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lnSpc>
                <a:spcPct val="115000"/>
              </a:lnSpc>
              <a:spcBef>
                <a:spcPts val="0"/>
              </a:spcBef>
              <a:spcAft>
                <a:spcPts val="1600"/>
              </a:spcAft>
              <a:buNone/>
            </a:pPr>
            <a:r>
              <a:rPr b="1" lang="fr" sz="1400">
                <a:solidFill>
                  <a:schemeClr val="dk2"/>
                </a:solidFill>
                <a:latin typeface="Roboto"/>
                <a:ea typeface="Roboto"/>
                <a:cs typeface="Roboto"/>
                <a:sym typeface="Roboto"/>
              </a:rPr>
              <a:t>We are very close to the Spanish  border, yet the border has never been considered as a physical or natural border. There have always been commercial exchanges between the French farmers who used to cross the mountain chain to sell their products during the Winter season to Spain. Actually, people “crossed the Pyrenees” not a border, as it was part of a same region. </a:t>
            </a:r>
          </a:p>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fr"/>
              <a:t>The rural exodus : to farther destinations abroad (Canada, South America and especially… ) and to main cities (Tarbes, Toulouse or Bordeaux)</a:t>
            </a:r>
          </a:p>
          <a:p>
            <a:pPr indent="0" lvl="0" marL="0">
              <a:spcBef>
                <a:spcPts val="0"/>
              </a:spcBef>
              <a:buNone/>
            </a:pPr>
            <a:r>
              <a:rPr lang="fr"/>
              <a:t>The industrial period with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fr"/>
              <a:t>prononciation </a:t>
            </a:r>
            <a:r>
              <a:rPr b="1" lang="fr"/>
              <a:t>: a:kaivz </a:t>
            </a:r>
          </a:p>
          <a:p>
            <a:pPr indent="0" lvl="0" marL="0">
              <a:spcBef>
                <a:spcPts val="0"/>
              </a:spcBef>
              <a:buNone/>
            </a:pPr>
            <a:r>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fr"/>
              <a:t>They either come from the official papers, records from the State Offices when people left, as they had to fill in </a:t>
            </a:r>
            <a:r>
              <a:rPr lang="fr"/>
              <a:t>questionnaires</a:t>
            </a:r>
            <a:r>
              <a:rPr lang="fr"/>
              <a:t> or provide identity papers before leaving, or from familial backgrounds.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10" name="Shape 10"/>
        <p:cNvGrpSpPr/>
        <p:nvPr/>
      </p:nvGrpSpPr>
      <p:grpSpPr>
        <a:xfrm>
          <a:off x="0" y="0"/>
          <a:ext cx="0" cy="0"/>
          <a:chOff x="0" y="0"/>
          <a:chExt cx="0" cy="0"/>
        </a:xfrm>
      </p:grpSpPr>
      <p:grpSp>
        <p:nvGrpSpPr>
          <p:cNvPr id="11" name="Shape 11"/>
          <p:cNvGrpSpPr/>
          <p:nvPr/>
        </p:nvGrpSpPr>
        <p:grpSpPr>
          <a:xfrm>
            <a:off x="6098378" y="5"/>
            <a:ext cx="3045625" cy="2030570"/>
            <a:chOff x="6098378" y="5"/>
            <a:chExt cx="3045625" cy="2030570"/>
          </a:xfrm>
        </p:grpSpPr>
        <p:sp>
          <p:nvSpPr>
            <p:cNvPr id="12" name="Shape 12"/>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4" name="Shape 14"/>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15" name="Shape 15"/>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6" name="Shape 16"/>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7" name="Shape 17"/>
          <p:cNvSpPr txBox="1"/>
          <p:nvPr>
            <p:ph type="ctrTitle"/>
          </p:nvPr>
        </p:nvSpPr>
        <p:spPr>
          <a:xfrm>
            <a:off x="598100" y="1775222"/>
            <a:ext cx="8222100" cy="838800"/>
          </a:xfrm>
          <a:prstGeom prst="rect">
            <a:avLst/>
          </a:prstGeom>
        </p:spPr>
        <p:txBody>
          <a:bodyPr anchorCtr="0" anchor="b" bIns="91425" lIns="91425" rIns="91425" wrap="square" tIns="91425"/>
          <a:lstStyle>
            <a:lvl1pPr lvl="0">
              <a:spcBef>
                <a:spcPts val="0"/>
              </a:spcBef>
              <a:buClr>
                <a:schemeClr val="lt1"/>
              </a:buClr>
              <a:buSzPts val="4200"/>
              <a:buNone/>
              <a:defRPr sz="4200">
                <a:solidFill>
                  <a:schemeClr val="lt1"/>
                </a:solidFill>
              </a:defRPr>
            </a:lvl1pPr>
            <a:lvl2pPr lvl="1">
              <a:spcBef>
                <a:spcPts val="0"/>
              </a:spcBef>
              <a:buClr>
                <a:schemeClr val="lt1"/>
              </a:buClr>
              <a:buSzPts val="4200"/>
              <a:buNone/>
              <a:defRPr sz="4200">
                <a:solidFill>
                  <a:schemeClr val="lt1"/>
                </a:solidFill>
              </a:defRPr>
            </a:lvl2pPr>
            <a:lvl3pPr lvl="2">
              <a:spcBef>
                <a:spcPts val="0"/>
              </a:spcBef>
              <a:buClr>
                <a:schemeClr val="lt1"/>
              </a:buClr>
              <a:buSzPts val="4200"/>
              <a:buNone/>
              <a:defRPr sz="4200">
                <a:solidFill>
                  <a:schemeClr val="lt1"/>
                </a:solidFill>
              </a:defRPr>
            </a:lvl3pPr>
            <a:lvl4pPr lvl="3">
              <a:spcBef>
                <a:spcPts val="0"/>
              </a:spcBef>
              <a:buClr>
                <a:schemeClr val="lt1"/>
              </a:buClr>
              <a:buSzPts val="4200"/>
              <a:buNone/>
              <a:defRPr sz="4200">
                <a:solidFill>
                  <a:schemeClr val="lt1"/>
                </a:solidFill>
              </a:defRPr>
            </a:lvl4pPr>
            <a:lvl5pPr lvl="4">
              <a:spcBef>
                <a:spcPts val="0"/>
              </a:spcBef>
              <a:buClr>
                <a:schemeClr val="lt1"/>
              </a:buClr>
              <a:buSzPts val="4200"/>
              <a:buNone/>
              <a:defRPr sz="4200">
                <a:solidFill>
                  <a:schemeClr val="lt1"/>
                </a:solidFill>
              </a:defRPr>
            </a:lvl5pPr>
            <a:lvl6pPr lvl="5">
              <a:spcBef>
                <a:spcPts val="0"/>
              </a:spcBef>
              <a:buClr>
                <a:schemeClr val="lt1"/>
              </a:buClr>
              <a:buSzPts val="4200"/>
              <a:buNone/>
              <a:defRPr sz="4200">
                <a:solidFill>
                  <a:schemeClr val="lt1"/>
                </a:solidFill>
              </a:defRPr>
            </a:lvl6pPr>
            <a:lvl7pPr lvl="6">
              <a:spcBef>
                <a:spcPts val="0"/>
              </a:spcBef>
              <a:buClr>
                <a:schemeClr val="lt1"/>
              </a:buClr>
              <a:buSzPts val="4200"/>
              <a:buNone/>
              <a:defRPr sz="4200">
                <a:solidFill>
                  <a:schemeClr val="lt1"/>
                </a:solidFill>
              </a:defRPr>
            </a:lvl7pPr>
            <a:lvl8pPr lvl="7">
              <a:spcBef>
                <a:spcPts val="0"/>
              </a:spcBef>
              <a:buClr>
                <a:schemeClr val="lt1"/>
              </a:buClr>
              <a:buSzPts val="4200"/>
              <a:buNone/>
              <a:defRPr sz="4200">
                <a:solidFill>
                  <a:schemeClr val="lt1"/>
                </a:solidFill>
              </a:defRPr>
            </a:lvl8pPr>
            <a:lvl9pPr lvl="8">
              <a:spcBef>
                <a:spcPts val="0"/>
              </a:spcBef>
              <a:buClr>
                <a:schemeClr val="lt1"/>
              </a:buClr>
              <a:buSzPts val="4200"/>
              <a:buNone/>
              <a:defRPr sz="4200">
                <a:solidFill>
                  <a:schemeClr val="lt1"/>
                </a:solidFill>
              </a:defRPr>
            </a:lvl9pPr>
          </a:lstStyle>
          <a:p/>
        </p:txBody>
      </p:sp>
      <p:sp>
        <p:nvSpPr>
          <p:cNvPr id="18" name="Shape 18"/>
          <p:cNvSpPr txBox="1"/>
          <p:nvPr>
            <p:ph idx="1" type="subTitle"/>
          </p:nvPr>
        </p:nvSpPr>
        <p:spPr>
          <a:xfrm>
            <a:off x="598088" y="2715913"/>
            <a:ext cx="8222100" cy="4329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9" name="Shape 19"/>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70" name="Shape 70"/>
        <p:cNvGrpSpPr/>
        <p:nvPr/>
      </p:nvGrpSpPr>
      <p:grpSpPr>
        <a:xfrm>
          <a:off x="0" y="0"/>
          <a:ext cx="0" cy="0"/>
          <a:chOff x="0" y="0"/>
          <a:chExt cx="0" cy="0"/>
        </a:xfrm>
      </p:grpSpPr>
      <p:grpSp>
        <p:nvGrpSpPr>
          <p:cNvPr id="71" name="Shape 71"/>
          <p:cNvGrpSpPr/>
          <p:nvPr/>
        </p:nvGrpSpPr>
        <p:grpSpPr>
          <a:xfrm>
            <a:off x="6098378" y="5"/>
            <a:ext cx="3045625" cy="2030570"/>
            <a:chOff x="6098378" y="5"/>
            <a:chExt cx="3045625" cy="2030570"/>
          </a:xfrm>
        </p:grpSpPr>
        <p:sp>
          <p:nvSpPr>
            <p:cNvPr id="72" name="Shape 72"/>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73" name="Shape 73"/>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indent="0" lvl="0" marL="0">
                <a:spcBef>
                  <a:spcPts val="0"/>
                </a:spcBef>
                <a:buNone/>
              </a:pPr>
              <a:r>
                <a:t/>
              </a:r>
              <a:endParaRPr/>
            </a:p>
          </p:txBody>
        </p:sp>
        <p:sp>
          <p:nvSpPr>
            <p:cNvPr id="74" name="Shape 74"/>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75" name="Shape 75"/>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76" name="Shape 76"/>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77" name="Shape 77"/>
          <p:cNvSpPr txBox="1"/>
          <p:nvPr>
            <p:ph type="title"/>
          </p:nvPr>
        </p:nvSpPr>
        <p:spPr>
          <a:xfrm>
            <a:off x="311700" y="1256050"/>
            <a:ext cx="8520600" cy="2030700"/>
          </a:xfrm>
          <a:prstGeom prst="rect">
            <a:avLst/>
          </a:prstGeom>
        </p:spPr>
        <p:txBody>
          <a:bodyPr anchorCtr="0" anchor="b" bIns="91425" lIns="91425" rIns="91425" wrap="square" tIns="91425"/>
          <a:lstStyle>
            <a:lvl1pPr lvl="0" algn="ctr">
              <a:spcBef>
                <a:spcPts val="0"/>
              </a:spcBef>
              <a:buClr>
                <a:schemeClr val="lt1"/>
              </a:buClr>
              <a:buSzPts val="12000"/>
              <a:buNone/>
              <a:defRPr sz="12000">
                <a:solidFill>
                  <a:schemeClr val="lt1"/>
                </a:solidFill>
              </a:defRPr>
            </a:lvl1pPr>
            <a:lvl2pPr lvl="1" algn="ctr">
              <a:spcBef>
                <a:spcPts val="0"/>
              </a:spcBef>
              <a:buClr>
                <a:schemeClr val="lt1"/>
              </a:buClr>
              <a:buSzPts val="12000"/>
              <a:buNone/>
              <a:defRPr sz="12000">
                <a:solidFill>
                  <a:schemeClr val="lt1"/>
                </a:solidFill>
              </a:defRPr>
            </a:lvl2pPr>
            <a:lvl3pPr lvl="2" algn="ctr">
              <a:spcBef>
                <a:spcPts val="0"/>
              </a:spcBef>
              <a:buClr>
                <a:schemeClr val="lt1"/>
              </a:buClr>
              <a:buSzPts val="12000"/>
              <a:buNone/>
              <a:defRPr sz="12000">
                <a:solidFill>
                  <a:schemeClr val="lt1"/>
                </a:solidFill>
              </a:defRPr>
            </a:lvl3pPr>
            <a:lvl4pPr lvl="3" algn="ctr">
              <a:spcBef>
                <a:spcPts val="0"/>
              </a:spcBef>
              <a:buClr>
                <a:schemeClr val="lt1"/>
              </a:buClr>
              <a:buSzPts val="12000"/>
              <a:buNone/>
              <a:defRPr sz="12000">
                <a:solidFill>
                  <a:schemeClr val="lt1"/>
                </a:solidFill>
              </a:defRPr>
            </a:lvl4pPr>
            <a:lvl5pPr lvl="4" algn="ctr">
              <a:spcBef>
                <a:spcPts val="0"/>
              </a:spcBef>
              <a:buClr>
                <a:schemeClr val="lt1"/>
              </a:buClr>
              <a:buSzPts val="12000"/>
              <a:buNone/>
              <a:defRPr sz="12000">
                <a:solidFill>
                  <a:schemeClr val="lt1"/>
                </a:solidFill>
              </a:defRPr>
            </a:lvl5pPr>
            <a:lvl6pPr lvl="5" algn="ctr">
              <a:spcBef>
                <a:spcPts val="0"/>
              </a:spcBef>
              <a:buClr>
                <a:schemeClr val="lt1"/>
              </a:buClr>
              <a:buSzPts val="12000"/>
              <a:buNone/>
              <a:defRPr sz="12000">
                <a:solidFill>
                  <a:schemeClr val="lt1"/>
                </a:solidFill>
              </a:defRPr>
            </a:lvl6pPr>
            <a:lvl7pPr lvl="6" algn="ctr">
              <a:spcBef>
                <a:spcPts val="0"/>
              </a:spcBef>
              <a:buClr>
                <a:schemeClr val="lt1"/>
              </a:buClr>
              <a:buSzPts val="12000"/>
              <a:buNone/>
              <a:defRPr sz="12000">
                <a:solidFill>
                  <a:schemeClr val="lt1"/>
                </a:solidFill>
              </a:defRPr>
            </a:lvl7pPr>
            <a:lvl8pPr lvl="7" algn="ctr">
              <a:spcBef>
                <a:spcPts val="0"/>
              </a:spcBef>
              <a:buClr>
                <a:schemeClr val="lt1"/>
              </a:buClr>
              <a:buSzPts val="12000"/>
              <a:buNone/>
              <a:defRPr sz="12000">
                <a:solidFill>
                  <a:schemeClr val="lt1"/>
                </a:solidFill>
              </a:defRPr>
            </a:lvl8pPr>
            <a:lvl9pPr lvl="8" algn="ctr">
              <a:spcBef>
                <a:spcPts val="0"/>
              </a:spcBef>
              <a:buClr>
                <a:schemeClr val="lt1"/>
              </a:buClr>
              <a:buSzPts val="12000"/>
              <a:buNone/>
              <a:defRPr sz="12000">
                <a:solidFill>
                  <a:schemeClr val="lt1"/>
                </a:solidFill>
              </a:defRPr>
            </a:lvl9pPr>
          </a:lstStyle>
          <a:p/>
        </p:txBody>
      </p:sp>
      <p:sp>
        <p:nvSpPr>
          <p:cNvPr id="78" name="Shape 78"/>
          <p:cNvSpPr txBox="1"/>
          <p:nvPr>
            <p:ph idx="1" type="body"/>
          </p:nvPr>
        </p:nvSpPr>
        <p:spPr>
          <a:xfrm>
            <a:off x="311700" y="3369225"/>
            <a:ext cx="8520600" cy="1281900"/>
          </a:xfrm>
          <a:prstGeom prst="rect">
            <a:avLst/>
          </a:prstGeom>
        </p:spPr>
        <p:txBody>
          <a:bodyPr anchorCtr="0" anchor="t" bIns="91425" lIns="91425" rIns="91425" wrap="square" tIns="91425"/>
          <a:lstStyle>
            <a:lvl1pPr lvl="0" algn="ctr">
              <a:spcBef>
                <a:spcPts val="0"/>
              </a:spcBef>
              <a:buClr>
                <a:schemeClr val="lt1"/>
              </a:buClr>
              <a:buSzPts val="1800"/>
              <a:buChar char="●"/>
              <a:defRPr>
                <a:solidFill>
                  <a:schemeClr val="lt1"/>
                </a:solidFill>
              </a:defRPr>
            </a:lvl1pPr>
            <a:lvl2pPr lvl="1" algn="ctr">
              <a:spcBef>
                <a:spcPts val="0"/>
              </a:spcBef>
              <a:buClr>
                <a:schemeClr val="lt1"/>
              </a:buClr>
              <a:buSzPts val="1400"/>
              <a:buChar char="○"/>
              <a:defRPr>
                <a:solidFill>
                  <a:schemeClr val="lt1"/>
                </a:solidFill>
              </a:defRPr>
            </a:lvl2pPr>
            <a:lvl3pPr lvl="2" algn="ctr">
              <a:spcBef>
                <a:spcPts val="0"/>
              </a:spcBef>
              <a:buClr>
                <a:schemeClr val="lt1"/>
              </a:buClr>
              <a:buSzPts val="1400"/>
              <a:buChar char="■"/>
              <a:defRPr>
                <a:solidFill>
                  <a:schemeClr val="lt1"/>
                </a:solidFill>
              </a:defRPr>
            </a:lvl3pPr>
            <a:lvl4pPr lvl="3" algn="ctr">
              <a:spcBef>
                <a:spcPts val="0"/>
              </a:spcBef>
              <a:buClr>
                <a:schemeClr val="lt1"/>
              </a:buClr>
              <a:buSzPts val="1400"/>
              <a:buChar char="●"/>
              <a:defRPr>
                <a:solidFill>
                  <a:schemeClr val="lt1"/>
                </a:solidFill>
              </a:defRPr>
            </a:lvl4pPr>
            <a:lvl5pPr lvl="4" algn="ctr">
              <a:spcBef>
                <a:spcPts val="0"/>
              </a:spcBef>
              <a:buClr>
                <a:schemeClr val="lt1"/>
              </a:buClr>
              <a:buSzPts val="1400"/>
              <a:buChar char="○"/>
              <a:defRPr>
                <a:solidFill>
                  <a:schemeClr val="lt1"/>
                </a:solidFill>
              </a:defRPr>
            </a:lvl5pPr>
            <a:lvl6pPr lvl="5" algn="ctr">
              <a:spcBef>
                <a:spcPts val="0"/>
              </a:spcBef>
              <a:buClr>
                <a:schemeClr val="lt1"/>
              </a:buClr>
              <a:buSzPts val="1400"/>
              <a:buChar char="■"/>
              <a:defRPr>
                <a:solidFill>
                  <a:schemeClr val="lt1"/>
                </a:solidFill>
              </a:defRPr>
            </a:lvl6pPr>
            <a:lvl7pPr lvl="6" algn="ctr">
              <a:spcBef>
                <a:spcPts val="0"/>
              </a:spcBef>
              <a:buClr>
                <a:schemeClr val="lt1"/>
              </a:buClr>
              <a:buSzPts val="1400"/>
              <a:buChar char="●"/>
              <a:defRPr>
                <a:solidFill>
                  <a:schemeClr val="lt1"/>
                </a:solidFill>
              </a:defRPr>
            </a:lvl7pPr>
            <a:lvl8pPr lvl="7" algn="ctr">
              <a:spcBef>
                <a:spcPts val="0"/>
              </a:spcBef>
              <a:buClr>
                <a:schemeClr val="lt1"/>
              </a:buClr>
              <a:buSzPts val="1400"/>
              <a:buChar char="○"/>
              <a:defRPr>
                <a:solidFill>
                  <a:schemeClr val="lt1"/>
                </a:solidFill>
              </a:defRPr>
            </a:lvl8pPr>
            <a:lvl9pPr lvl="8" algn="ctr">
              <a:spcBef>
                <a:spcPts val="0"/>
              </a:spcBef>
              <a:buClr>
                <a:schemeClr val="lt1"/>
              </a:buClr>
              <a:buSzPts val="1400"/>
              <a:buChar char="■"/>
              <a:defRPr>
                <a:solidFill>
                  <a:schemeClr val="lt1"/>
                </a:solidFill>
              </a:defRPr>
            </a:lvl9pPr>
          </a:lstStyle>
          <a:p/>
        </p:txBody>
      </p:sp>
      <p:sp>
        <p:nvSpPr>
          <p:cNvPr id="79" name="Shape 79"/>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80" name="Shape 80"/>
        <p:cNvGrpSpPr/>
        <p:nvPr/>
      </p:nvGrpSpPr>
      <p:grpSpPr>
        <a:xfrm>
          <a:off x="0" y="0"/>
          <a:ext cx="0" cy="0"/>
          <a:chOff x="0" y="0"/>
          <a:chExt cx="0" cy="0"/>
        </a:xfrm>
      </p:grpSpPr>
      <p:sp>
        <p:nvSpPr>
          <p:cNvPr id="81" name="Shape 81"/>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20" name="Shape 20"/>
        <p:cNvGrpSpPr/>
        <p:nvPr/>
      </p:nvGrpSpPr>
      <p:grpSpPr>
        <a:xfrm>
          <a:off x="0" y="0"/>
          <a:ext cx="0" cy="0"/>
          <a:chOff x="0" y="0"/>
          <a:chExt cx="0" cy="0"/>
        </a:xfrm>
      </p:grpSpPr>
      <p:grpSp>
        <p:nvGrpSpPr>
          <p:cNvPr id="21" name="Shape 21"/>
          <p:cNvGrpSpPr/>
          <p:nvPr/>
        </p:nvGrpSpPr>
        <p:grpSpPr>
          <a:xfrm>
            <a:off x="6098378" y="5"/>
            <a:ext cx="3045625" cy="2030570"/>
            <a:chOff x="6098378" y="5"/>
            <a:chExt cx="3045625" cy="2030570"/>
          </a:xfrm>
        </p:grpSpPr>
        <p:sp>
          <p:nvSpPr>
            <p:cNvPr id="22" name="Shape 22"/>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23" name="Shape 23"/>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4" name="Shape 24"/>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25" name="Shape 25"/>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26" name="Shape 26"/>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27" name="Shape 27"/>
          <p:cNvSpPr txBox="1"/>
          <p:nvPr>
            <p:ph type="title"/>
          </p:nvPr>
        </p:nvSpPr>
        <p:spPr>
          <a:xfrm>
            <a:off x="598100" y="2152347"/>
            <a:ext cx="8222100" cy="838800"/>
          </a:xfrm>
          <a:prstGeom prst="rect">
            <a:avLst/>
          </a:prstGeom>
        </p:spPr>
        <p:txBody>
          <a:bodyPr anchorCtr="0" anchor="ctr" bIns="91425" lIns="91425" rIns="91425" wrap="square" tIns="91425"/>
          <a:lstStyle>
            <a:lvl1pPr lvl="0">
              <a:spcBef>
                <a:spcPts val="0"/>
              </a:spcBef>
              <a:buClr>
                <a:schemeClr val="lt1"/>
              </a:buClr>
              <a:buSzPts val="4200"/>
              <a:buNone/>
              <a:defRPr sz="4200">
                <a:solidFill>
                  <a:schemeClr val="lt1"/>
                </a:solidFill>
              </a:defRPr>
            </a:lvl1pPr>
            <a:lvl2pPr lvl="1">
              <a:spcBef>
                <a:spcPts val="0"/>
              </a:spcBef>
              <a:buClr>
                <a:schemeClr val="lt1"/>
              </a:buClr>
              <a:buSzPts val="4200"/>
              <a:buNone/>
              <a:defRPr sz="4200">
                <a:solidFill>
                  <a:schemeClr val="lt1"/>
                </a:solidFill>
              </a:defRPr>
            </a:lvl2pPr>
            <a:lvl3pPr lvl="2">
              <a:spcBef>
                <a:spcPts val="0"/>
              </a:spcBef>
              <a:buClr>
                <a:schemeClr val="lt1"/>
              </a:buClr>
              <a:buSzPts val="4200"/>
              <a:buNone/>
              <a:defRPr sz="4200">
                <a:solidFill>
                  <a:schemeClr val="lt1"/>
                </a:solidFill>
              </a:defRPr>
            </a:lvl3pPr>
            <a:lvl4pPr lvl="3">
              <a:spcBef>
                <a:spcPts val="0"/>
              </a:spcBef>
              <a:buClr>
                <a:schemeClr val="lt1"/>
              </a:buClr>
              <a:buSzPts val="4200"/>
              <a:buNone/>
              <a:defRPr sz="4200">
                <a:solidFill>
                  <a:schemeClr val="lt1"/>
                </a:solidFill>
              </a:defRPr>
            </a:lvl4pPr>
            <a:lvl5pPr lvl="4">
              <a:spcBef>
                <a:spcPts val="0"/>
              </a:spcBef>
              <a:buClr>
                <a:schemeClr val="lt1"/>
              </a:buClr>
              <a:buSzPts val="4200"/>
              <a:buNone/>
              <a:defRPr sz="4200">
                <a:solidFill>
                  <a:schemeClr val="lt1"/>
                </a:solidFill>
              </a:defRPr>
            </a:lvl5pPr>
            <a:lvl6pPr lvl="5">
              <a:spcBef>
                <a:spcPts val="0"/>
              </a:spcBef>
              <a:buClr>
                <a:schemeClr val="lt1"/>
              </a:buClr>
              <a:buSzPts val="4200"/>
              <a:buNone/>
              <a:defRPr sz="4200">
                <a:solidFill>
                  <a:schemeClr val="lt1"/>
                </a:solidFill>
              </a:defRPr>
            </a:lvl6pPr>
            <a:lvl7pPr lvl="6">
              <a:spcBef>
                <a:spcPts val="0"/>
              </a:spcBef>
              <a:buClr>
                <a:schemeClr val="lt1"/>
              </a:buClr>
              <a:buSzPts val="4200"/>
              <a:buNone/>
              <a:defRPr sz="4200">
                <a:solidFill>
                  <a:schemeClr val="lt1"/>
                </a:solidFill>
              </a:defRPr>
            </a:lvl7pPr>
            <a:lvl8pPr lvl="7">
              <a:spcBef>
                <a:spcPts val="0"/>
              </a:spcBef>
              <a:buClr>
                <a:schemeClr val="lt1"/>
              </a:buClr>
              <a:buSzPts val="4200"/>
              <a:buNone/>
              <a:defRPr sz="4200">
                <a:solidFill>
                  <a:schemeClr val="lt1"/>
                </a:solidFill>
              </a:defRPr>
            </a:lvl8pPr>
            <a:lvl9pPr lvl="8">
              <a:spcBef>
                <a:spcPts val="0"/>
              </a:spcBef>
              <a:buClr>
                <a:schemeClr val="lt1"/>
              </a:buClr>
              <a:buSzPts val="4200"/>
              <a:buNone/>
              <a:defRPr sz="4200">
                <a:solidFill>
                  <a:schemeClr val="lt1"/>
                </a:solidFill>
              </a:defRPr>
            </a:lvl9pPr>
          </a:lstStyle>
          <a:p/>
        </p:txBody>
      </p:sp>
      <p:sp>
        <p:nvSpPr>
          <p:cNvPr id="28" name="Shape 2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9" name="Shape 29"/>
        <p:cNvGrpSpPr/>
        <p:nvPr/>
      </p:nvGrpSpPr>
      <p:grpSpPr>
        <a:xfrm>
          <a:off x="0" y="0"/>
          <a:ext cx="0" cy="0"/>
          <a:chOff x="0" y="0"/>
          <a:chExt cx="0" cy="0"/>
        </a:xfrm>
      </p:grpSpPr>
      <p:grpSp>
        <p:nvGrpSpPr>
          <p:cNvPr id="30" name="Shape 30"/>
          <p:cNvGrpSpPr/>
          <p:nvPr/>
        </p:nvGrpSpPr>
        <p:grpSpPr>
          <a:xfrm>
            <a:off x="0" y="3903669"/>
            <a:ext cx="9144000" cy="1239925"/>
            <a:chOff x="0" y="3903669"/>
            <a:chExt cx="9144000" cy="1239925"/>
          </a:xfrm>
        </p:grpSpPr>
        <p:sp>
          <p:nvSpPr>
            <p:cNvPr id="31" name="Shape 31"/>
            <p:cNvSpPr/>
            <p:nvPr/>
          </p:nvSpPr>
          <p:spPr>
            <a:xfrm>
              <a:off x="8154895" y="3903669"/>
              <a:ext cx="989100" cy="9879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sp>
          <p:nvSpPr>
            <p:cNvPr id="32" name="Shape 32"/>
            <p:cNvSpPr/>
            <p:nvPr/>
          </p:nvSpPr>
          <p:spPr>
            <a:xfrm flipH="1">
              <a:off x="6181163" y="3903669"/>
              <a:ext cx="989100" cy="9879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sp>
          <p:nvSpPr>
            <p:cNvPr id="33" name="Shape 33"/>
            <p:cNvSpPr/>
            <p:nvPr/>
          </p:nvSpPr>
          <p:spPr>
            <a:xfrm>
              <a:off x="7170274" y="3903669"/>
              <a:ext cx="989100" cy="987900"/>
            </a:xfrm>
            <a:prstGeom prst="rect">
              <a:avLst/>
            </a:prstGeom>
            <a:solidFill>
              <a:schemeClr val="accent4"/>
            </a:solidFill>
            <a:ln>
              <a:noFill/>
            </a:ln>
          </p:spPr>
          <p:txBody>
            <a:bodyPr anchorCtr="0" anchor="ctr" bIns="91425" lIns="91425" rIns="91425" wrap="square" tIns="91425">
              <a:noAutofit/>
            </a:bodyPr>
            <a:lstStyle/>
            <a:p>
              <a:pPr indent="0" lvl="0" marL="0">
                <a:spcBef>
                  <a:spcPts val="0"/>
                </a:spcBef>
                <a:buNone/>
              </a:pPr>
              <a:r>
                <a:t/>
              </a:r>
              <a:endParaRPr/>
            </a:p>
          </p:txBody>
        </p:sp>
        <p:sp>
          <p:nvSpPr>
            <p:cNvPr id="34" name="Shape 34"/>
            <p:cNvSpPr/>
            <p:nvPr/>
          </p:nvSpPr>
          <p:spPr>
            <a:xfrm rot="10800000">
              <a:off x="8154757" y="3903682"/>
              <a:ext cx="989100" cy="9879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35" name="Shape 35"/>
            <p:cNvSpPr/>
            <p:nvPr/>
          </p:nvSpPr>
          <p:spPr>
            <a:xfrm>
              <a:off x="0" y="4891594"/>
              <a:ext cx="9144000" cy="2520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36" name="Shape 36"/>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7" name="Shape 37"/>
          <p:cNvSpPr txBox="1"/>
          <p:nvPr>
            <p:ph idx="1" type="body"/>
          </p:nvPr>
        </p:nvSpPr>
        <p:spPr>
          <a:xfrm>
            <a:off x="311700" y="1229875"/>
            <a:ext cx="8520600" cy="33390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38" name="Shape 3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9" name="Shape 39"/>
        <p:cNvGrpSpPr/>
        <p:nvPr/>
      </p:nvGrpSpPr>
      <p:grpSpPr>
        <a:xfrm>
          <a:off x="0" y="0"/>
          <a:ext cx="0" cy="0"/>
          <a:chOff x="0" y="0"/>
          <a:chExt cx="0" cy="0"/>
        </a:xfrm>
      </p:grpSpPr>
      <p:sp>
        <p:nvSpPr>
          <p:cNvPr id="40" name="Shape 40"/>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41" name="Shape 41"/>
          <p:cNvSpPr txBox="1"/>
          <p:nvPr>
            <p:ph idx="1" type="body"/>
          </p:nvPr>
        </p:nvSpPr>
        <p:spPr>
          <a:xfrm>
            <a:off x="311700" y="1229975"/>
            <a:ext cx="3999900" cy="33390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2" name="Shape 42"/>
          <p:cNvSpPr txBox="1"/>
          <p:nvPr>
            <p:ph idx="2" type="body"/>
          </p:nvPr>
        </p:nvSpPr>
        <p:spPr>
          <a:xfrm>
            <a:off x="4832400" y="1229975"/>
            <a:ext cx="3999900" cy="33390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3" name="Shape 43"/>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46" name="Shape 46"/>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7" name="Shape 47"/>
        <p:cNvGrpSpPr/>
        <p:nvPr/>
      </p:nvGrpSpPr>
      <p:grpSpPr>
        <a:xfrm>
          <a:off x="0" y="0"/>
          <a:ext cx="0" cy="0"/>
          <a:chOff x="0" y="0"/>
          <a:chExt cx="0" cy="0"/>
        </a:xfrm>
      </p:grpSpPr>
      <p:sp>
        <p:nvSpPr>
          <p:cNvPr id="48" name="Shape 48"/>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9" name="Shape 49"/>
          <p:cNvSpPr txBox="1"/>
          <p:nvPr>
            <p:ph idx="1" type="body"/>
          </p:nvPr>
        </p:nvSpPr>
        <p:spPr>
          <a:xfrm>
            <a:off x="311700" y="1465804"/>
            <a:ext cx="2808000" cy="31032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50" name="Shape 50"/>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51" name="Shape 51"/>
        <p:cNvGrpSpPr/>
        <p:nvPr/>
      </p:nvGrpSpPr>
      <p:grpSpPr>
        <a:xfrm>
          <a:off x="0" y="0"/>
          <a:ext cx="0" cy="0"/>
          <a:chOff x="0" y="0"/>
          <a:chExt cx="0" cy="0"/>
        </a:xfrm>
      </p:grpSpPr>
      <p:grpSp>
        <p:nvGrpSpPr>
          <p:cNvPr id="52" name="Shape 52"/>
          <p:cNvGrpSpPr/>
          <p:nvPr/>
        </p:nvGrpSpPr>
        <p:grpSpPr>
          <a:xfrm>
            <a:off x="6098378" y="5"/>
            <a:ext cx="3045625" cy="2030570"/>
            <a:chOff x="6098378" y="5"/>
            <a:chExt cx="3045625" cy="2030570"/>
          </a:xfrm>
        </p:grpSpPr>
        <p:sp>
          <p:nvSpPr>
            <p:cNvPr id="53" name="Shape 53"/>
            <p:cNvSpPr/>
            <p:nvPr/>
          </p:nvSpPr>
          <p:spPr>
            <a:xfrm>
              <a:off x="8128803" y="16"/>
              <a:ext cx="1015200" cy="1015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4" name="Shape 54"/>
            <p:cNvSpPr/>
            <p:nvPr/>
          </p:nvSpPr>
          <p:spPr>
            <a:xfrm flipH="1">
              <a:off x="7113463" y="5"/>
              <a:ext cx="1015200" cy="10152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sp>
          <p:nvSpPr>
            <p:cNvPr id="55" name="Shape 55"/>
            <p:cNvSpPr/>
            <p:nvPr/>
          </p:nvSpPr>
          <p:spPr>
            <a:xfrm flipH="1" rot="10800000">
              <a:off x="7113588" y="107"/>
              <a:ext cx="1015200" cy="10152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6" name="Shape 56"/>
            <p:cNvSpPr/>
            <p:nvPr/>
          </p:nvSpPr>
          <p:spPr>
            <a:xfrm rot="10800000">
              <a:off x="6098378" y="97"/>
              <a:ext cx="1015200" cy="10152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sp>
          <p:nvSpPr>
            <p:cNvPr id="57" name="Shape 57"/>
            <p:cNvSpPr/>
            <p:nvPr/>
          </p:nvSpPr>
          <p:spPr>
            <a:xfrm rot="10800000">
              <a:off x="8128789" y="1015375"/>
              <a:ext cx="1015200" cy="10152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58" name="Shape 58"/>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59" name="Shape 59"/>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60" name="Shape 60"/>
        <p:cNvGrpSpPr/>
        <p:nvPr/>
      </p:nvGrpSpPr>
      <p:grpSpPr>
        <a:xfrm>
          <a:off x="0" y="0"/>
          <a:ext cx="0" cy="0"/>
          <a:chOff x="0" y="0"/>
          <a:chExt cx="0" cy="0"/>
        </a:xfrm>
      </p:grpSpPr>
      <p:sp>
        <p:nvSpPr>
          <p:cNvPr id="61" name="Shape 61"/>
          <p:cNvSpPr/>
          <p:nvPr/>
        </p:nvSpPr>
        <p:spPr>
          <a:xfrm>
            <a:off x="4572000" y="-17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62" name="Shape 62"/>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3" name="Shape 63"/>
          <p:cNvSpPr txBox="1"/>
          <p:nvPr>
            <p:ph type="title"/>
          </p:nvPr>
        </p:nvSpPr>
        <p:spPr>
          <a:xfrm>
            <a:off x="265500" y="1151100"/>
            <a:ext cx="4045200" cy="15645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64" name="Shape 64"/>
          <p:cNvSpPr txBox="1"/>
          <p:nvPr>
            <p:ph idx="1" type="subTitle"/>
          </p:nvPr>
        </p:nvSpPr>
        <p:spPr>
          <a:xfrm>
            <a:off x="265500" y="2769001"/>
            <a:ext cx="4045200" cy="12693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5" name="Shape 65"/>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66" name="Shape 66"/>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7" name="Shape 67"/>
        <p:cNvGrpSpPr/>
        <p:nvPr/>
      </p:nvGrpSpPr>
      <p:grpSpPr>
        <a:xfrm>
          <a:off x="0" y="0"/>
          <a:ext cx="0" cy="0"/>
          <a:chOff x="0" y="0"/>
          <a:chExt cx="0" cy="0"/>
        </a:xfrm>
      </p:grpSpPr>
      <p:sp>
        <p:nvSpPr>
          <p:cNvPr id="68" name="Shape 68"/>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69" name="Shape 69"/>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fr">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wrap="square" tIns="91425"/>
          <a:lstStyle>
            <a:lvl1pPr lvl="0">
              <a:spcBef>
                <a:spcPts val="0"/>
              </a:spcBef>
              <a:buClr>
                <a:schemeClr val="dk1"/>
              </a:buClr>
              <a:buSzPts val="3000"/>
              <a:buFont typeface="Roboto"/>
              <a:buNone/>
              <a:defRPr sz="3000">
                <a:solidFill>
                  <a:schemeClr val="dk1"/>
                </a:solidFill>
                <a:latin typeface="Roboto"/>
                <a:ea typeface="Roboto"/>
                <a:cs typeface="Roboto"/>
                <a:sym typeface="Roboto"/>
              </a:defRPr>
            </a:lvl1pPr>
            <a:lvl2pPr lvl="1">
              <a:spcBef>
                <a:spcPts val="0"/>
              </a:spcBef>
              <a:buClr>
                <a:schemeClr val="dk1"/>
              </a:buClr>
              <a:buSzPts val="3000"/>
              <a:buFont typeface="Roboto"/>
              <a:buNone/>
              <a:defRPr sz="3000">
                <a:solidFill>
                  <a:schemeClr val="dk1"/>
                </a:solidFill>
                <a:latin typeface="Roboto"/>
                <a:ea typeface="Roboto"/>
                <a:cs typeface="Roboto"/>
                <a:sym typeface="Roboto"/>
              </a:defRPr>
            </a:lvl2pPr>
            <a:lvl3pPr lvl="2">
              <a:spcBef>
                <a:spcPts val="0"/>
              </a:spcBef>
              <a:buClr>
                <a:schemeClr val="dk1"/>
              </a:buClr>
              <a:buSzPts val="3000"/>
              <a:buFont typeface="Roboto"/>
              <a:buNone/>
              <a:defRPr sz="3000">
                <a:solidFill>
                  <a:schemeClr val="dk1"/>
                </a:solidFill>
                <a:latin typeface="Roboto"/>
                <a:ea typeface="Roboto"/>
                <a:cs typeface="Roboto"/>
                <a:sym typeface="Roboto"/>
              </a:defRPr>
            </a:lvl3pPr>
            <a:lvl4pPr lvl="3">
              <a:spcBef>
                <a:spcPts val="0"/>
              </a:spcBef>
              <a:buClr>
                <a:schemeClr val="dk1"/>
              </a:buClr>
              <a:buSzPts val="3000"/>
              <a:buFont typeface="Roboto"/>
              <a:buNone/>
              <a:defRPr sz="3000">
                <a:solidFill>
                  <a:schemeClr val="dk1"/>
                </a:solidFill>
                <a:latin typeface="Roboto"/>
                <a:ea typeface="Roboto"/>
                <a:cs typeface="Roboto"/>
                <a:sym typeface="Roboto"/>
              </a:defRPr>
            </a:lvl4pPr>
            <a:lvl5pPr lvl="4">
              <a:spcBef>
                <a:spcPts val="0"/>
              </a:spcBef>
              <a:buClr>
                <a:schemeClr val="dk1"/>
              </a:buClr>
              <a:buSzPts val="3000"/>
              <a:buFont typeface="Roboto"/>
              <a:buNone/>
              <a:defRPr sz="3000">
                <a:solidFill>
                  <a:schemeClr val="dk1"/>
                </a:solidFill>
                <a:latin typeface="Roboto"/>
                <a:ea typeface="Roboto"/>
                <a:cs typeface="Roboto"/>
                <a:sym typeface="Roboto"/>
              </a:defRPr>
            </a:lvl5pPr>
            <a:lvl6pPr lvl="5">
              <a:spcBef>
                <a:spcPts val="0"/>
              </a:spcBef>
              <a:buClr>
                <a:schemeClr val="dk1"/>
              </a:buClr>
              <a:buSzPts val="3000"/>
              <a:buFont typeface="Roboto"/>
              <a:buNone/>
              <a:defRPr sz="3000">
                <a:solidFill>
                  <a:schemeClr val="dk1"/>
                </a:solidFill>
                <a:latin typeface="Roboto"/>
                <a:ea typeface="Roboto"/>
                <a:cs typeface="Roboto"/>
                <a:sym typeface="Roboto"/>
              </a:defRPr>
            </a:lvl6pPr>
            <a:lvl7pPr lvl="6">
              <a:spcBef>
                <a:spcPts val="0"/>
              </a:spcBef>
              <a:buClr>
                <a:schemeClr val="dk1"/>
              </a:buClr>
              <a:buSzPts val="3000"/>
              <a:buFont typeface="Roboto"/>
              <a:buNone/>
              <a:defRPr sz="3000">
                <a:solidFill>
                  <a:schemeClr val="dk1"/>
                </a:solidFill>
                <a:latin typeface="Roboto"/>
                <a:ea typeface="Roboto"/>
                <a:cs typeface="Roboto"/>
                <a:sym typeface="Roboto"/>
              </a:defRPr>
            </a:lvl7pPr>
            <a:lvl8pPr lvl="7">
              <a:spcBef>
                <a:spcPts val="0"/>
              </a:spcBef>
              <a:buClr>
                <a:schemeClr val="dk1"/>
              </a:buClr>
              <a:buSzPts val="3000"/>
              <a:buFont typeface="Roboto"/>
              <a:buNone/>
              <a:defRPr sz="3000">
                <a:solidFill>
                  <a:schemeClr val="dk1"/>
                </a:solidFill>
                <a:latin typeface="Roboto"/>
                <a:ea typeface="Roboto"/>
                <a:cs typeface="Roboto"/>
                <a:sym typeface="Roboto"/>
              </a:defRPr>
            </a:lvl8pPr>
            <a:lvl9pPr lvl="8">
              <a:spcBef>
                <a:spcPts val="0"/>
              </a:spcBef>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fr" sz="1000">
                <a:solidFill>
                  <a:schemeClr val="lt1"/>
                </a:solidFill>
                <a:latin typeface="Roboto"/>
                <a:ea typeface="Roboto"/>
                <a:cs typeface="Roboto"/>
                <a:sym typeface="Roboto"/>
              </a:rPr>
              <a:t>‹#›</a:t>
            </a:fld>
          </a:p>
        </p:txBody>
      </p:sp>
      <p:pic>
        <p:nvPicPr>
          <p:cNvPr id="9" name="Shape 9"/>
          <p:cNvPicPr preferRelativeResize="0"/>
          <p:nvPr/>
        </p:nvPicPr>
        <p:blipFill>
          <a:blip r:embed="rId1">
            <a:alphaModFix/>
          </a:blip>
          <a:stretch>
            <a:fillRect/>
          </a:stretch>
        </p:blipFill>
        <p:spPr>
          <a:xfrm>
            <a:off x="6619445" y="193425"/>
            <a:ext cx="2259675" cy="22653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623325" y="1724772"/>
            <a:ext cx="8222100" cy="838800"/>
          </a:xfrm>
          <a:prstGeom prst="rect">
            <a:avLst/>
          </a:prstGeom>
        </p:spPr>
        <p:txBody>
          <a:bodyPr anchorCtr="0" anchor="b" bIns="91425" lIns="91425" rIns="91425" wrap="square" tIns="91425">
            <a:noAutofit/>
          </a:bodyPr>
          <a:lstStyle/>
          <a:p>
            <a:pPr indent="0" lvl="0" marL="0">
              <a:spcBef>
                <a:spcPts val="0"/>
              </a:spcBef>
              <a:buNone/>
            </a:pPr>
            <a:r>
              <a:rPr lang="fr"/>
              <a:t>Emigration</a:t>
            </a:r>
          </a:p>
        </p:txBody>
      </p:sp>
      <p:sp>
        <p:nvSpPr>
          <p:cNvPr id="87" name="Shape 87"/>
          <p:cNvSpPr txBox="1"/>
          <p:nvPr>
            <p:ph idx="1" type="subTitle"/>
          </p:nvPr>
        </p:nvSpPr>
        <p:spPr>
          <a:xfrm>
            <a:off x="1680300" y="3049450"/>
            <a:ext cx="6770100" cy="936000"/>
          </a:xfrm>
          <a:prstGeom prst="rect">
            <a:avLst/>
          </a:prstGeom>
        </p:spPr>
        <p:txBody>
          <a:bodyPr anchorCtr="0" anchor="t" bIns="91425" lIns="91425" rIns="91425" wrap="square" tIns="91425">
            <a:noAutofit/>
          </a:bodyPr>
          <a:lstStyle/>
          <a:p>
            <a:pPr indent="0" lvl="0" marL="0">
              <a:spcBef>
                <a:spcPts val="0"/>
              </a:spcBef>
              <a:buNone/>
            </a:pPr>
            <a:r>
              <a:rPr lang="fr"/>
              <a:t>French team presentation for the meeting in Sicily by</a:t>
            </a:r>
          </a:p>
          <a:p>
            <a:pPr indent="0" lvl="0" marL="0">
              <a:spcBef>
                <a:spcPts val="0"/>
              </a:spcBef>
              <a:buNone/>
            </a:pPr>
            <a:r>
              <a:rPr lang="fr"/>
              <a:t>Lucie, Gwendoline and Maxime.</a:t>
            </a:r>
          </a:p>
          <a:p>
            <a:pPr indent="0" lvl="0" mar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a:t>The Example of Louis Azum</a:t>
            </a:r>
          </a:p>
        </p:txBody>
      </p:sp>
      <p:sp>
        <p:nvSpPr>
          <p:cNvPr id="149" name="Shape 149"/>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lnSpc>
                <a:spcPct val="100000"/>
              </a:lnSpc>
              <a:spcBef>
                <a:spcPts val="0"/>
              </a:spcBef>
              <a:spcAft>
                <a:spcPts val="0"/>
              </a:spcAft>
              <a:buSzPts val="1800"/>
              <a:buChar char="-"/>
            </a:pPr>
            <a:r>
              <a:rPr lang="fr"/>
              <a:t>T</a:t>
            </a:r>
            <a:r>
              <a:rPr lang="fr"/>
              <a:t>he owner of spinning factories in the Pyrénées </a:t>
            </a:r>
          </a:p>
          <a:p>
            <a:pPr indent="0" lvl="0" marL="0" rtl="0">
              <a:lnSpc>
                <a:spcPct val="100000"/>
              </a:lnSpc>
              <a:spcBef>
                <a:spcPts val="0"/>
              </a:spcBef>
              <a:spcAft>
                <a:spcPts val="0"/>
              </a:spcAft>
              <a:buNone/>
            </a:pPr>
            <a:r>
              <a:rPr lang="fr"/>
              <a:t>in the 1900s.</a:t>
            </a:r>
          </a:p>
          <a:p>
            <a:pPr indent="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t/>
            </a:r>
            <a:endParaRPr/>
          </a:p>
          <a:p>
            <a:pPr indent="-342900" lvl="0" marL="457200" rtl="0">
              <a:lnSpc>
                <a:spcPct val="100000"/>
              </a:lnSpc>
              <a:spcBef>
                <a:spcPts val="0"/>
              </a:spcBef>
              <a:spcAft>
                <a:spcPts val="0"/>
              </a:spcAft>
              <a:buSzPts val="1800"/>
              <a:buChar char="-"/>
            </a:pPr>
            <a:r>
              <a:rPr lang="fr"/>
              <a:t>He migrated to Argentina to implant his spinning </a:t>
            </a:r>
          </a:p>
          <a:p>
            <a:pPr indent="0" lvl="0" marL="0" rtl="0">
              <a:lnSpc>
                <a:spcPct val="100000"/>
              </a:lnSpc>
              <a:spcBef>
                <a:spcPts val="0"/>
              </a:spcBef>
              <a:spcAft>
                <a:spcPts val="0"/>
              </a:spcAft>
              <a:buNone/>
            </a:pPr>
            <a:r>
              <a:rPr lang="fr"/>
              <a:t>industry.</a:t>
            </a:r>
          </a:p>
          <a:p>
            <a:pPr indent="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fr"/>
              <a:t>Note : Spinning factories are establishments where big </a:t>
            </a:r>
            <a:br>
              <a:rPr lang="fr"/>
            </a:br>
            <a:r>
              <a:rPr lang="fr"/>
              <a:t>textile materials are spun.</a:t>
            </a:r>
          </a:p>
          <a:p>
            <a:pPr indent="0" lvl="0" marL="0" rtl="0">
              <a:lnSpc>
                <a:spcPct val="100000"/>
              </a:lnSpc>
              <a:spcBef>
                <a:spcPts val="0"/>
              </a:spcBef>
              <a:spcAft>
                <a:spcPts val="0"/>
              </a:spcAft>
              <a:buNone/>
            </a:pPr>
            <a:r>
              <a:t/>
            </a:r>
            <a:endParaRPr/>
          </a:p>
        </p:txBody>
      </p:sp>
      <p:pic>
        <p:nvPicPr>
          <p:cNvPr id="150" name="Shape 150"/>
          <p:cNvPicPr preferRelativeResize="0"/>
          <p:nvPr/>
        </p:nvPicPr>
        <p:blipFill>
          <a:blip r:embed="rId3">
            <a:alphaModFix/>
          </a:blip>
          <a:stretch>
            <a:fillRect/>
          </a:stretch>
        </p:blipFill>
        <p:spPr>
          <a:xfrm>
            <a:off x="6308150" y="0"/>
            <a:ext cx="2835861" cy="2694075"/>
          </a:xfrm>
          <a:prstGeom prst="rect">
            <a:avLst/>
          </a:prstGeom>
          <a:noFill/>
          <a:ln>
            <a:noFill/>
          </a:ln>
        </p:spPr>
      </p:pic>
      <p:pic>
        <p:nvPicPr>
          <p:cNvPr id="151" name="Shape 151"/>
          <p:cNvPicPr preferRelativeResize="0"/>
          <p:nvPr/>
        </p:nvPicPr>
        <p:blipFill>
          <a:blip r:embed="rId4">
            <a:alphaModFix/>
          </a:blip>
          <a:stretch>
            <a:fillRect/>
          </a:stretch>
        </p:blipFill>
        <p:spPr>
          <a:xfrm>
            <a:off x="6922825" y="2726025"/>
            <a:ext cx="2221175" cy="2417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a:t>His Firm</a:t>
            </a:r>
          </a:p>
        </p:txBody>
      </p:sp>
      <p:sp>
        <p:nvSpPr>
          <p:cNvPr id="157" name="Shape 157"/>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0" lvl="0" marL="0" rtl="0">
              <a:spcBef>
                <a:spcPts val="0"/>
              </a:spcBef>
              <a:buNone/>
            </a:pPr>
            <a:r>
              <a:rPr lang="fr"/>
              <a:t>Links between the region and the firm :</a:t>
            </a:r>
          </a:p>
          <a:p>
            <a:pPr indent="-342900" lvl="0" marL="457200" rtl="0">
              <a:spcBef>
                <a:spcPts val="0"/>
              </a:spcBef>
              <a:spcAft>
                <a:spcPts val="0"/>
              </a:spcAft>
              <a:buSzPts val="1800"/>
              <a:buChar char="-"/>
            </a:pPr>
            <a:r>
              <a:rPr lang="fr"/>
              <a:t>Commercial links </a:t>
            </a:r>
          </a:p>
          <a:p>
            <a:pPr indent="-342900" lvl="0" marL="457200" rtl="0">
              <a:spcBef>
                <a:spcPts val="0"/>
              </a:spcBef>
              <a:buSzPts val="1800"/>
              <a:buChar char="-"/>
            </a:pPr>
            <a:r>
              <a:rPr lang="fr"/>
              <a:t>Professional links</a:t>
            </a:r>
          </a:p>
        </p:txBody>
      </p:sp>
      <p:pic>
        <p:nvPicPr>
          <p:cNvPr id="158" name="Shape 158"/>
          <p:cNvPicPr preferRelativeResize="0"/>
          <p:nvPr/>
        </p:nvPicPr>
        <p:blipFill>
          <a:blip r:embed="rId3">
            <a:alphaModFix/>
          </a:blip>
          <a:stretch>
            <a:fillRect/>
          </a:stretch>
        </p:blipFill>
        <p:spPr>
          <a:xfrm>
            <a:off x="4999700" y="0"/>
            <a:ext cx="4144302" cy="2774799"/>
          </a:xfrm>
          <a:prstGeom prst="rect">
            <a:avLst/>
          </a:prstGeom>
          <a:noFill/>
          <a:ln>
            <a:noFill/>
          </a:ln>
        </p:spPr>
      </p:pic>
      <p:pic>
        <p:nvPicPr>
          <p:cNvPr id="159" name="Shape 159"/>
          <p:cNvPicPr preferRelativeResize="0"/>
          <p:nvPr/>
        </p:nvPicPr>
        <p:blipFill>
          <a:blip r:embed="rId4">
            <a:alphaModFix/>
          </a:blip>
          <a:stretch>
            <a:fillRect/>
          </a:stretch>
        </p:blipFill>
        <p:spPr>
          <a:xfrm>
            <a:off x="1774346" y="2465650"/>
            <a:ext cx="3225347" cy="24562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a:t>The Family</a:t>
            </a:r>
          </a:p>
        </p:txBody>
      </p:sp>
      <p:sp>
        <p:nvSpPr>
          <p:cNvPr id="165" name="Shape 165"/>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0" lvl="0" marL="0">
              <a:spcBef>
                <a:spcPts val="0"/>
              </a:spcBef>
              <a:buNone/>
            </a:pPr>
            <a:r>
              <a:rPr lang="fr"/>
              <a:t>Many family members emigrated to Argentina to work.</a:t>
            </a:r>
          </a:p>
          <a:p>
            <a:pPr indent="0" lvl="0" marL="0">
              <a:spcBef>
                <a:spcPts val="0"/>
              </a:spcBef>
              <a:buNone/>
            </a:pPr>
            <a:r>
              <a:rPr lang="fr"/>
              <a:t>These members were usually nephews or little brothers.</a:t>
            </a:r>
          </a:p>
        </p:txBody>
      </p:sp>
      <p:pic>
        <p:nvPicPr>
          <p:cNvPr id="166" name="Shape 166"/>
          <p:cNvPicPr preferRelativeResize="0"/>
          <p:nvPr/>
        </p:nvPicPr>
        <p:blipFill>
          <a:blip r:embed="rId3">
            <a:alphaModFix/>
          </a:blip>
          <a:stretch>
            <a:fillRect/>
          </a:stretch>
        </p:blipFill>
        <p:spPr>
          <a:xfrm>
            <a:off x="1434575" y="2435728"/>
            <a:ext cx="3872201" cy="2133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2267850"/>
            <a:ext cx="8520600" cy="607800"/>
          </a:xfrm>
          <a:prstGeom prst="rect">
            <a:avLst/>
          </a:prstGeom>
        </p:spPr>
        <p:txBody>
          <a:bodyPr anchorCtr="0" anchor="t" bIns="91425" lIns="91425" rIns="91425" wrap="square" tIns="91425">
            <a:noAutofit/>
          </a:bodyPr>
          <a:lstStyle/>
          <a:p>
            <a:pPr indent="0" lvl="0" marL="0">
              <a:spcBef>
                <a:spcPts val="0"/>
              </a:spcBef>
              <a:buNone/>
            </a:pPr>
            <a:r>
              <a:rPr lang="fr"/>
              <a:t>The emigration in Hautes-Pyrénées</a:t>
            </a:r>
          </a:p>
        </p:txBody>
      </p:sp>
      <p:sp>
        <p:nvSpPr>
          <p:cNvPr id="172" name="Shape 172"/>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a:spcBef>
                <a:spcPts val="0"/>
              </a:spcBef>
              <a:buSzPts val="1800"/>
              <a:buChar char="-"/>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a:t>What is EMIGRATION ???</a:t>
            </a:r>
          </a:p>
        </p:txBody>
      </p:sp>
      <p:sp>
        <p:nvSpPr>
          <p:cNvPr id="93" name="Shape 93"/>
          <p:cNvSpPr txBox="1"/>
          <p:nvPr>
            <p:ph idx="1" type="body"/>
          </p:nvPr>
        </p:nvSpPr>
        <p:spPr>
          <a:xfrm>
            <a:off x="374775" y="1330775"/>
            <a:ext cx="8520600" cy="3339000"/>
          </a:xfrm>
          <a:prstGeom prst="rect">
            <a:avLst/>
          </a:prstGeom>
        </p:spPr>
        <p:txBody>
          <a:bodyPr anchorCtr="0" anchor="t" bIns="91425" lIns="91425" rIns="91425" wrap="square" tIns="91425">
            <a:noAutofit/>
          </a:bodyPr>
          <a:lstStyle/>
          <a:p>
            <a:pPr indent="0" lvl="0" marL="0">
              <a:spcBef>
                <a:spcPts val="0"/>
              </a:spcBef>
              <a:buNone/>
            </a:pPr>
            <a:r>
              <a:rPr lang="fr" sz="3600"/>
              <a:t>It is the action of leaving one’s</a:t>
            </a:r>
          </a:p>
          <a:p>
            <a:pPr indent="0" lvl="0" marL="0">
              <a:spcBef>
                <a:spcPts val="0"/>
              </a:spcBef>
              <a:buNone/>
            </a:pPr>
            <a:r>
              <a:rPr lang="fr" sz="3600"/>
              <a:t> country or region for economic,</a:t>
            </a:r>
          </a:p>
          <a:p>
            <a:pPr indent="0" lvl="0" marL="0">
              <a:spcBef>
                <a:spcPts val="0"/>
              </a:spcBef>
              <a:buNone/>
            </a:pPr>
            <a:r>
              <a:rPr lang="fr" sz="3600"/>
              <a:t> political and religious reasons.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a:t>Our French region</a:t>
            </a:r>
          </a:p>
        </p:txBody>
      </p:sp>
      <p:sp>
        <p:nvSpPr>
          <p:cNvPr id="99" name="Shape 99"/>
          <p:cNvSpPr txBox="1"/>
          <p:nvPr>
            <p:ph idx="1" type="body"/>
          </p:nvPr>
        </p:nvSpPr>
        <p:spPr>
          <a:xfrm>
            <a:off x="208200" y="1562750"/>
            <a:ext cx="3280800" cy="3091200"/>
          </a:xfrm>
          <a:prstGeom prst="rect">
            <a:avLst/>
          </a:prstGeom>
        </p:spPr>
        <p:txBody>
          <a:bodyPr anchorCtr="0" anchor="t" bIns="91425" lIns="91425" rIns="91425" wrap="square" tIns="91425">
            <a:noAutofit/>
          </a:bodyPr>
          <a:lstStyle/>
          <a:p>
            <a:pPr indent="0" lvl="0" marL="0">
              <a:spcBef>
                <a:spcPts val="0"/>
              </a:spcBef>
              <a:buNone/>
            </a:pPr>
            <a:r>
              <a:rPr b="1" lang="fr" sz="1400"/>
              <a:t>The Pyrenees : </a:t>
            </a:r>
          </a:p>
          <a:p>
            <a:pPr indent="0" lvl="0" marL="457200" rtl="0">
              <a:spcBef>
                <a:spcPts val="0"/>
              </a:spcBef>
              <a:buNone/>
            </a:pPr>
            <a:r>
              <a:rPr b="1" lang="fr" sz="1400"/>
              <a:t>a mountain chain from the Atlantic Ocean to the Mediterranean Sea.</a:t>
            </a:r>
          </a:p>
          <a:p>
            <a:pPr indent="0" lvl="0" marL="457200" rtl="0">
              <a:spcBef>
                <a:spcPts val="0"/>
              </a:spcBef>
              <a:buNone/>
            </a:pPr>
            <a:r>
              <a:rPr b="1" lang="fr" sz="1400"/>
              <a:t>a natural border with Spain ?</a:t>
            </a:r>
          </a:p>
          <a:p>
            <a:pPr indent="0" lvl="0" marL="0" rtl="0">
              <a:spcBef>
                <a:spcPts val="0"/>
              </a:spcBef>
              <a:buNone/>
            </a:pPr>
            <a:r>
              <a:rPr b="1" lang="fr" sz="1400"/>
              <a:t>Our economy :</a:t>
            </a:r>
          </a:p>
          <a:p>
            <a:pPr indent="0" lvl="0" marL="0" rtl="0">
              <a:spcBef>
                <a:spcPts val="0"/>
              </a:spcBef>
              <a:buNone/>
            </a:pPr>
            <a:r>
              <a:rPr b="1" lang="fr" sz="1400"/>
              <a:t>	Rural mostly in the 19th century</a:t>
            </a:r>
          </a:p>
          <a:p>
            <a:pPr indent="0" lvl="0" marL="0">
              <a:spcBef>
                <a:spcPts val="0"/>
              </a:spcBef>
              <a:buNone/>
            </a:pPr>
            <a:r>
              <a:rPr b="1" lang="fr" sz="1400"/>
              <a:t>	Industrial in the 20th</a:t>
            </a:r>
          </a:p>
          <a:p>
            <a:pPr indent="0" lvl="0" marL="0">
              <a:spcBef>
                <a:spcPts val="0"/>
              </a:spcBef>
              <a:buNone/>
            </a:pPr>
            <a:r>
              <a:t/>
            </a:r>
            <a:endParaRPr b="1" sz="1400"/>
          </a:p>
        </p:txBody>
      </p:sp>
      <p:pic>
        <p:nvPicPr>
          <p:cNvPr id="100" name="Shape 100"/>
          <p:cNvPicPr preferRelativeResize="0"/>
          <p:nvPr/>
        </p:nvPicPr>
        <p:blipFill>
          <a:blip r:embed="rId3">
            <a:alphaModFix/>
          </a:blip>
          <a:stretch>
            <a:fillRect/>
          </a:stretch>
        </p:blipFill>
        <p:spPr>
          <a:xfrm>
            <a:off x="3488925" y="1647775"/>
            <a:ext cx="3339000" cy="3339000"/>
          </a:xfrm>
          <a:prstGeom prst="rect">
            <a:avLst/>
          </a:prstGeom>
          <a:noFill/>
          <a:ln>
            <a:noFill/>
          </a:ln>
        </p:spPr>
      </p:pic>
      <p:sp>
        <p:nvSpPr>
          <p:cNvPr id="101" name="Shape 101"/>
          <p:cNvSpPr txBox="1"/>
          <p:nvPr/>
        </p:nvSpPr>
        <p:spPr>
          <a:xfrm>
            <a:off x="453125" y="1102838"/>
            <a:ext cx="5768100" cy="459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1600"/>
              </a:spcAft>
              <a:buNone/>
            </a:pPr>
            <a:r>
              <a:rPr b="1" lang="fr">
                <a:solidFill>
                  <a:schemeClr val="dk2"/>
                </a:solidFill>
                <a:latin typeface="Roboto"/>
                <a:ea typeface="Roboto"/>
                <a:cs typeface="Roboto"/>
                <a:sym typeface="Roboto"/>
              </a:rPr>
              <a:t>Located down the Pyrenees, our region is called HAUTES-PYRÉNÉES.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sz="2400"/>
              <a:t>French Emigration:</a:t>
            </a:r>
          </a:p>
        </p:txBody>
      </p:sp>
      <p:sp>
        <p:nvSpPr>
          <p:cNvPr id="107" name="Shape 107"/>
          <p:cNvSpPr txBox="1"/>
          <p:nvPr>
            <p:ph idx="1" type="body"/>
          </p:nvPr>
        </p:nvSpPr>
        <p:spPr>
          <a:xfrm>
            <a:off x="311700" y="1082900"/>
            <a:ext cx="8520600" cy="3727200"/>
          </a:xfrm>
          <a:prstGeom prst="rect">
            <a:avLst/>
          </a:prstGeom>
        </p:spPr>
        <p:txBody>
          <a:bodyPr anchorCtr="0" anchor="t" bIns="91425" lIns="91425" rIns="91425" wrap="square" tIns="91425">
            <a:noAutofit/>
          </a:bodyPr>
          <a:lstStyle/>
          <a:p>
            <a:pPr indent="0" lvl="0" marL="0">
              <a:spcBef>
                <a:spcPts val="0"/>
              </a:spcBef>
              <a:buNone/>
            </a:pPr>
            <a:r>
              <a:rPr lang="fr"/>
              <a:t>For</a:t>
            </a:r>
            <a:r>
              <a:rPr lang="fr"/>
              <a:t> hundreds of years, French people have been found on</a:t>
            </a:r>
          </a:p>
          <a:p>
            <a:pPr indent="0" lvl="0" marL="0">
              <a:spcBef>
                <a:spcPts val="0"/>
              </a:spcBef>
              <a:buNone/>
            </a:pPr>
            <a:r>
              <a:rPr lang="fr"/>
              <a:t>the roads of emigration. The HAUTES-PYRÉNÉES reflect</a:t>
            </a:r>
          </a:p>
          <a:p>
            <a:pPr indent="0" lvl="0" marL="0">
              <a:spcBef>
                <a:spcPts val="0"/>
              </a:spcBef>
              <a:buNone/>
            </a:pPr>
            <a:r>
              <a:rPr lang="fr"/>
              <a:t>the French emigration history on several levels :</a:t>
            </a:r>
          </a:p>
          <a:p>
            <a:pPr indent="-342900" lvl="0" marL="4114800" rtl="0">
              <a:spcBef>
                <a:spcPts val="0"/>
              </a:spcBef>
              <a:buSzPts val="1800"/>
              <a:buChar char="-"/>
            </a:pPr>
            <a:r>
              <a:rPr lang="fr"/>
              <a:t>16th and 17th centuries : temporary </a:t>
            </a:r>
          </a:p>
          <a:p>
            <a:pPr indent="457200" lvl="0" marL="3200400" rtl="0">
              <a:spcBef>
                <a:spcPts val="0"/>
              </a:spcBef>
              <a:buNone/>
            </a:pPr>
            <a:r>
              <a:rPr lang="fr"/>
              <a:t>migrations to Spain</a:t>
            </a:r>
          </a:p>
          <a:p>
            <a:pPr indent="-342900" lvl="0" marL="4114800" rtl="0">
              <a:spcBef>
                <a:spcPts val="0"/>
              </a:spcBef>
              <a:spcAft>
                <a:spcPts val="0"/>
              </a:spcAft>
              <a:buSzPts val="1800"/>
              <a:buChar char="-"/>
            </a:pPr>
            <a:r>
              <a:rPr lang="fr"/>
              <a:t>19th : rural exodus</a:t>
            </a:r>
          </a:p>
          <a:p>
            <a:pPr indent="-342900" lvl="0" marL="4114800">
              <a:spcBef>
                <a:spcPts val="0"/>
              </a:spcBef>
              <a:buSzPts val="1800"/>
              <a:buChar char="-"/>
            </a:pPr>
            <a:r>
              <a:rPr lang="fr"/>
              <a:t>1832-1913 : 25000 leaving for </a:t>
            </a:r>
            <a:r>
              <a:rPr b="1" lang="fr"/>
              <a:t>America </a:t>
            </a:r>
            <a:r>
              <a:rPr lang="fr"/>
              <a:t>(Argentina, Louisiana in Canada)</a:t>
            </a:r>
          </a:p>
          <a:p>
            <a:pPr indent="0" lvl="0" marL="0">
              <a:spcBef>
                <a:spcPts val="0"/>
              </a:spcBef>
              <a:buNone/>
            </a:pPr>
            <a:r>
              <a:t/>
            </a:r>
            <a:endParaRPr/>
          </a:p>
          <a:p>
            <a:pPr indent="0" lvl="0" marL="0">
              <a:spcBef>
                <a:spcPts val="0"/>
              </a:spcBef>
              <a:buNone/>
            </a:pPr>
            <a:r>
              <a:t/>
            </a:r>
            <a:endParaRPr/>
          </a:p>
        </p:txBody>
      </p:sp>
      <p:pic>
        <p:nvPicPr>
          <p:cNvPr id="108" name="Shape 108"/>
          <p:cNvPicPr preferRelativeResize="0"/>
          <p:nvPr/>
        </p:nvPicPr>
        <p:blipFill>
          <a:blip r:embed="rId3">
            <a:alphaModFix/>
          </a:blip>
          <a:stretch>
            <a:fillRect/>
          </a:stretch>
        </p:blipFill>
        <p:spPr>
          <a:xfrm>
            <a:off x="138625" y="2581275"/>
            <a:ext cx="3810000" cy="222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a:t>Where were they going and why ?</a:t>
            </a:r>
          </a:p>
        </p:txBody>
      </p:sp>
      <p:sp>
        <p:nvSpPr>
          <p:cNvPr id="114" name="Shape 114"/>
          <p:cNvSpPr txBox="1"/>
          <p:nvPr>
            <p:ph idx="1" type="body"/>
          </p:nvPr>
        </p:nvSpPr>
        <p:spPr>
          <a:xfrm>
            <a:off x="311700" y="1229875"/>
            <a:ext cx="8520600" cy="3524700"/>
          </a:xfrm>
          <a:prstGeom prst="rect">
            <a:avLst/>
          </a:prstGeom>
        </p:spPr>
        <p:txBody>
          <a:bodyPr anchorCtr="0" anchor="t" bIns="91425" lIns="91425" rIns="91425" wrap="square" tIns="91425">
            <a:noAutofit/>
          </a:bodyPr>
          <a:lstStyle/>
          <a:p>
            <a:pPr indent="0" lvl="0" marL="0">
              <a:spcBef>
                <a:spcPts val="0"/>
              </a:spcBef>
              <a:buNone/>
            </a:pPr>
            <a:r>
              <a:rPr lang="fr"/>
              <a:t>Their main destinations were North America, South America </a:t>
            </a:r>
          </a:p>
          <a:p>
            <a:pPr indent="0" lvl="0" marL="0">
              <a:spcBef>
                <a:spcPts val="0"/>
              </a:spcBef>
              <a:buNone/>
            </a:pPr>
            <a:r>
              <a:rPr lang="fr"/>
              <a:t>and Canada.</a:t>
            </a:r>
          </a:p>
          <a:p>
            <a:pPr indent="0" lvl="0" marL="0">
              <a:spcBef>
                <a:spcPts val="0"/>
              </a:spcBef>
              <a:buNone/>
            </a:pPr>
            <a:r>
              <a:rPr lang="fr"/>
              <a:t>The economic emigration was</a:t>
            </a:r>
          </a:p>
          <a:p>
            <a:pPr indent="0" lvl="0" marL="0">
              <a:spcBef>
                <a:spcPts val="0"/>
              </a:spcBef>
              <a:buNone/>
            </a:pPr>
            <a:r>
              <a:rPr lang="fr"/>
              <a:t>essentially</a:t>
            </a:r>
            <a:r>
              <a:rPr lang="fr"/>
              <a:t> the youngest </a:t>
            </a:r>
            <a:r>
              <a:rPr lang="fr"/>
              <a:t>sons</a:t>
            </a:r>
            <a:r>
              <a:rPr lang="fr"/>
              <a:t> of</a:t>
            </a:r>
          </a:p>
          <a:p>
            <a:pPr indent="0" lvl="0" marL="0">
              <a:spcBef>
                <a:spcPts val="0"/>
              </a:spcBef>
              <a:buNone/>
            </a:pPr>
            <a:r>
              <a:rPr lang="fr"/>
              <a:t>the families </a:t>
            </a:r>
            <a:r>
              <a:rPr lang="fr"/>
              <a:t>who</a:t>
            </a:r>
            <a:r>
              <a:rPr lang="fr"/>
              <a:t> left to find land</a:t>
            </a:r>
          </a:p>
          <a:p>
            <a:pPr indent="0" lvl="0" marL="0">
              <a:spcBef>
                <a:spcPts val="0"/>
              </a:spcBef>
              <a:buNone/>
            </a:pPr>
            <a:r>
              <a:rPr lang="fr"/>
              <a:t> and to enlarge the market of their</a:t>
            </a:r>
          </a:p>
          <a:p>
            <a:pPr indent="0" lvl="0" marL="0">
              <a:spcBef>
                <a:spcPts val="0"/>
              </a:spcBef>
              <a:buNone/>
            </a:pPr>
            <a:r>
              <a:rPr lang="fr"/>
              <a:t> family.</a:t>
            </a:r>
          </a:p>
        </p:txBody>
      </p:sp>
      <p:pic>
        <p:nvPicPr>
          <p:cNvPr id="115" name="Shape 115"/>
          <p:cNvPicPr preferRelativeResize="0"/>
          <p:nvPr/>
        </p:nvPicPr>
        <p:blipFill rotWithShape="1">
          <a:blip r:embed="rId3">
            <a:alphaModFix/>
          </a:blip>
          <a:srcRect b="0" l="0" r="44398" t="0"/>
          <a:stretch/>
        </p:blipFill>
        <p:spPr>
          <a:xfrm>
            <a:off x="4139925" y="2053925"/>
            <a:ext cx="1982125" cy="240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939275" y="226300"/>
            <a:ext cx="2943300" cy="1243200"/>
          </a:xfrm>
          <a:prstGeom prst="rect">
            <a:avLst/>
          </a:prstGeom>
        </p:spPr>
        <p:txBody>
          <a:bodyPr anchorCtr="0" anchor="t" bIns="91425" lIns="91425" rIns="91425" wrap="square" tIns="91425">
            <a:noAutofit/>
          </a:bodyPr>
          <a:lstStyle/>
          <a:p>
            <a:pPr indent="0" lvl="0" marL="0" algn="ctr">
              <a:spcBef>
                <a:spcPts val="0"/>
              </a:spcBef>
              <a:buNone/>
            </a:pPr>
            <a:r>
              <a:rPr lang="fr" sz="2400"/>
              <a:t>A visit to the Archives of our County</a:t>
            </a:r>
          </a:p>
        </p:txBody>
      </p:sp>
      <p:sp>
        <p:nvSpPr>
          <p:cNvPr id="121" name="Shape 121"/>
          <p:cNvSpPr txBox="1"/>
          <p:nvPr>
            <p:ph idx="1" type="body"/>
          </p:nvPr>
        </p:nvSpPr>
        <p:spPr>
          <a:xfrm>
            <a:off x="61200" y="2954450"/>
            <a:ext cx="6062100" cy="1825800"/>
          </a:xfrm>
          <a:prstGeom prst="rect">
            <a:avLst/>
          </a:prstGeom>
        </p:spPr>
        <p:txBody>
          <a:bodyPr anchorCtr="0" anchor="t" bIns="91425" lIns="91425" rIns="91425" wrap="square" tIns="91425">
            <a:noAutofit/>
          </a:bodyPr>
          <a:lstStyle/>
          <a:p>
            <a:pPr indent="0" lvl="0" marL="0">
              <a:spcBef>
                <a:spcPts val="0"/>
              </a:spcBef>
              <a:buNone/>
            </a:pPr>
            <a:r>
              <a:rPr lang="fr" sz="3000"/>
              <a:t>The French team visited</a:t>
            </a:r>
          </a:p>
          <a:p>
            <a:pPr indent="0" lvl="0" marL="0">
              <a:spcBef>
                <a:spcPts val="0"/>
              </a:spcBef>
              <a:buNone/>
            </a:pPr>
            <a:r>
              <a:rPr lang="fr" sz="3000"/>
              <a:t> the Archives of the department.</a:t>
            </a:r>
          </a:p>
        </p:txBody>
      </p:sp>
      <p:pic>
        <p:nvPicPr>
          <p:cNvPr id="122" name="Shape 122"/>
          <p:cNvPicPr preferRelativeResize="0"/>
          <p:nvPr/>
        </p:nvPicPr>
        <p:blipFill>
          <a:blip r:embed="rId3">
            <a:alphaModFix/>
          </a:blip>
          <a:stretch>
            <a:fillRect/>
          </a:stretch>
        </p:blipFill>
        <p:spPr>
          <a:xfrm>
            <a:off x="0" y="0"/>
            <a:ext cx="3939273" cy="29544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idx="1" type="body"/>
          </p:nvPr>
        </p:nvSpPr>
        <p:spPr>
          <a:xfrm>
            <a:off x="6106875" y="2535025"/>
            <a:ext cx="3037200" cy="1849200"/>
          </a:xfrm>
          <a:prstGeom prst="rect">
            <a:avLst/>
          </a:prstGeom>
        </p:spPr>
        <p:txBody>
          <a:bodyPr anchorCtr="0" anchor="t" bIns="91425" lIns="91425" rIns="91425" wrap="square" tIns="91425">
            <a:noAutofit/>
          </a:bodyPr>
          <a:lstStyle/>
          <a:p>
            <a:pPr indent="0" lvl="0" marL="0">
              <a:spcBef>
                <a:spcPts val="0"/>
              </a:spcBef>
              <a:buNone/>
            </a:pPr>
            <a:r>
              <a:rPr lang="fr"/>
              <a:t>They explained how our region was related to the issue of Emigration from the 17th century to nowadays.</a:t>
            </a:r>
          </a:p>
        </p:txBody>
      </p:sp>
      <p:pic>
        <p:nvPicPr>
          <p:cNvPr id="128" name="Shape 128"/>
          <p:cNvPicPr preferRelativeResize="0"/>
          <p:nvPr/>
        </p:nvPicPr>
        <p:blipFill>
          <a:blip r:embed="rId3">
            <a:alphaModFix/>
          </a:blip>
          <a:stretch>
            <a:fillRect/>
          </a:stretch>
        </p:blipFill>
        <p:spPr>
          <a:xfrm>
            <a:off x="61250" y="205150"/>
            <a:ext cx="6045622" cy="4534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a:t>Archival material</a:t>
            </a:r>
          </a:p>
        </p:txBody>
      </p:sp>
      <p:sp>
        <p:nvSpPr>
          <p:cNvPr id="134" name="Shape 134"/>
          <p:cNvSpPr txBox="1"/>
          <p:nvPr>
            <p:ph idx="1" type="body"/>
          </p:nvPr>
        </p:nvSpPr>
        <p:spPr>
          <a:xfrm>
            <a:off x="518150" y="1382475"/>
            <a:ext cx="8520600" cy="3339000"/>
          </a:xfrm>
          <a:prstGeom prst="rect">
            <a:avLst/>
          </a:prstGeom>
        </p:spPr>
        <p:txBody>
          <a:bodyPr anchorCtr="0" anchor="t" bIns="91425" lIns="91425" rIns="91425" wrap="square" tIns="91425">
            <a:noAutofit/>
          </a:bodyPr>
          <a:lstStyle/>
          <a:p>
            <a:pPr indent="0" lvl="0" marL="0">
              <a:spcBef>
                <a:spcPts val="0"/>
              </a:spcBef>
              <a:buNone/>
            </a:pPr>
            <a:r>
              <a:rPr lang="fr"/>
              <a:t>An advert for human exportation</a:t>
            </a:r>
          </a:p>
          <a:p>
            <a:pPr indent="0" lvl="0" marL="0">
              <a:spcBef>
                <a:spcPts val="0"/>
              </a:spcBef>
              <a:buNone/>
            </a:pPr>
            <a:r>
              <a:t/>
            </a:r>
            <a:endParaRPr/>
          </a:p>
          <a:p>
            <a:pPr indent="0" lvl="0" marL="0">
              <a:spcBef>
                <a:spcPts val="0"/>
              </a:spcBef>
              <a:buNone/>
            </a:pPr>
            <a:r>
              <a:t/>
            </a:r>
            <a:endParaRPr/>
          </a:p>
        </p:txBody>
      </p:sp>
      <p:pic>
        <p:nvPicPr>
          <p:cNvPr id="135" name="Shape 135"/>
          <p:cNvPicPr preferRelativeResize="0"/>
          <p:nvPr/>
        </p:nvPicPr>
        <p:blipFill>
          <a:blip r:embed="rId3">
            <a:alphaModFix/>
          </a:blip>
          <a:stretch>
            <a:fillRect/>
          </a:stretch>
        </p:blipFill>
        <p:spPr>
          <a:xfrm>
            <a:off x="4981925" y="0"/>
            <a:ext cx="4162073" cy="48904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fr"/>
              <a:t>Archive materials</a:t>
            </a:r>
          </a:p>
          <a:p>
            <a:pPr indent="0" lvl="0" marL="0">
              <a:spcBef>
                <a:spcPts val="0"/>
              </a:spcBef>
              <a:buNone/>
            </a:pPr>
            <a:r>
              <a:t/>
            </a:r>
            <a:endParaRPr/>
          </a:p>
          <a:p>
            <a:pPr indent="0" lvl="0" marL="0">
              <a:spcBef>
                <a:spcPts val="0"/>
              </a:spcBef>
              <a:buNone/>
            </a:pPr>
            <a:r>
              <a:t/>
            </a:r>
            <a:endParaRPr/>
          </a:p>
        </p:txBody>
      </p:sp>
      <p:sp>
        <p:nvSpPr>
          <p:cNvPr id="141" name="Shape 141"/>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0" lvl="0" marL="0">
              <a:spcBef>
                <a:spcPts val="0"/>
              </a:spcBef>
              <a:buNone/>
            </a:pPr>
            <a:r>
              <a:rPr lang="fr"/>
              <a:t>Proof of emigration: letters and photos</a:t>
            </a:r>
          </a:p>
        </p:txBody>
      </p:sp>
      <p:pic>
        <p:nvPicPr>
          <p:cNvPr id="142" name="Shape 142"/>
          <p:cNvPicPr preferRelativeResize="0"/>
          <p:nvPr/>
        </p:nvPicPr>
        <p:blipFill>
          <a:blip r:embed="rId3">
            <a:alphaModFix/>
          </a:blip>
          <a:stretch>
            <a:fillRect/>
          </a:stretch>
        </p:blipFill>
        <p:spPr>
          <a:xfrm>
            <a:off x="0" y="1696425"/>
            <a:ext cx="4999875" cy="3447075"/>
          </a:xfrm>
          <a:prstGeom prst="rect">
            <a:avLst/>
          </a:prstGeom>
          <a:noFill/>
          <a:ln>
            <a:noFill/>
          </a:ln>
        </p:spPr>
      </p:pic>
      <p:pic>
        <p:nvPicPr>
          <p:cNvPr id="143" name="Shape 143"/>
          <p:cNvPicPr preferRelativeResize="0"/>
          <p:nvPr/>
        </p:nvPicPr>
        <p:blipFill>
          <a:blip r:embed="rId4">
            <a:alphaModFix/>
          </a:blip>
          <a:stretch>
            <a:fillRect/>
          </a:stretch>
        </p:blipFill>
        <p:spPr>
          <a:xfrm>
            <a:off x="4999875" y="0"/>
            <a:ext cx="4197977"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