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65" r:id="rId6"/>
    <p:sldId id="267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121dfd7b-ab27-4a4f-bc8a-7734af2e1a86" providerId="ADAL" clId="{4AEA3A23-9375-4EC7-972E-2E7D4E97C7C2}"/>
    <pc:docChg chg="undo custSel modSld">
      <pc:chgData name=" " userId="121dfd7b-ab27-4a4f-bc8a-7734af2e1a86" providerId="ADAL" clId="{4AEA3A23-9375-4EC7-972E-2E7D4E97C7C2}" dt="2017-12-06T20:41:51.806" v="532" actId="12"/>
      <pc:docMkLst>
        <pc:docMk/>
      </pc:docMkLst>
      <pc:sldChg chg="addSp delSp modSp modAnim">
        <pc:chgData name=" " userId="121dfd7b-ab27-4a4f-bc8a-7734af2e1a86" providerId="ADAL" clId="{4AEA3A23-9375-4EC7-972E-2E7D4E97C7C2}" dt="2017-12-06T20:35:22.071" v="349" actId="20577"/>
        <pc:sldMkLst>
          <pc:docMk/>
          <pc:sldMk cId="348114176" sldId="256"/>
        </pc:sldMkLst>
        <pc:spChg chg="add del mod">
          <ac:chgData name=" " userId="121dfd7b-ab27-4a4f-bc8a-7734af2e1a86" providerId="ADAL" clId="{4AEA3A23-9375-4EC7-972E-2E7D4E97C7C2}" dt="2017-12-06T20:30:07.957" v="288" actId="20577"/>
          <ac:spMkLst>
            <pc:docMk/>
            <pc:sldMk cId="348114176" sldId="256"/>
            <ac:spMk id="4" creationId="{FEC2CB9B-CA8D-4849-9532-50FFAC2443BA}"/>
          </ac:spMkLst>
        </pc:spChg>
        <pc:spChg chg="mod">
          <ac:chgData name=" " userId="121dfd7b-ab27-4a4f-bc8a-7734af2e1a86" providerId="ADAL" clId="{4AEA3A23-9375-4EC7-972E-2E7D4E97C7C2}" dt="2017-12-06T20:35:22.071" v="349" actId="20577"/>
          <ac:spMkLst>
            <pc:docMk/>
            <pc:sldMk cId="348114176" sldId="256"/>
            <ac:spMk id="6" creationId="{00000000-0000-0000-0000-000000000000}"/>
          </ac:spMkLst>
        </pc:spChg>
        <pc:spChg chg="add mod">
          <ac:chgData name=" " userId="121dfd7b-ab27-4a4f-bc8a-7734af2e1a86" providerId="ADAL" clId="{4AEA3A23-9375-4EC7-972E-2E7D4E97C7C2}" dt="2017-12-06T20:30:58.485" v="294" actId="403"/>
          <ac:spMkLst>
            <pc:docMk/>
            <pc:sldMk cId="348114176" sldId="256"/>
            <ac:spMk id="7" creationId="{9CFCD6AD-F1B9-4FAD-B354-69C2FE9832C5}"/>
          </ac:spMkLst>
        </pc:spChg>
        <pc:picChg chg="mod">
          <ac:chgData name=" " userId="121dfd7b-ab27-4a4f-bc8a-7734af2e1a86" providerId="ADAL" clId="{4AEA3A23-9375-4EC7-972E-2E7D4E97C7C2}" dt="2017-12-06T20:29:36.409" v="285" actId="1076"/>
          <ac:picMkLst>
            <pc:docMk/>
            <pc:sldMk cId="348114176" sldId="256"/>
            <ac:picMk id="5" creationId="{00000000-0000-0000-0000-000000000000}"/>
          </ac:picMkLst>
        </pc:picChg>
      </pc:sldChg>
      <pc:sldChg chg="delSp modSp">
        <pc:chgData name=" " userId="121dfd7b-ab27-4a4f-bc8a-7734af2e1a86" providerId="ADAL" clId="{4AEA3A23-9375-4EC7-972E-2E7D4E97C7C2}" dt="2017-12-06T20:39:28.932" v="498" actId="1076"/>
        <pc:sldMkLst>
          <pc:docMk/>
          <pc:sldMk cId="3679647310" sldId="257"/>
        </pc:sldMkLst>
        <pc:spChg chg="mod">
          <ac:chgData name=" " userId="121dfd7b-ab27-4a4f-bc8a-7734af2e1a86" providerId="ADAL" clId="{4AEA3A23-9375-4EC7-972E-2E7D4E97C7C2}" dt="2017-12-06T20:26:24.731" v="280" actId="1076"/>
          <ac:spMkLst>
            <pc:docMk/>
            <pc:sldMk cId="3679647310" sldId="257"/>
            <ac:spMk id="5" creationId="{00000000-0000-0000-0000-000000000000}"/>
          </ac:spMkLst>
        </pc:spChg>
        <pc:spChg chg="del mod">
          <ac:chgData name=" " userId="121dfd7b-ab27-4a4f-bc8a-7734af2e1a86" providerId="ADAL" clId="{4AEA3A23-9375-4EC7-972E-2E7D4E97C7C2}" dt="2017-12-06T20:36:07.040" v="353" actId="478"/>
          <ac:spMkLst>
            <pc:docMk/>
            <pc:sldMk cId="3679647310" sldId="257"/>
            <ac:spMk id="6" creationId="{00000000-0000-0000-0000-000000000000}"/>
          </ac:spMkLst>
        </pc:spChg>
        <pc:grpChg chg="mod">
          <ac:chgData name=" " userId="121dfd7b-ab27-4a4f-bc8a-7734af2e1a86" providerId="ADAL" clId="{4AEA3A23-9375-4EC7-972E-2E7D4E97C7C2}" dt="2017-12-06T20:39:09.981" v="497" actId="1076"/>
          <ac:grpSpMkLst>
            <pc:docMk/>
            <pc:sldMk cId="3679647310" sldId="257"/>
            <ac:grpSpMk id="13" creationId="{00000000-0000-0000-0000-000000000000}"/>
          </ac:grpSpMkLst>
        </pc:grpChg>
        <pc:graphicFrameChg chg="mod">
          <ac:chgData name=" " userId="121dfd7b-ab27-4a4f-bc8a-7734af2e1a86" providerId="ADAL" clId="{4AEA3A23-9375-4EC7-972E-2E7D4E97C7C2}" dt="2017-12-06T20:39:28.932" v="498" actId="1076"/>
          <ac:graphicFrameMkLst>
            <pc:docMk/>
            <pc:sldMk cId="3679647310" sldId="257"/>
            <ac:graphicFrameMk id="17" creationId="{00000000-0000-0000-0000-000000000000}"/>
          </ac:graphicFrameMkLst>
        </pc:graphicFrameChg>
        <pc:picChg chg="mod">
          <ac:chgData name=" " userId="121dfd7b-ab27-4a4f-bc8a-7734af2e1a86" providerId="ADAL" clId="{4AEA3A23-9375-4EC7-972E-2E7D4E97C7C2}" dt="2017-12-06T20:38:58.007" v="496" actId="14100"/>
          <ac:picMkLst>
            <pc:docMk/>
            <pc:sldMk cId="3679647310" sldId="257"/>
            <ac:picMk id="4" creationId="{00000000-0000-0000-0000-000000000000}"/>
          </ac:picMkLst>
        </pc:picChg>
      </pc:sldChg>
      <pc:sldChg chg="addSp delSp modSp">
        <pc:chgData name=" " userId="121dfd7b-ab27-4a4f-bc8a-7734af2e1a86" providerId="ADAL" clId="{4AEA3A23-9375-4EC7-972E-2E7D4E97C7C2}" dt="2017-12-06T20:41:51.806" v="532" actId="12"/>
        <pc:sldMkLst>
          <pc:docMk/>
          <pc:sldMk cId="661029904" sldId="258"/>
        </pc:sldMkLst>
        <pc:spChg chg="add del mod">
          <ac:chgData name=" " userId="121dfd7b-ab27-4a4f-bc8a-7734af2e1a86" providerId="ADAL" clId="{4AEA3A23-9375-4EC7-972E-2E7D4E97C7C2}" dt="2017-12-06T20:08:34.889" v="1" actId="478"/>
          <ac:spMkLst>
            <pc:docMk/>
            <pc:sldMk cId="661029904" sldId="258"/>
            <ac:spMk id="3" creationId="{2C9642BA-FAE9-490F-A973-CF066730E8E8}"/>
          </ac:spMkLst>
        </pc:spChg>
        <pc:spChg chg="add del mod">
          <ac:chgData name=" " userId="121dfd7b-ab27-4a4f-bc8a-7734af2e1a86" providerId="ADAL" clId="{4AEA3A23-9375-4EC7-972E-2E7D4E97C7C2}" dt="2017-12-06T20:13:44.581" v="3" actId="478"/>
          <ac:spMkLst>
            <pc:docMk/>
            <pc:sldMk cId="661029904" sldId="258"/>
            <ac:spMk id="7" creationId="{D0919149-20E2-49B9-B1DD-EF7481322413}"/>
          </ac:spMkLst>
        </pc:spChg>
        <pc:spChg chg="add mod">
          <ac:chgData name=" " userId="121dfd7b-ab27-4a4f-bc8a-7734af2e1a86" providerId="ADAL" clId="{4AEA3A23-9375-4EC7-972E-2E7D4E97C7C2}" dt="2017-12-06T20:41:51.806" v="532" actId="12"/>
          <ac:spMkLst>
            <pc:docMk/>
            <pc:sldMk cId="661029904" sldId="258"/>
            <ac:spMk id="10" creationId="{7CE1B3E3-51AB-46EB-828B-290F49DA250C}"/>
          </ac:spMkLst>
        </pc:spChg>
        <pc:spChg chg="add mod">
          <ac:chgData name=" " userId="121dfd7b-ab27-4a4f-bc8a-7734af2e1a86" providerId="ADAL" clId="{4AEA3A23-9375-4EC7-972E-2E7D4E97C7C2}" dt="2017-12-06T20:40:44.890" v="525" actId="14100"/>
          <ac:spMkLst>
            <pc:docMk/>
            <pc:sldMk cId="661029904" sldId="258"/>
            <ac:spMk id="11" creationId="{5E852CF7-1501-4BFD-A037-C185BA900DA9}"/>
          </ac:spMkLst>
        </pc:spChg>
        <pc:picChg chg="add del">
          <ac:chgData name=" " userId="121dfd7b-ab27-4a4f-bc8a-7734af2e1a86" providerId="ADAL" clId="{4AEA3A23-9375-4EC7-972E-2E7D4E97C7C2}" dt="2017-12-06T20:08:52.331" v="2" actId="478"/>
          <ac:picMkLst>
            <pc:docMk/>
            <pc:sldMk cId="661029904" sldId="258"/>
            <ac:picMk id="4" creationId="{00000000-0000-0000-0000-000000000000}"/>
          </ac:picMkLst>
        </pc:picChg>
        <pc:picChg chg="add mod modCrop">
          <ac:chgData name=" " userId="121dfd7b-ab27-4a4f-bc8a-7734af2e1a86" providerId="ADAL" clId="{4AEA3A23-9375-4EC7-972E-2E7D4E97C7C2}" dt="2017-12-06T20:41:17.480" v="529" actId="1076"/>
          <ac:picMkLst>
            <pc:docMk/>
            <pc:sldMk cId="661029904" sldId="258"/>
            <ac:picMk id="9" creationId="{9B0CA417-7703-4B00-BC9A-B25922545AF3}"/>
          </ac:picMkLst>
        </pc:picChg>
      </pc:sldChg>
      <pc:sldChg chg="addSp delSp modSp mod setBg">
        <pc:chgData name=" " userId="121dfd7b-ab27-4a4f-bc8a-7734af2e1a86" providerId="ADAL" clId="{4AEA3A23-9375-4EC7-972E-2E7D4E97C7C2}" dt="2017-12-06T20:28:19.892" v="281" actId="14100"/>
        <pc:sldMkLst>
          <pc:docMk/>
          <pc:sldMk cId="2997892234" sldId="261"/>
        </pc:sldMkLst>
        <pc:spChg chg="mod">
          <ac:chgData name=" " userId="121dfd7b-ab27-4a4f-bc8a-7734af2e1a86" providerId="ADAL" clId="{4AEA3A23-9375-4EC7-972E-2E7D4E97C7C2}" dt="2017-12-06T20:28:19.892" v="281" actId="14100"/>
          <ac:spMkLst>
            <pc:docMk/>
            <pc:sldMk cId="2997892234" sldId="261"/>
            <ac:spMk id="2" creationId="{00000000-0000-0000-0000-000000000000}"/>
          </ac:spMkLst>
        </pc:spChg>
        <pc:spChg chg="mod">
          <ac:chgData name=" " userId="121dfd7b-ab27-4a4f-bc8a-7734af2e1a86" providerId="ADAL" clId="{4AEA3A23-9375-4EC7-972E-2E7D4E97C7C2}" dt="2017-12-06T20:23:35.083" v="262" actId="403"/>
          <ac:spMkLst>
            <pc:docMk/>
            <pc:sldMk cId="2997892234" sldId="261"/>
            <ac:spMk id="3" creationId="{00000000-0000-0000-0000-000000000000}"/>
          </ac:spMkLst>
        </pc:spChg>
        <pc:spChg chg="add del">
          <ac:chgData name=" " userId="121dfd7b-ab27-4a4f-bc8a-7734af2e1a86" providerId="ADAL" clId="{4AEA3A23-9375-4EC7-972E-2E7D4E97C7C2}" dt="2017-12-06T20:22:50.511" v="254" actId="26606"/>
          <ac:spMkLst>
            <pc:docMk/>
            <pc:sldMk cId="2997892234" sldId="261"/>
            <ac:spMk id="71" creationId="{22D982D4-2536-4421-A3B2-A1A256DC3F02}"/>
          </ac:spMkLst>
        </pc:spChg>
        <pc:spChg chg="add del">
          <ac:chgData name=" " userId="121dfd7b-ab27-4a4f-bc8a-7734af2e1a86" providerId="ADAL" clId="{4AEA3A23-9375-4EC7-972E-2E7D4E97C7C2}" dt="2017-12-06T20:22:50.511" v="254" actId="26606"/>
          <ac:spMkLst>
            <pc:docMk/>
            <pc:sldMk cId="2997892234" sldId="261"/>
            <ac:spMk id="73" creationId="{FD524136-2AA1-46F5-A843-66E9B20FFA22}"/>
          </ac:spMkLst>
        </pc:spChg>
        <pc:spChg chg="add del">
          <ac:chgData name=" " userId="121dfd7b-ab27-4a4f-bc8a-7734af2e1a86" providerId="ADAL" clId="{4AEA3A23-9375-4EC7-972E-2E7D4E97C7C2}" dt="2017-12-06T20:22:50.511" v="254" actId="26606"/>
          <ac:spMkLst>
            <pc:docMk/>
            <pc:sldMk cId="2997892234" sldId="261"/>
            <ac:spMk id="75" creationId="{E4386D1F-5841-4698-A90D-5EC11CE95D71}"/>
          </ac:spMkLst>
        </pc:spChg>
        <pc:picChg chg="add mod ord">
          <ac:chgData name=" " userId="121dfd7b-ab27-4a4f-bc8a-7734af2e1a86" providerId="ADAL" clId="{4AEA3A23-9375-4EC7-972E-2E7D4E97C7C2}" dt="2017-12-06T20:22:50.517" v="255" actId="26606"/>
          <ac:picMkLst>
            <pc:docMk/>
            <pc:sldMk cId="2997892234" sldId="261"/>
            <ac:picMk id="1026" creationId="{668354EF-D0A9-49A5-AE33-656F6C0E634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1960/1993 – </a:t>
            </a:r>
            <a:r>
              <a:rPr lang="pt-PT" dirty="0" err="1" smtClean="0"/>
              <a:t>Destination</a:t>
            </a:r>
            <a:r>
              <a:rPr lang="pt-PT" baseline="0" dirty="0" smtClean="0"/>
              <a:t> Countries</a:t>
            </a:r>
            <a:endParaRPr lang="pt-PT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1960/1993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Folha1!$A$2:$A$8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USA</c:v>
                </c:pt>
                <c:pt idx="3">
                  <c:v>Canada</c:v>
                </c:pt>
                <c:pt idx="4">
                  <c:v>Brazil</c:v>
                </c:pt>
                <c:pt idx="5">
                  <c:v>Venezuela</c:v>
                </c:pt>
                <c:pt idx="6">
                  <c:v>Anothers Countries</c:v>
                </c:pt>
              </c:strCache>
            </c:strRef>
          </c:cat>
          <c:val>
            <c:numRef>
              <c:f>Folha1!$B$2:$B$8</c:f>
              <c:numCache>
                <c:formatCode>0.00%</c:formatCode>
                <c:ptCount val="7"/>
                <c:pt idx="0">
                  <c:v>0.59599999999999997</c:v>
                </c:pt>
                <c:pt idx="1">
                  <c:v>0.1</c:v>
                </c:pt>
                <c:pt idx="2">
                  <c:v>7.5999999999999998E-2</c:v>
                </c:pt>
                <c:pt idx="3">
                  <c:v>7.0999999999999994E-2</c:v>
                </c:pt>
                <c:pt idx="4" formatCode="0%">
                  <c:v>7.0000000000000021E-2</c:v>
                </c:pt>
                <c:pt idx="5">
                  <c:v>4.5999999999999999E-2</c:v>
                </c:pt>
                <c:pt idx="6" formatCode="0%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C6-4C7A-BB97-E463BFF7CB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7274378379154232E-2"/>
          <c:y val="9.6011805117384066E-2"/>
          <c:w val="0.953388053789745"/>
          <c:h val="0.18923694702036509"/>
        </c:manualLayout>
      </c:layout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24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738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7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58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2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94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86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2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3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10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31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B8BC901-BE5F-4B23-9F82-0699704D0F6E}" type="datetimeFigureOut">
              <a:rPr lang="pt-PT" smtClean="0"/>
              <a:pPr/>
              <a:t>06-02-2018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90A2495-E548-4CCA-8FF4-D0A5BB249D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953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MsUL_peu5mxDsE9hd86lBdbpc5qBinx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2000.pt/users/elisabethm/geo10/index9_ficheiros/evoluimi.jpg" TargetMode="External"/><Relationship Id="rId2" Type="http://schemas.openxmlformats.org/officeDocument/2006/relationships/hyperlink" Target="http://ensina.rtp.pt/artigo/sessenta-anos-de-emigracao-portugue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pt/search?q=emigra%C3%A7%C3%A3o+na+decada+de+60+portugal&amp;source=lnms&amp;tbm=isch&amp;sa=X&amp;ved=0ahUKEwjG8f7cpvrXAhXDXhQKHaK9CTcQ_AUICigB&amp;biw=1422&amp;bih=761" TargetMode="External"/><Relationship Id="rId4" Type="http://schemas.openxmlformats.org/officeDocument/2006/relationships/hyperlink" Target="http://www.prof2000.pt/users/elisabethm/geo10/index9_ficheiros/dest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abine77.files.wordpress.com/2011/11/emigrantes.jpg?w=739">
            <a:extLst>
              <a:ext uri="{FF2B5EF4-FFF2-40B4-BE49-F238E27FC236}">
                <a16:creationId xmlns="" xmlns:a16="http://schemas.microsoft.com/office/drawing/2014/main" id="{668354EF-D0A9-49A5-AE33-656F6C0E6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3970" b="2"/>
          <a:stretch/>
        </p:blipFill>
        <p:spPr bwMode="auto">
          <a:xfrm>
            <a:off x="442453" y="10"/>
            <a:ext cx="71185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4044" y="758952"/>
            <a:ext cx="3783592" cy="4041648"/>
          </a:xfrm>
        </p:spPr>
        <p:txBody>
          <a:bodyPr>
            <a:normAutofit/>
          </a:bodyPr>
          <a:lstStyle/>
          <a:p>
            <a:r>
              <a:rPr lang="pt-PT" sz="4000" dirty="0"/>
              <a:t>Portugal – 60</a:t>
            </a:r>
            <a:r>
              <a:rPr lang="pt-PT" sz="4000" baseline="30000" dirty="0"/>
              <a:t>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65198" y="4800600"/>
            <a:ext cx="2868246" cy="1691640"/>
          </a:xfrm>
        </p:spPr>
        <p:txBody>
          <a:bodyPr>
            <a:normAutofit/>
          </a:bodyPr>
          <a:lstStyle/>
          <a:p>
            <a:r>
              <a:rPr lang="pt-PT" sz="2800" dirty="0" err="1">
                <a:solidFill>
                  <a:schemeClr val="tx1">
                    <a:lumMod val="85000"/>
                  </a:schemeClr>
                </a:solidFill>
              </a:rPr>
              <a:t>Migrations</a:t>
            </a:r>
            <a:endParaRPr lang="pt-PT" sz="2800" dirty="0">
              <a:solidFill>
                <a:schemeClr val="tx1">
                  <a:lumMod val="85000"/>
                </a:schemeClr>
              </a:solidFill>
            </a:endParaRPr>
          </a:p>
          <a:p>
            <a:endParaRPr lang="pt-PT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9223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758933"/>
            <a:ext cx="10680192" cy="60076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1565" y="1736209"/>
            <a:ext cx="10891157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P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dirty="0" err="1"/>
              <a:t>People</a:t>
            </a:r>
            <a:r>
              <a:rPr lang="pt-PT" sz="3200" dirty="0"/>
              <a:t> </a:t>
            </a:r>
            <a:r>
              <a:rPr lang="pt-PT" sz="3200" dirty="0" err="1"/>
              <a:t>lived</a:t>
            </a:r>
            <a:r>
              <a:rPr lang="pt-PT" sz="3200" dirty="0"/>
              <a:t> in </a:t>
            </a:r>
            <a:r>
              <a:rPr lang="pt-PT" sz="3200" dirty="0" err="1" smtClean="0"/>
              <a:t>dictatorship</a:t>
            </a:r>
            <a:r>
              <a:rPr lang="pt-PT" sz="3200" dirty="0" smtClean="0"/>
              <a:t>;</a:t>
            </a:r>
            <a:endParaRPr lang="pt-P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dirty="0"/>
              <a:t>The country </a:t>
            </a:r>
            <a:r>
              <a:rPr lang="pt-PT" sz="3200" dirty="0" err="1"/>
              <a:t>was</a:t>
            </a:r>
            <a:r>
              <a:rPr lang="pt-PT" sz="3200" dirty="0"/>
              <a:t> </a:t>
            </a:r>
            <a:r>
              <a:rPr lang="pt-PT" sz="3200" dirty="0" err="1"/>
              <a:t>facing</a:t>
            </a:r>
            <a:r>
              <a:rPr lang="pt-PT" sz="3200" dirty="0"/>
              <a:t> a </a:t>
            </a:r>
            <a:r>
              <a:rPr lang="pt-PT" sz="3200" dirty="0" err="1"/>
              <a:t>huge</a:t>
            </a:r>
            <a:r>
              <a:rPr lang="pt-PT" sz="3200" dirty="0"/>
              <a:t> </a:t>
            </a:r>
            <a:r>
              <a:rPr lang="pt-PT" sz="3200" dirty="0" err="1" smtClean="0"/>
              <a:t>economical</a:t>
            </a:r>
            <a:r>
              <a:rPr lang="pt-PT" sz="3200" dirty="0" smtClean="0"/>
              <a:t> </a:t>
            </a:r>
            <a:r>
              <a:rPr lang="pt-PT" sz="3200" dirty="0" err="1" smtClean="0"/>
              <a:t>crisis</a:t>
            </a:r>
            <a:r>
              <a:rPr lang="pt-PT" sz="3200" dirty="0"/>
              <a:t>;</a:t>
            </a:r>
          </a:p>
          <a:p>
            <a:pPr marL="441325" indent="-441325">
              <a:buFont typeface="Arial" pitchFamily="34" charset="0"/>
              <a:buChar char="•"/>
            </a:pPr>
            <a:r>
              <a:rPr lang="pt-PT" sz="3200" dirty="0"/>
              <a:t>Colonial </a:t>
            </a:r>
            <a:r>
              <a:rPr lang="pt-PT" sz="3200" dirty="0" err="1"/>
              <a:t>war</a:t>
            </a:r>
            <a:r>
              <a:rPr lang="pt-PT" sz="3200" dirty="0"/>
              <a:t> in </a:t>
            </a:r>
            <a:r>
              <a:rPr lang="pt-PT" sz="3200" dirty="0" smtClean="0"/>
              <a:t>Africa.</a:t>
            </a:r>
            <a:endParaRPr lang="pt-PT" sz="32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CFCD6AD-F1B9-4FAD-B354-69C2FE9832C5}"/>
              </a:ext>
            </a:extLst>
          </p:cNvPr>
          <p:cNvSpPr txBox="1"/>
          <p:nvPr/>
        </p:nvSpPr>
        <p:spPr>
          <a:xfrm>
            <a:off x="718457" y="196253"/>
            <a:ext cx="491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Portugal – 60</a:t>
            </a:r>
            <a:r>
              <a:rPr lang="pt-PT" sz="2800" baseline="30000" dirty="0"/>
              <a:t>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4811417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9" y="424005"/>
            <a:ext cx="6750365" cy="624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680620" y="548821"/>
            <a:ext cx="975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Here </a:t>
            </a:r>
            <a:r>
              <a:rPr lang="pt-PT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ones</a:t>
            </a:r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that</a:t>
            </a:r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leave</a:t>
            </a:r>
            <a:endParaRPr lang="pt-PT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869191" y="2041553"/>
            <a:ext cx="8143875" cy="3931682"/>
            <a:chOff x="2066766" y="1528872"/>
            <a:chExt cx="8143875" cy="3931682"/>
          </a:xfrm>
        </p:grpSpPr>
        <p:grpSp>
          <p:nvGrpSpPr>
            <p:cNvPr id="9" name="Grupo 8"/>
            <p:cNvGrpSpPr/>
            <p:nvPr/>
          </p:nvGrpSpPr>
          <p:grpSpPr>
            <a:xfrm>
              <a:off x="2066766" y="1528872"/>
              <a:ext cx="8143875" cy="3931682"/>
              <a:chOff x="1651132" y="1993578"/>
              <a:chExt cx="8143875" cy="393168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132" y="2362910"/>
                <a:ext cx="8143875" cy="356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1651132" y="1993578"/>
                <a:ext cx="8143874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bg1"/>
                    </a:solidFill>
                  </a:rPr>
                  <a:t>Evolution of portuguese migrations (1960-1976)</a:t>
                </a:r>
              </a:p>
            </p:txBody>
          </p:sp>
        </p:grpSp>
        <p:cxnSp>
          <p:nvCxnSpPr>
            <p:cNvPr id="11" name="Conexão recta 10"/>
            <p:cNvCxnSpPr/>
            <p:nvPr/>
          </p:nvCxnSpPr>
          <p:spPr>
            <a:xfrm>
              <a:off x="6776592" y="2055813"/>
              <a:ext cx="36813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7144727" y="1925992"/>
              <a:ext cx="122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Legal Migrations</a:t>
              </a:r>
            </a:p>
          </p:txBody>
        </p:sp>
        <p:cxnSp>
          <p:nvCxnSpPr>
            <p:cNvPr id="14" name="Conexão recta 13"/>
            <p:cNvCxnSpPr/>
            <p:nvPr/>
          </p:nvCxnSpPr>
          <p:spPr>
            <a:xfrm>
              <a:off x="8342415" y="2053236"/>
              <a:ext cx="368135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8710550" y="1923415"/>
              <a:ext cx="122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Ilegal Migrations</a:t>
              </a:r>
            </a:p>
          </p:txBody>
        </p:sp>
      </p:grp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657800197"/>
              </p:ext>
            </p:extLst>
          </p:nvPr>
        </p:nvGraphicFramePr>
        <p:xfrm>
          <a:off x="2537876" y="1271925"/>
          <a:ext cx="947518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964731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B0CA417-7703-4B00-BC9A-B25922545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6644" r="8995" b="16557"/>
          <a:stretch/>
        </p:blipFill>
        <p:spPr>
          <a:xfrm>
            <a:off x="288699" y="506186"/>
            <a:ext cx="11065101" cy="62471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CE1B3E3-51AB-46EB-828B-290F49DA250C}"/>
              </a:ext>
            </a:extLst>
          </p:cNvPr>
          <p:cNvSpPr txBox="1"/>
          <p:nvPr/>
        </p:nvSpPr>
        <p:spPr>
          <a:xfrm>
            <a:off x="368474" y="3036701"/>
            <a:ext cx="1098532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 smtClean="0">
                <a:solidFill>
                  <a:schemeClr val="bg1"/>
                </a:solidFill>
              </a:rPr>
              <a:t>Economic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backwardness</a:t>
            </a:r>
            <a:r>
              <a:rPr lang="pt-PT" sz="2400" dirty="0" smtClean="0">
                <a:solidFill>
                  <a:schemeClr val="bg1"/>
                </a:solidFill>
              </a:rPr>
              <a:t> of </a:t>
            </a:r>
            <a:r>
              <a:rPr lang="pt-PT" sz="2400" dirty="0" err="1" smtClean="0">
                <a:solidFill>
                  <a:schemeClr val="bg1"/>
                </a:solidFill>
              </a:rPr>
              <a:t>our</a:t>
            </a:r>
            <a:r>
              <a:rPr lang="pt-PT" sz="2400" dirty="0" smtClean="0">
                <a:solidFill>
                  <a:schemeClr val="bg1"/>
                </a:solidFill>
              </a:rPr>
              <a:t> country and </a:t>
            </a:r>
            <a:r>
              <a:rPr lang="pt-PT" sz="2400" dirty="0" err="1" smtClean="0">
                <a:solidFill>
                  <a:schemeClr val="bg1"/>
                </a:solidFill>
              </a:rPr>
              <a:t>the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low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salary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levels</a:t>
            </a:r>
            <a:r>
              <a:rPr lang="pt-PT" sz="2400" dirty="0" smtClean="0">
                <a:solidFill>
                  <a:schemeClr val="bg1"/>
                </a:solidFill>
              </a:rPr>
              <a:t>;</a:t>
            </a:r>
            <a:endParaRPr lang="pt-PT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 smtClean="0">
                <a:solidFill>
                  <a:schemeClr val="bg1"/>
                </a:solidFill>
              </a:rPr>
              <a:t>Dictatorship</a:t>
            </a:r>
            <a:endParaRPr lang="pt-PT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</a:rPr>
              <a:t>Colonial </a:t>
            </a:r>
            <a:r>
              <a:rPr lang="pt-PT" sz="2400" dirty="0" err="1">
                <a:solidFill>
                  <a:schemeClr val="bg1"/>
                </a:solidFill>
              </a:rPr>
              <a:t>war</a:t>
            </a:r>
            <a:r>
              <a:rPr lang="pt-PT" sz="2400" dirty="0">
                <a:solidFill>
                  <a:schemeClr val="bg1"/>
                </a:solidFill>
              </a:rPr>
              <a:t> ,</a:t>
            </a:r>
            <a:r>
              <a:rPr lang="pt-PT" sz="2400" dirty="0" err="1">
                <a:solidFill>
                  <a:schemeClr val="bg1"/>
                </a:solidFill>
              </a:rPr>
              <a:t>that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makes</a:t>
            </a:r>
            <a:r>
              <a:rPr lang="pt-PT" sz="2400" dirty="0">
                <a:solidFill>
                  <a:schemeClr val="bg1"/>
                </a:solidFill>
              </a:rPr>
              <a:t> a </a:t>
            </a:r>
            <a:r>
              <a:rPr lang="pt-PT" sz="2400" dirty="0" err="1">
                <a:solidFill>
                  <a:schemeClr val="bg1"/>
                </a:solidFill>
              </a:rPr>
              <a:t>lot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young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people</a:t>
            </a:r>
            <a:r>
              <a:rPr lang="pt-PT" sz="2400" dirty="0">
                <a:solidFill>
                  <a:schemeClr val="bg1"/>
                </a:solidFill>
              </a:rPr>
              <a:t> </a:t>
            </a:r>
            <a:r>
              <a:rPr lang="pt-PT" sz="2400" dirty="0" err="1">
                <a:solidFill>
                  <a:schemeClr val="bg1"/>
                </a:solidFill>
              </a:rPr>
              <a:t>ran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away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from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military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</a:rPr>
              <a:t>Failure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 </a:t>
            </a:r>
            <a:r>
              <a:rPr lang="pt-PT" sz="2400" dirty="0" err="1">
                <a:solidFill>
                  <a:schemeClr val="bg1"/>
                </a:solidFill>
              </a:rPr>
              <a:t>resources</a:t>
            </a:r>
            <a:r>
              <a:rPr lang="pt-PT" sz="2400" dirty="0">
                <a:solidFill>
                  <a:schemeClr val="bg1"/>
                </a:solidFill>
              </a:rPr>
              <a:t> in </a:t>
            </a:r>
            <a:r>
              <a:rPr lang="pt-PT" sz="2400" dirty="0" err="1">
                <a:solidFill>
                  <a:schemeClr val="bg1"/>
                </a:solidFill>
              </a:rPr>
              <a:t>portugal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a </a:t>
            </a:r>
            <a:r>
              <a:rPr lang="pt-PT" sz="2400" dirty="0" err="1">
                <a:solidFill>
                  <a:schemeClr val="bg1"/>
                </a:solidFill>
              </a:rPr>
              <a:t>really</a:t>
            </a:r>
            <a:r>
              <a:rPr lang="pt-PT" sz="2400" dirty="0">
                <a:solidFill>
                  <a:schemeClr val="bg1"/>
                </a:solidFill>
              </a:rPr>
              <a:t> </a:t>
            </a:r>
            <a:r>
              <a:rPr lang="pt-PT" sz="2400" dirty="0" err="1">
                <a:solidFill>
                  <a:schemeClr val="bg1"/>
                </a:solidFill>
              </a:rPr>
              <a:t>low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level</a:t>
            </a:r>
            <a:r>
              <a:rPr lang="pt-PT" sz="2400" dirty="0">
                <a:solidFill>
                  <a:schemeClr val="bg1"/>
                </a:solidFill>
              </a:rPr>
              <a:t> </a:t>
            </a:r>
            <a:r>
              <a:rPr lang="pt-PT" sz="2400" dirty="0" err="1">
                <a:solidFill>
                  <a:schemeClr val="bg1"/>
                </a:solidFill>
              </a:rPr>
              <a:t>of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the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population</a:t>
            </a:r>
            <a:r>
              <a:rPr lang="pt-PT" sz="2400" dirty="0">
                <a:solidFill>
                  <a:schemeClr val="bg1"/>
                </a:solidFill>
              </a:rPr>
              <a:t>;</a:t>
            </a:r>
            <a:endParaRPr lang="pt-PT" dirty="0"/>
          </a:p>
          <a:p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E852CF7-1501-4BFD-A037-C185BA900DA9}"/>
              </a:ext>
            </a:extLst>
          </p:cNvPr>
          <p:cNvSpPr txBox="1"/>
          <p:nvPr/>
        </p:nvSpPr>
        <p:spPr>
          <a:xfrm>
            <a:off x="368474" y="506186"/>
            <a:ext cx="495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>
                <a:solidFill>
                  <a:schemeClr val="bg1"/>
                </a:solidFill>
              </a:rPr>
              <a:t>Why</a:t>
            </a: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</a:rPr>
              <a:t>migrate</a:t>
            </a:r>
            <a:r>
              <a:rPr lang="pt-PT" sz="3200" dirty="0" smtClean="0">
                <a:solidFill>
                  <a:schemeClr val="bg1"/>
                </a:solidFill>
              </a:rPr>
              <a:t>…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990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432" y="-115750"/>
            <a:ext cx="12894864" cy="7089500"/>
          </a:xfrm>
        </p:spPr>
      </p:pic>
      <p:sp>
        <p:nvSpPr>
          <p:cNvPr id="5" name="CaixaDeTexto 4">
            <a:hlinkClick r:id="rId3"/>
          </p:cNvPr>
          <p:cNvSpPr txBox="1"/>
          <p:nvPr/>
        </p:nvSpPr>
        <p:spPr>
          <a:xfrm>
            <a:off x="4267638" y="4999386"/>
            <a:ext cx="81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</a:rPr>
              <a:t>Emigration to </a:t>
            </a:r>
            <a:r>
              <a:rPr lang="pt-PT" sz="3600" dirty="0" err="1" smtClean="0">
                <a:solidFill>
                  <a:schemeClr val="bg1"/>
                </a:solidFill>
              </a:rPr>
              <a:t>jump</a:t>
            </a:r>
            <a:r>
              <a:rPr lang="pt-PT" sz="3600" dirty="0" smtClean="0">
                <a:solidFill>
                  <a:schemeClr val="bg1"/>
                </a:solidFill>
              </a:rPr>
              <a:t> – </a:t>
            </a:r>
            <a:r>
              <a:rPr lang="pt-PT" sz="3600" dirty="0" err="1" smtClean="0">
                <a:solidFill>
                  <a:schemeClr val="bg1"/>
                </a:solidFill>
              </a:rPr>
              <a:t>Clandestin</a:t>
            </a:r>
            <a:r>
              <a:rPr lang="pt-PT" sz="3600" dirty="0" smtClean="0">
                <a:solidFill>
                  <a:schemeClr val="bg1"/>
                </a:solidFill>
              </a:rPr>
              <a:t> </a:t>
            </a:r>
            <a:r>
              <a:rPr lang="pt-PT" sz="3600" dirty="0" err="1" smtClean="0">
                <a:solidFill>
                  <a:schemeClr val="bg1"/>
                </a:solidFill>
              </a:rPr>
              <a:t>Emigrations</a:t>
            </a:r>
            <a:endParaRPr lang="pt-PT" sz="3600" dirty="0" smtClean="0">
              <a:solidFill>
                <a:schemeClr val="bg1"/>
              </a:solidFill>
            </a:endParaRPr>
          </a:p>
          <a:p>
            <a:pPr algn="ctr"/>
            <a:r>
              <a:rPr lang="pt-PT" sz="2400" dirty="0" smtClean="0">
                <a:solidFill>
                  <a:schemeClr val="bg1"/>
                </a:solidFill>
              </a:rPr>
              <a:t>(Emigração a Salto – Emigração Clandestina)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A3FF327-164A-4962-8140-3D0AE9658AA1}"/>
              </a:ext>
            </a:extLst>
          </p:cNvPr>
          <p:cNvSpPr txBox="1"/>
          <p:nvPr/>
        </p:nvSpPr>
        <p:spPr>
          <a:xfrm>
            <a:off x="0" y="265471"/>
            <a:ext cx="440976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sz="3200" dirty="0" err="1"/>
              <a:t>How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> </a:t>
            </a:r>
            <a:r>
              <a:rPr lang="pt-PT" sz="3200" dirty="0" err="1"/>
              <a:t>migrate</a:t>
            </a:r>
            <a:r>
              <a:rPr lang="pt-PT" sz="3200" dirty="0"/>
              <a:t>…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4CB8D9E-C27A-499C-AD02-2BAF498E4375}"/>
              </a:ext>
            </a:extLst>
          </p:cNvPr>
          <p:cNvSpPr txBox="1"/>
          <p:nvPr/>
        </p:nvSpPr>
        <p:spPr>
          <a:xfrm>
            <a:off x="280219" y="1603674"/>
            <a:ext cx="1125302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41325" indent="-441325">
              <a:buFont typeface="Arial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Some portugueses </a:t>
            </a:r>
            <a:r>
              <a:rPr lang="pt-PT" sz="2400" b="1" dirty="0" err="1">
                <a:solidFill>
                  <a:schemeClr val="bg1"/>
                </a:solidFill>
              </a:rPr>
              <a:t>go</a:t>
            </a:r>
            <a:r>
              <a:rPr lang="pt-PT" sz="2400" b="1" dirty="0">
                <a:solidFill>
                  <a:schemeClr val="bg1"/>
                </a:solidFill>
              </a:rPr>
              <a:t> out of </a:t>
            </a:r>
            <a:r>
              <a:rPr lang="pt-PT" sz="2400" b="1" dirty="0" err="1">
                <a:solidFill>
                  <a:schemeClr val="bg1"/>
                </a:solidFill>
              </a:rPr>
              <a:t>the</a:t>
            </a:r>
            <a:r>
              <a:rPr lang="pt-PT" sz="2400" b="1" dirty="0">
                <a:solidFill>
                  <a:schemeClr val="bg1"/>
                </a:solidFill>
              </a:rPr>
              <a:t> country with </a:t>
            </a:r>
            <a:r>
              <a:rPr lang="pt-PT" sz="2400" b="1" dirty="0" err="1">
                <a:solidFill>
                  <a:schemeClr val="bg1"/>
                </a:solidFill>
              </a:rPr>
              <a:t>fake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documents</a:t>
            </a:r>
            <a:r>
              <a:rPr lang="pt-PT" sz="2400" b="1" dirty="0">
                <a:solidFill>
                  <a:schemeClr val="bg1"/>
                </a:solidFill>
              </a:rPr>
              <a:t>;</a:t>
            </a:r>
          </a:p>
          <a:p>
            <a:pPr marL="441325" indent="-441325">
              <a:buFont typeface="Arial" pitchFamily="34" charset="0"/>
              <a:buChar char="•"/>
            </a:pPr>
            <a:endParaRPr lang="pt-PT" sz="2400" b="1" dirty="0">
              <a:solidFill>
                <a:schemeClr val="bg1"/>
              </a:solidFill>
            </a:endParaRPr>
          </a:p>
          <a:p>
            <a:pPr marL="441325" indent="-441325">
              <a:buFont typeface="Arial" pitchFamily="34" charset="0"/>
              <a:buChar char="•"/>
            </a:pPr>
            <a:r>
              <a:rPr lang="pt-PT" sz="2400" b="1" dirty="0" err="1">
                <a:solidFill>
                  <a:schemeClr val="bg1"/>
                </a:solidFill>
              </a:rPr>
              <a:t>Others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like</a:t>
            </a:r>
            <a:r>
              <a:rPr lang="pt-PT" sz="2400" b="1" dirty="0">
                <a:solidFill>
                  <a:schemeClr val="bg1"/>
                </a:solidFill>
              </a:rPr>
              <a:t> “</a:t>
            </a:r>
            <a:r>
              <a:rPr lang="pt-PT" sz="2400" b="1" dirty="0" err="1">
                <a:solidFill>
                  <a:schemeClr val="bg1"/>
                </a:solidFill>
              </a:rPr>
              <a:t>tourists</a:t>
            </a:r>
            <a:r>
              <a:rPr lang="pt-PT" sz="2400" b="1" dirty="0">
                <a:solidFill>
                  <a:schemeClr val="bg1"/>
                </a:solidFill>
              </a:rPr>
              <a:t>” </a:t>
            </a:r>
            <a:r>
              <a:rPr lang="pt-PT" sz="2400" b="1" dirty="0" err="1">
                <a:solidFill>
                  <a:schemeClr val="bg1"/>
                </a:solidFill>
              </a:rPr>
              <a:t>waiting</a:t>
            </a:r>
            <a:r>
              <a:rPr lang="pt-PT" sz="2400" b="1" dirty="0">
                <a:solidFill>
                  <a:schemeClr val="bg1"/>
                </a:solidFill>
              </a:rPr>
              <a:t> to </a:t>
            </a:r>
            <a:r>
              <a:rPr lang="pt-PT" sz="2400" b="1" dirty="0" err="1">
                <a:solidFill>
                  <a:schemeClr val="bg1"/>
                </a:solidFill>
              </a:rPr>
              <a:t>find</a:t>
            </a:r>
            <a:r>
              <a:rPr lang="pt-PT" sz="2400" b="1" dirty="0">
                <a:solidFill>
                  <a:schemeClr val="bg1"/>
                </a:solidFill>
              </a:rPr>
              <a:t> some job </a:t>
            </a:r>
            <a:r>
              <a:rPr lang="pt-PT" sz="2400" b="1" dirty="0" err="1">
                <a:solidFill>
                  <a:schemeClr val="bg1"/>
                </a:solidFill>
              </a:rPr>
              <a:t>while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it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lasted</a:t>
            </a:r>
            <a:r>
              <a:rPr lang="pt-PT" sz="2400" b="1" dirty="0">
                <a:solidFill>
                  <a:schemeClr val="bg1"/>
                </a:solidFill>
              </a:rPr>
              <a:t> </a:t>
            </a:r>
            <a:r>
              <a:rPr lang="pt-PT" sz="2400" b="1" dirty="0" err="1">
                <a:solidFill>
                  <a:schemeClr val="bg1"/>
                </a:solidFill>
              </a:rPr>
              <a:t>your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stay</a:t>
            </a:r>
            <a:r>
              <a:rPr lang="pt-PT" sz="2400" b="1" dirty="0">
                <a:solidFill>
                  <a:schemeClr val="bg1"/>
                </a:solidFill>
              </a:rPr>
              <a:t> visa;</a:t>
            </a:r>
          </a:p>
          <a:p>
            <a:pPr marL="441325" indent="-441325">
              <a:buFont typeface="Arial" pitchFamily="34" charset="0"/>
              <a:buChar char="•"/>
            </a:pPr>
            <a:endParaRPr lang="pt-PT" sz="2400" b="1" dirty="0">
              <a:solidFill>
                <a:schemeClr val="bg1"/>
              </a:solidFill>
            </a:endParaRPr>
          </a:p>
          <a:p>
            <a:pPr marL="441325" indent="-441325">
              <a:buFont typeface="Arial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Some with </a:t>
            </a:r>
            <a:r>
              <a:rPr lang="pt-PT" sz="2400" b="1" dirty="0" err="1">
                <a:solidFill>
                  <a:schemeClr val="bg1"/>
                </a:solidFill>
              </a:rPr>
              <a:t>one</a:t>
            </a:r>
            <a:r>
              <a:rPr lang="pt-PT" sz="2400" b="1" dirty="0">
                <a:solidFill>
                  <a:schemeClr val="bg1"/>
                </a:solidFill>
              </a:rPr>
              <a:t> “job </a:t>
            </a:r>
            <a:r>
              <a:rPr lang="pt-PT" sz="2400" b="1" dirty="0" err="1">
                <a:solidFill>
                  <a:schemeClr val="bg1"/>
                </a:solidFill>
              </a:rPr>
              <a:t>contract</a:t>
            </a:r>
            <a:r>
              <a:rPr lang="pt-PT" sz="2400" b="1" dirty="0">
                <a:solidFill>
                  <a:schemeClr val="bg1"/>
                </a:solidFill>
              </a:rPr>
              <a:t> ” </a:t>
            </a:r>
            <a:r>
              <a:rPr lang="pt-PT" sz="2400" b="1" dirty="0" err="1">
                <a:solidFill>
                  <a:schemeClr val="bg1"/>
                </a:solidFill>
              </a:rPr>
              <a:t>achieved</a:t>
            </a:r>
            <a:r>
              <a:rPr lang="pt-PT" sz="2400" b="1" dirty="0">
                <a:solidFill>
                  <a:schemeClr val="bg1"/>
                </a:solidFill>
              </a:rPr>
              <a:t> for </a:t>
            </a:r>
            <a:r>
              <a:rPr lang="pt-PT" sz="2400" b="1" dirty="0" err="1">
                <a:solidFill>
                  <a:schemeClr val="bg1"/>
                </a:solidFill>
              </a:rPr>
              <a:t>someone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that</a:t>
            </a:r>
            <a:r>
              <a:rPr lang="pt-PT" sz="2400" b="1" dirty="0">
                <a:solidFill>
                  <a:schemeClr val="bg1"/>
                </a:solidFill>
              </a:rPr>
              <a:t> </a:t>
            </a:r>
            <a:r>
              <a:rPr lang="pt-PT" sz="2400" b="1" dirty="0" err="1">
                <a:solidFill>
                  <a:schemeClr val="bg1"/>
                </a:solidFill>
              </a:rPr>
              <a:t>already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migrate</a:t>
            </a:r>
            <a:r>
              <a:rPr lang="pt-PT" sz="2400" b="1" dirty="0">
                <a:solidFill>
                  <a:schemeClr val="bg1"/>
                </a:solidFill>
              </a:rPr>
              <a:t> </a:t>
            </a:r>
            <a:r>
              <a:rPr lang="pt-PT" sz="2400" b="1" dirty="0" err="1">
                <a:solidFill>
                  <a:schemeClr val="bg1"/>
                </a:solidFill>
              </a:rPr>
              <a:t>before</a:t>
            </a:r>
            <a:r>
              <a:rPr lang="pt-PT" sz="2400" b="1" dirty="0" smtClean="0">
                <a:solidFill>
                  <a:schemeClr val="bg1"/>
                </a:solidFill>
              </a:rPr>
              <a:t>.</a:t>
            </a:r>
          </a:p>
          <a:p>
            <a:pPr marL="441325" indent="-441325"/>
            <a:endParaRPr lang="pt-PT" sz="2400" b="1" dirty="0">
              <a:solidFill>
                <a:schemeClr val="bg1"/>
              </a:solidFill>
            </a:endParaRPr>
          </a:p>
          <a:p>
            <a:pPr marL="441325" indent="-441325">
              <a:buFont typeface="Arial" pitchFamily="34" charset="0"/>
              <a:buChar char="•"/>
            </a:pPr>
            <a:r>
              <a:rPr lang="pt-PT" sz="2400" b="1" dirty="0">
                <a:solidFill>
                  <a:schemeClr val="bg1"/>
                </a:solidFill>
              </a:rPr>
              <a:t>A </a:t>
            </a:r>
            <a:r>
              <a:rPr lang="pt-PT" sz="2400" b="1" dirty="0" err="1">
                <a:solidFill>
                  <a:schemeClr val="bg1"/>
                </a:solidFill>
              </a:rPr>
              <a:t>lot</a:t>
            </a:r>
            <a:r>
              <a:rPr lang="pt-PT" sz="2400" b="1" dirty="0">
                <a:solidFill>
                  <a:schemeClr val="bg1"/>
                </a:solidFill>
              </a:rPr>
              <a:t>  “to </a:t>
            </a:r>
            <a:r>
              <a:rPr lang="pt-PT" sz="2400" b="1" dirty="0" err="1">
                <a:solidFill>
                  <a:schemeClr val="bg1"/>
                </a:solidFill>
              </a:rPr>
              <a:t>jump</a:t>
            </a:r>
            <a:r>
              <a:rPr lang="pt-PT" sz="2400" b="1" dirty="0">
                <a:solidFill>
                  <a:schemeClr val="bg1"/>
                </a:solidFill>
              </a:rPr>
              <a:t>”. </a:t>
            </a:r>
          </a:p>
        </p:txBody>
      </p:sp>
    </p:spTree>
    <p:extLst>
      <p:ext uri="{BB962C8B-B14F-4D97-AF65-F5344CB8AC3E}">
        <p14:creationId xmlns:p14="http://schemas.microsoft.com/office/powerpoint/2010/main" val="217005196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blioteca\Downloads\received_19024248664528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81" y="-41672"/>
            <a:ext cx="12730163" cy="69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5023" y="451262"/>
            <a:ext cx="610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Live </a:t>
            </a:r>
            <a:r>
              <a:rPr lang="pt-PT" sz="3200" b="1" dirty="0" err="1"/>
              <a:t>on</a:t>
            </a:r>
            <a:r>
              <a:rPr lang="pt-PT" sz="3200" b="1" dirty="0"/>
              <a:t> </a:t>
            </a:r>
            <a:r>
              <a:rPr lang="pt-PT" sz="3200" b="1" dirty="0" err="1"/>
              <a:t>the</a:t>
            </a:r>
            <a:r>
              <a:rPr lang="pt-PT" sz="3200" b="1" dirty="0"/>
              <a:t> </a:t>
            </a:r>
            <a:r>
              <a:rPr lang="pt-PT" sz="3200" b="1" dirty="0" err="1"/>
              <a:t>host</a:t>
            </a:r>
            <a:r>
              <a:rPr lang="pt-PT" sz="3200" b="1" dirty="0"/>
              <a:t> country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064" y="5691319"/>
            <a:ext cx="1200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Neighborhood</a:t>
            </a:r>
            <a:r>
              <a:rPr lang="pt-PT" sz="2800" dirty="0" smtClean="0"/>
              <a:t> of Portuguese </a:t>
            </a:r>
            <a:r>
              <a:rPr lang="pt-PT" sz="2800" dirty="0" err="1" smtClean="0"/>
              <a:t>emigrants</a:t>
            </a:r>
            <a:r>
              <a:rPr lang="pt-PT" sz="2800" dirty="0" smtClean="0"/>
              <a:t> in </a:t>
            </a:r>
            <a:r>
              <a:rPr lang="pt-PT" sz="2800" dirty="0" err="1" smtClean="0"/>
              <a:t>Champigny</a:t>
            </a:r>
            <a:r>
              <a:rPr lang="pt-PT" sz="2800" dirty="0" smtClean="0"/>
              <a:t>, France, </a:t>
            </a:r>
            <a:r>
              <a:rPr lang="pt-PT" sz="2800" dirty="0" err="1" smtClean="0"/>
              <a:t>where</a:t>
            </a:r>
            <a:r>
              <a:rPr lang="pt-PT" sz="2800" dirty="0" smtClean="0"/>
              <a:t> </a:t>
            </a:r>
            <a:r>
              <a:rPr lang="pt-PT" sz="2800" dirty="0" err="1" smtClean="0"/>
              <a:t>he</a:t>
            </a:r>
            <a:r>
              <a:rPr lang="pt-PT" sz="2800" dirty="0" smtClean="0"/>
              <a:t> came to reside </a:t>
            </a:r>
            <a:r>
              <a:rPr lang="pt-PT" sz="2800" dirty="0" err="1" smtClean="0"/>
              <a:t>about</a:t>
            </a:r>
            <a:r>
              <a:rPr lang="pt-PT" sz="2800" dirty="0" smtClean="0"/>
              <a:t> 20,000 </a:t>
            </a:r>
            <a:r>
              <a:rPr lang="pt-PT" sz="2800" dirty="0" err="1" smtClean="0"/>
              <a:t>immigrants</a:t>
            </a:r>
            <a:r>
              <a:rPr lang="pt-PT" sz="2800" dirty="0" smtClean="0"/>
              <a:t> in </a:t>
            </a:r>
            <a:r>
              <a:rPr lang="pt-PT" sz="2800" dirty="0" err="1" smtClean="0"/>
              <a:t>the</a:t>
            </a:r>
            <a:r>
              <a:rPr lang="pt-PT" sz="2800" dirty="0" smtClean="0"/>
              <a:t> late 60s.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2765498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migração portuguesa nos anos 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199"/>
            <a:ext cx="11430000" cy="8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28156" y="416681"/>
            <a:ext cx="611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What </a:t>
            </a:r>
            <a:r>
              <a:rPr lang="en-GB" sz="3200" dirty="0" smtClean="0">
                <a:solidFill>
                  <a:schemeClr val="bg1"/>
                </a:solidFill>
              </a:rPr>
              <a:t>we</a:t>
            </a: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3200" dirty="0">
                <a:solidFill>
                  <a:schemeClr val="bg1"/>
                </a:solidFill>
              </a:rPr>
              <a:t>get and what we lose?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6194" y="1139672"/>
            <a:ext cx="102796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bg1"/>
                </a:solidFill>
              </a:rPr>
              <a:t>Contact with another </a:t>
            </a:r>
            <a:r>
              <a:rPr lang="pt-PT" sz="2000" b="1" dirty="0" smtClean="0">
                <a:solidFill>
                  <a:schemeClr val="bg1"/>
                </a:solidFill>
              </a:rPr>
              <a:t>cultures </a:t>
            </a:r>
            <a:r>
              <a:rPr lang="pt-PT" sz="2000" b="1" dirty="0">
                <a:solidFill>
                  <a:schemeClr val="bg1"/>
                </a:solidFill>
              </a:rPr>
              <a:t>and countries open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mentality</a:t>
            </a:r>
            <a:r>
              <a:rPr lang="pt-PT" sz="2000" b="1" dirty="0">
                <a:solidFill>
                  <a:schemeClr val="bg1"/>
                </a:solidFill>
              </a:rPr>
              <a:t> of portuguese </a:t>
            </a:r>
            <a:r>
              <a:rPr lang="pt-PT" sz="2000" b="1" dirty="0" err="1">
                <a:solidFill>
                  <a:schemeClr val="bg1"/>
                </a:solidFill>
              </a:rPr>
              <a:t>people</a:t>
            </a:r>
            <a:r>
              <a:rPr lang="pt-PT" sz="20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bg1"/>
                </a:solidFill>
              </a:rPr>
              <a:t>In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beggining</a:t>
            </a:r>
            <a:r>
              <a:rPr lang="pt-PT" sz="2000" b="1" dirty="0">
                <a:solidFill>
                  <a:schemeClr val="bg1"/>
                </a:solidFill>
              </a:rPr>
              <a:t> of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70s 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money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that</a:t>
            </a:r>
            <a:r>
              <a:rPr lang="pt-PT" sz="2000" b="1" dirty="0">
                <a:solidFill>
                  <a:schemeClr val="bg1"/>
                </a:solidFill>
              </a:rPr>
              <a:t> portuguese take to </a:t>
            </a:r>
            <a:r>
              <a:rPr lang="pt-PT" sz="2000" b="1" dirty="0" err="1">
                <a:solidFill>
                  <a:schemeClr val="bg1"/>
                </a:solidFill>
              </a:rPr>
              <a:t>portugal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was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represent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by</a:t>
            </a:r>
            <a:r>
              <a:rPr lang="pt-PT" sz="2000" b="1" dirty="0">
                <a:solidFill>
                  <a:schemeClr val="bg1"/>
                </a:solidFill>
              </a:rPr>
              <a:t> more </a:t>
            </a:r>
            <a:r>
              <a:rPr lang="pt-PT" sz="2000" b="1" dirty="0" err="1" smtClean="0">
                <a:solidFill>
                  <a:schemeClr val="bg1"/>
                </a:solidFill>
              </a:rPr>
              <a:t>than</a:t>
            </a:r>
            <a:r>
              <a:rPr lang="pt-PT" sz="2000" b="1" dirty="0" smtClean="0">
                <a:solidFill>
                  <a:schemeClr val="bg1"/>
                </a:solidFill>
              </a:rPr>
              <a:t> 6 </a:t>
            </a:r>
            <a:r>
              <a:rPr lang="pt-PT" sz="2000" b="1" dirty="0" err="1">
                <a:solidFill>
                  <a:schemeClr val="bg1"/>
                </a:solidFill>
              </a:rPr>
              <a:t>from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GDP.</a:t>
            </a:r>
            <a:endParaRPr lang="pt-PT" sz="2000" b="1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6194" y="3533115"/>
            <a:ext cx="10279625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With </a:t>
            </a:r>
            <a:r>
              <a:rPr lang="pt-PT" sz="2000" b="1" dirty="0" err="1">
                <a:solidFill>
                  <a:schemeClr val="bg1"/>
                </a:solidFill>
              </a:rPr>
              <a:t>migration</a:t>
            </a:r>
            <a:r>
              <a:rPr lang="pt-PT" sz="2000" b="1" dirty="0">
                <a:solidFill>
                  <a:schemeClr val="bg1"/>
                </a:solidFill>
              </a:rPr>
              <a:t> we lose a </a:t>
            </a:r>
            <a:r>
              <a:rPr lang="pt-PT" sz="2000" b="1" dirty="0" err="1">
                <a:solidFill>
                  <a:schemeClr val="bg1"/>
                </a:solidFill>
              </a:rPr>
              <a:t>lot</a:t>
            </a:r>
            <a:r>
              <a:rPr lang="pt-PT" sz="2000" b="1" dirty="0">
                <a:solidFill>
                  <a:schemeClr val="bg1"/>
                </a:solidFill>
              </a:rPr>
              <a:t> of </a:t>
            </a:r>
            <a:r>
              <a:rPr lang="pt-PT" sz="2000" b="1" dirty="0" err="1">
                <a:solidFill>
                  <a:schemeClr val="bg1"/>
                </a:solidFill>
              </a:rPr>
              <a:t>people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that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was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working</a:t>
            </a:r>
            <a:r>
              <a:rPr lang="pt-PT" sz="2000" b="1" dirty="0">
                <a:solidFill>
                  <a:schemeClr val="bg1"/>
                </a:solidFill>
              </a:rPr>
              <a:t> on </a:t>
            </a:r>
            <a:r>
              <a:rPr lang="pt-PT" sz="2000" b="1" dirty="0" err="1">
                <a:solidFill>
                  <a:schemeClr val="bg1"/>
                </a:solidFill>
              </a:rPr>
              <a:t>portugal</a:t>
            </a:r>
            <a:endParaRPr lang="pt-PT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bg1"/>
                </a:solidFill>
              </a:rPr>
              <a:t>We get </a:t>
            </a:r>
            <a:r>
              <a:rPr lang="pt-PT" sz="2000" b="1" dirty="0" err="1">
                <a:solidFill>
                  <a:schemeClr val="bg1"/>
                </a:solidFill>
              </a:rPr>
              <a:t>one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ageing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</a:rPr>
              <a:t>of </a:t>
            </a:r>
            <a:r>
              <a:rPr lang="pt-PT" sz="2000" b="1" dirty="0" err="1" smtClean="0">
                <a:solidFill>
                  <a:schemeClr val="bg1"/>
                </a:solidFill>
              </a:rPr>
              <a:t>population</a:t>
            </a:r>
            <a:r>
              <a:rPr lang="pt-PT" sz="2000" b="1" dirty="0">
                <a:solidFill>
                  <a:schemeClr val="bg1"/>
                </a:solidFill>
              </a:rPr>
              <a:t>  </a:t>
            </a:r>
            <a:r>
              <a:rPr lang="pt-PT" sz="2000" b="1" dirty="0" err="1">
                <a:solidFill>
                  <a:schemeClr val="bg1"/>
                </a:solidFill>
              </a:rPr>
              <a:t>because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young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people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were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migrating</a:t>
            </a:r>
            <a:r>
              <a:rPr lang="pt-PT" sz="2000" b="1" dirty="0">
                <a:solidFill>
                  <a:schemeClr val="bg1"/>
                </a:solidFill>
              </a:rPr>
              <a:t> a </a:t>
            </a:r>
            <a:r>
              <a:rPr lang="pt-PT" sz="2000" b="1" dirty="0" err="1">
                <a:solidFill>
                  <a:schemeClr val="bg1"/>
                </a:solidFill>
              </a:rPr>
              <a:t>lot</a:t>
            </a:r>
            <a:r>
              <a:rPr lang="pt-PT" sz="2000" b="1" dirty="0">
                <a:solidFill>
                  <a:schemeClr val="bg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err="1">
                <a:solidFill>
                  <a:schemeClr val="bg1"/>
                </a:solidFill>
              </a:rPr>
              <a:t>Afect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families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separate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fathers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from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sons </a:t>
            </a:r>
            <a:r>
              <a:rPr lang="pt-PT" sz="2000" b="1" dirty="0" err="1">
                <a:solidFill>
                  <a:schemeClr val="bg1"/>
                </a:solidFill>
              </a:rPr>
              <a:t>or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couples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when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only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the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man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migrate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1485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Webgraphy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884349" cy="4351337"/>
          </a:xfrm>
        </p:spPr>
        <p:txBody>
          <a:bodyPr/>
          <a:lstStyle/>
          <a:p>
            <a:r>
              <a:rPr lang="pt-PT" dirty="0" smtClean="0">
                <a:hlinkClick r:id="rId2"/>
              </a:rPr>
              <a:t>http://ensina.rtp.pt/artigo/sessenta-anos-de-emigracao-portuguesa/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http://www.prof2000.pt/users/elisabethm/geo10/index9_ficheiros/evoluimi.jpg</a:t>
            </a:r>
            <a:r>
              <a:rPr lang="pt-PT" dirty="0" smtClean="0"/>
              <a:t> </a:t>
            </a:r>
          </a:p>
          <a:p>
            <a:r>
              <a:rPr lang="pt-PT" dirty="0" smtClean="0">
                <a:hlinkClick r:id="rId4"/>
              </a:rPr>
              <a:t>http://www.prof2000.pt/users/elisabethm/geo10/index9_ficheiros/desti.jpg</a:t>
            </a:r>
            <a:endParaRPr lang="pt-PT" dirty="0" smtClean="0"/>
          </a:p>
          <a:p>
            <a:r>
              <a:rPr lang="pt-PT" dirty="0" smtClean="0">
                <a:hlinkClick r:id="rId5"/>
              </a:rPr>
              <a:t>https://www.google.pt/search?q=emigra%C3%A7%C3%A3o+na+decada+de+60+portugal&amp;source=lnms&amp;tbm=isch&amp;sa=X&amp;ved=0ahUKEwjG8f7cpvrXAhXDXhQKHaK9CTcQ_AUICigB&amp;biw=1422&amp;bih=761#imgrc=_</a:t>
            </a:r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4497" y="614855"/>
            <a:ext cx="10562895" cy="5565282"/>
          </a:xfrm>
        </p:spPr>
        <p:txBody>
          <a:bodyPr/>
          <a:lstStyle/>
          <a:p>
            <a:pPr>
              <a:buNone/>
            </a:pPr>
            <a:r>
              <a:rPr lang="pt-PT" b="1" dirty="0" err="1" smtClean="0">
                <a:solidFill>
                  <a:schemeClr val="tx1"/>
                </a:solidFill>
              </a:rPr>
              <a:t>Work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by</a:t>
            </a:r>
            <a:r>
              <a:rPr lang="pt-PT" b="1" dirty="0" smtClean="0">
                <a:solidFill>
                  <a:schemeClr val="tx1"/>
                </a:solidFill>
              </a:rPr>
              <a:t>: </a:t>
            </a:r>
            <a:r>
              <a:rPr lang="pt-PT" dirty="0" smtClean="0">
                <a:solidFill>
                  <a:schemeClr val="tx1"/>
                </a:solidFill>
              </a:rPr>
              <a:t>André Pereira, Filipa Geraldo &amp; Matilde Santana</a:t>
            </a:r>
          </a:p>
          <a:p>
            <a:pPr>
              <a:buNone/>
            </a:pPr>
            <a:r>
              <a:rPr lang="pt-PT" b="1" dirty="0" err="1" smtClean="0">
                <a:solidFill>
                  <a:schemeClr val="tx1"/>
                </a:solidFill>
              </a:rPr>
              <a:t>Teachers</a:t>
            </a:r>
            <a:r>
              <a:rPr lang="pt-PT" b="1" dirty="0" smtClean="0">
                <a:solidFill>
                  <a:schemeClr val="tx1"/>
                </a:solidFill>
              </a:rPr>
              <a:t>: </a:t>
            </a:r>
            <a:r>
              <a:rPr lang="pt-PT" dirty="0" smtClean="0">
                <a:solidFill>
                  <a:schemeClr val="tx1"/>
                </a:solidFill>
              </a:rPr>
              <a:t>Ana Luz, Antónia Salgueiro, Cristina Ferreira &amp; Helena Roquete</a:t>
            </a:r>
          </a:p>
          <a:p>
            <a:pPr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PT" sz="3600" dirty="0" err="1" smtClean="0">
                <a:solidFill>
                  <a:schemeClr val="tx1"/>
                </a:solidFill>
              </a:rPr>
              <a:t>Thanks</a:t>
            </a:r>
            <a:r>
              <a:rPr lang="pt-PT" sz="3600" dirty="0" smtClean="0">
                <a:solidFill>
                  <a:schemeClr val="tx1"/>
                </a:solidFill>
              </a:rPr>
              <a:t> for </a:t>
            </a:r>
            <a:r>
              <a:rPr lang="pt-PT" sz="3600" dirty="0" err="1" smtClean="0">
                <a:solidFill>
                  <a:schemeClr val="tx1"/>
                </a:solidFill>
              </a:rPr>
              <a:t>Watching</a:t>
            </a:r>
            <a:r>
              <a:rPr lang="pt-PT" sz="3600" dirty="0" smtClean="0">
                <a:solidFill>
                  <a:schemeClr val="tx1"/>
                </a:solidFill>
              </a:rPr>
              <a:t>!</a:t>
            </a:r>
          </a:p>
          <a:p>
            <a:pPr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(</a:t>
            </a:r>
            <a:r>
              <a:rPr lang="pt-PT" sz="2400" dirty="0" err="1" smtClean="0">
                <a:solidFill>
                  <a:schemeClr val="tx1"/>
                </a:solidFill>
              </a:rPr>
              <a:t>Please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don’t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ask</a:t>
            </a:r>
            <a:r>
              <a:rPr lang="pt-PT" sz="2400" dirty="0" smtClean="0">
                <a:solidFill>
                  <a:schemeClr val="tx1"/>
                </a:solidFill>
              </a:rPr>
              <a:t> too </a:t>
            </a:r>
            <a:r>
              <a:rPr lang="pt-PT" sz="2400" dirty="0" err="1" smtClean="0">
                <a:solidFill>
                  <a:schemeClr val="tx1"/>
                </a:solidFill>
              </a:rPr>
              <a:t>much</a:t>
            </a:r>
            <a:r>
              <a:rPr lang="pt-PT" sz="2400" dirty="0" smtClean="0">
                <a:solidFill>
                  <a:schemeClr val="tx1"/>
                </a:solidFill>
              </a:rPr>
              <a:t>    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01186" y="5440742"/>
            <a:ext cx="10085116" cy="1306896"/>
            <a:chOff x="522733" y="5551104"/>
            <a:chExt cx="10085116" cy="1306896"/>
          </a:xfrm>
        </p:grpSpPr>
        <p:pic>
          <p:nvPicPr>
            <p:cNvPr id="1026" name="Picture 2" descr="C:\Users\Convidado\Desktop\logos erasmus work\erasmus+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733" y="6092988"/>
              <a:ext cx="2677542" cy="765012"/>
            </a:xfrm>
            <a:prstGeom prst="rect">
              <a:avLst/>
            </a:prstGeom>
            <a:noFill/>
          </p:spPr>
        </p:pic>
        <p:pic>
          <p:nvPicPr>
            <p:cNvPr id="1027" name="Picture 3" descr="C:\Users\Convidado\Desktop\logos erasmus work\logo_aemn_ver_white_1161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21833" y="5897485"/>
              <a:ext cx="986016" cy="960515"/>
            </a:xfrm>
            <a:prstGeom prst="rect">
              <a:avLst/>
            </a:prstGeom>
            <a:noFill/>
          </p:spPr>
        </p:pic>
        <p:pic>
          <p:nvPicPr>
            <p:cNvPr id="1028" name="Picture 4" descr="C:\Users\Convidado\Desktop\logos erasmus work\logoerasm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5062" y="5551104"/>
              <a:ext cx="1568275" cy="1306896"/>
            </a:xfrm>
            <a:prstGeom prst="rect">
              <a:avLst/>
            </a:prstGeom>
            <a:noFill/>
          </p:spPr>
        </p:pic>
        <p:pic>
          <p:nvPicPr>
            <p:cNvPr id="1029" name="Picture 5" descr="C:\Users\Convidado\Desktop\logos erasmus work\transferi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91782" y="6022861"/>
              <a:ext cx="2460791" cy="835139"/>
            </a:xfrm>
            <a:prstGeom prst="rect">
              <a:avLst/>
            </a:prstGeom>
            <a:noFill/>
          </p:spPr>
        </p:pic>
      </p:grpSp>
      <p:pic>
        <p:nvPicPr>
          <p:cNvPr id="9" name="Picture 1" descr="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5952" y="2942896"/>
            <a:ext cx="237744" cy="23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L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473</TotalTime>
  <Words>226</Words>
  <Application>Microsoft Office PowerPoint</Application>
  <PresentationFormat>Personalizados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View</vt:lpstr>
      <vt:lpstr>Portugal – 60s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Webgraphy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Matilde Ferreira</dc:creator>
  <cp:lastModifiedBy>Professor</cp:lastModifiedBy>
  <cp:revision>81</cp:revision>
  <dcterms:created xsi:type="dcterms:W3CDTF">2017-12-03T18:51:04Z</dcterms:created>
  <dcterms:modified xsi:type="dcterms:W3CDTF">2018-02-06T19:25:45Z</dcterms:modified>
</cp:coreProperties>
</file>