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627" autoAdjust="0"/>
  </p:normalViewPr>
  <p:slideViewPr>
    <p:cSldViewPr snapToGrid="0">
      <p:cViewPr varScale="1">
        <p:scale>
          <a:sx n="64" d="100"/>
          <a:sy n="64" d="100"/>
        </p:scale>
        <p:origin x="94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E1A1-ABD1-4378-9105-E66DC54476C5}" type="datetimeFigureOut">
              <a:rPr lang="de-DE" smtClean="0"/>
              <a:t>08.12.2018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B0DA4-87D2-4156-BC69-F94A793841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48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B0DA4-87D2-4156-BC69-F94A793841D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83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Like a modern </a:t>
            </a:r>
            <a:r>
              <a:rPr lang="de-DE" dirty="0" err="1"/>
              <a:t>european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B0DA4-87D2-4156-BC69-F94A793841D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8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E1C462D-B4E8-4C13-ADF6-4D233373BE41}" type="datetime1">
              <a:rPr lang="de-DE" smtClean="0"/>
              <a:t>08.12.2018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Lars Kraus, Laura Klimek, Marc Achtermann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0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CAB7-7E1A-4071-9D26-420F82FE6223}" type="datetime1">
              <a:rPr lang="de-DE" smtClean="0"/>
              <a:t>08.12.2018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6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5094-9E49-4E65-B410-3F4048930543}" type="datetime1">
              <a:rPr lang="de-DE" smtClean="0"/>
              <a:t>08.12.2018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69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82EF-DABD-4D6A-8118-D15AA1ED5CAF}" type="datetime1">
              <a:rPr lang="de-DE" smtClean="0"/>
              <a:t>08.12.2018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F3E2A4-0A25-4571-9B8D-2161735E335B}" type="datetime1">
              <a:rPr lang="de-DE" smtClean="0"/>
              <a:t>08.12.2018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Lars Kraus, Laura Klimek, Marc Achtermann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44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05EE-5B5F-499C-A26B-BB41772794E6}" type="datetime1">
              <a:rPr lang="de-DE" smtClean="0"/>
              <a:t>08.12.2018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54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74DA-EDB7-476E-999A-53BBA27EBDFE}" type="datetime1">
              <a:rPr lang="de-DE" smtClean="0"/>
              <a:t>08.12.2018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5930-EF46-466F-BE88-EFC7D30B8DBE}" type="datetime1">
              <a:rPr lang="de-DE" smtClean="0"/>
              <a:t>08.12.2018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10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F65F-0872-4B9F-9439-18DE78696357}" type="datetime1">
              <a:rPr lang="de-DE" smtClean="0"/>
              <a:t>08.12.2018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44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708-0873-462F-B3EA-C4C1C247B197}" type="datetime1">
              <a:rPr lang="de-DE" smtClean="0"/>
              <a:t>08.12.2018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Lars Kraus, Laura Klimek, Marc Achtermann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92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F269396-CE82-4A5C-BF30-D8F8EA9C5D89}" type="datetime1">
              <a:rPr lang="de-DE" smtClean="0"/>
              <a:t>08.12.2018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Lars Kraus, Laura Klimek, Marc Achtermann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69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3AE86D-85A0-4040-8C9D-25623BA12ECB}" type="datetime1">
              <a:rPr lang="de-DE" smtClean="0"/>
              <a:t>08.12.2018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Lars Kraus, Laura Klimek, Marc Achtermann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E0A42A-E389-418C-B28F-4CA6FFB971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88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xmlns="" id="{6995F625-BE4F-4433-8290-5DF0E8589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102662-1FA4-4C7A-B144-19699DF43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5E224A-5F26-423E-949C-07A720F39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="" id="{A6F1DA18-4CA4-40CF-9ACA-105D8373B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68EDED-F2BF-4FF2-AB16-326B27D3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de-DE" sz="6700" err="1"/>
              <a:t>Personalities</a:t>
            </a:r>
            <a:r>
              <a:rPr lang="de-DE" sz="6700"/>
              <a:t> </a:t>
            </a:r>
            <a:r>
              <a:rPr lang="de-DE" sz="6700" err="1"/>
              <a:t>with</a:t>
            </a:r>
            <a:r>
              <a:rPr lang="de-DE" sz="6700"/>
              <a:t> a </a:t>
            </a:r>
            <a:r>
              <a:rPr lang="de-DE" sz="6700" err="1"/>
              <a:t>migration</a:t>
            </a:r>
            <a:r>
              <a:rPr lang="de-DE" sz="6700"/>
              <a:t> </a:t>
            </a:r>
            <a:r>
              <a:rPr lang="de-DE" sz="6700" err="1"/>
              <a:t>background</a:t>
            </a:r>
            <a:endParaRPr lang="de-DE" sz="67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AAC1D06-CD1F-4295-A68C-B6EEFF836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Daniel Chodowiecki, Franz Winterhalter, Christoph Waltz</a:t>
            </a:r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2000" dirty="0"/>
              <a:t>(Team Germany)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7C6D1B74-744B-4231-97DB-86B4C9C5E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xmlns="" id="{ABC98C72-9EDD-4426-B45A-84E06A7CD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xmlns="" id="{44887186-EE44-4AD3-BEFE-3478B4537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8EECC4E-F1C0-4C09-A7FD-4D623DACCC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67F423-D21C-4F37-A0B7-750026A17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098" name="Picture 2" descr="https://upload.wikimedia.org/wikipedia/commons/5/55/Christoph_Waltz.jpg">
            <a:extLst>
              <a:ext uri="{FF2B5EF4-FFF2-40B4-BE49-F238E27FC236}">
                <a16:creationId xmlns:a16="http://schemas.microsoft.com/office/drawing/2014/main" xmlns="" id="{302CA162-E633-4886-9B77-1C20280CEB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-2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88EE6C-C468-4633-A8BE-88E28878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Christoph Waltz – General Information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6105231-83CB-4725-9A42-C85564F87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Born 4th October 1956 in Vienna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German-Austrian actor, director and voice actor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Widely known for his work with American filmmaker Quentin Tarantino</a:t>
            </a:r>
          </a:p>
          <a:p>
            <a:pPr>
              <a:lnSpc>
                <a:spcPct val="90000"/>
              </a:lnSpc>
            </a:pPr>
            <a:r>
              <a:rPr lang="en-US"/>
              <a:t> Inglorious Basterds (2009), Django Unchained (2012)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Won an Academy Award (Oscar), British Academy Film Award, Golden Globe Award and a Screen Actors Guild Award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33C218C-162B-4EA0-A646-64CA34E5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577" y="6215283"/>
            <a:ext cx="4754880" cy="255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A6EA571-33A0-465B-9835-4C467A09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67F423-D21C-4F37-A0B7-750026A17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122" name="Picture 2" descr="Bildergebnis fÃ¼r christoph waltz">
            <a:extLst>
              <a:ext uri="{FF2B5EF4-FFF2-40B4-BE49-F238E27FC236}">
                <a16:creationId xmlns:a16="http://schemas.microsoft.com/office/drawing/2014/main" xmlns="" id="{C5977471-8A8C-4072-A9D2-57CC2E9783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3" r="441" b="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42D6D2-E07D-41EA-81FF-2FBDCF32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Christoph Waltz – Early Life &amp; Career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6DDF9F-23AB-4C6B-888A-63F913581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Parents are Johannes Waltz and Elisabeth </a:t>
            </a:r>
            <a:r>
              <a:rPr lang="en-US" sz="1700" dirty="0" err="1"/>
              <a:t>Urbancic</a:t>
            </a:r>
            <a:endParaRPr lang="en-US" sz="1700" dirty="0"/>
          </a:p>
          <a:p>
            <a:pPr>
              <a:buFont typeface="Courier New" panose="02070309020205020404" pitchFamily="49" charset="0"/>
              <a:buChar char="o"/>
            </a:pPr>
            <a:endParaRPr lang="en-US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Studied acting in Vienna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Spent some time in New York City studying method acting in the late 1970‘s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Started his career as a stage actor in Zurich and Vienna</a:t>
            </a:r>
          </a:p>
          <a:p>
            <a:pPr marL="0" indent="0">
              <a:buNone/>
            </a:pPr>
            <a:endParaRPr lang="en-US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Became a television actor from 1980 – 2000 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58E443C-383C-438B-9696-298844C3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577" y="6215283"/>
            <a:ext cx="4754880" cy="255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D3B6CF6-847E-4589-91D1-20AB023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9A5660-8D35-4358-A83E-E5887D21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Christoph Waltz – Early Life &amp; Career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C3139BD2-522F-401B-BD20-0F48458C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After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SS-Standartenführer Hans </a:t>
            </a:r>
            <a:r>
              <a:rPr lang="de-DE" dirty="0" err="1"/>
              <a:t>Landa</a:t>
            </a:r>
            <a:r>
              <a:rPr lang="de-DE" dirty="0"/>
              <a:t> in Quentin </a:t>
            </a:r>
            <a:r>
              <a:rPr lang="de-DE" dirty="0" err="1"/>
              <a:t>Tarantino‘s</a:t>
            </a:r>
            <a:r>
              <a:rPr lang="de-DE" dirty="0"/>
              <a:t> </a:t>
            </a:r>
            <a:r>
              <a:rPr lang="de-DE" dirty="0" err="1"/>
              <a:t>movie</a:t>
            </a:r>
            <a:r>
              <a:rPr lang="de-DE" dirty="0"/>
              <a:t> „</a:t>
            </a:r>
            <a:r>
              <a:rPr lang="de-DE" dirty="0" err="1"/>
              <a:t>Inglorious</a:t>
            </a:r>
            <a:r>
              <a:rPr lang="de-DE" dirty="0"/>
              <a:t> </a:t>
            </a:r>
            <a:r>
              <a:rPr lang="de-DE" dirty="0" err="1"/>
              <a:t>Basterds</a:t>
            </a:r>
            <a:r>
              <a:rPr lang="de-DE" dirty="0"/>
              <a:t>“ he </a:t>
            </a:r>
            <a:r>
              <a:rPr lang="de-DE" dirty="0" err="1"/>
              <a:t>received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Awards </a:t>
            </a:r>
            <a:r>
              <a:rPr lang="de-DE" dirty="0" err="1"/>
              <a:t>for</a:t>
            </a:r>
            <a:r>
              <a:rPr lang="de-DE" dirty="0"/>
              <a:t> Best Actor and Best </a:t>
            </a:r>
            <a:r>
              <a:rPr lang="de-DE" dirty="0" err="1"/>
              <a:t>Supporting</a:t>
            </a:r>
            <a:r>
              <a:rPr lang="de-DE" dirty="0"/>
              <a:t> Actor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He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won</a:t>
            </a:r>
            <a:r>
              <a:rPr lang="de-DE" dirty="0"/>
              <a:t> an Oscar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a </a:t>
            </a:r>
            <a:r>
              <a:rPr lang="de-DE" dirty="0" err="1"/>
              <a:t>character</a:t>
            </a:r>
            <a:r>
              <a:rPr lang="de-DE" dirty="0"/>
              <a:t> in a Quentin Tarantino film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334B0F3-F59F-40B4-B749-59277022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CD953E-D81F-424E-8011-CA3C3C33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0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8418DD-77CB-4E11-9B89-46FBA85B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Christoph Waltz – Personal Life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C7002BE-A309-4E9E-AA78-35ED405C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He </a:t>
            </a:r>
            <a:r>
              <a:rPr lang="de-DE" dirty="0" err="1"/>
              <a:t>has</a:t>
            </a:r>
            <a:r>
              <a:rPr lang="de-DE" dirty="0"/>
              <a:t> 3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wife</a:t>
            </a:r>
            <a:r>
              <a:rPr lang="de-DE" dirty="0"/>
              <a:t> and a </a:t>
            </a:r>
            <a:r>
              <a:rPr lang="de-DE" dirty="0" err="1"/>
              <a:t>daughter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wife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err="1"/>
              <a:t>They‘re</a:t>
            </a:r>
            <a:r>
              <a:rPr lang="de-DE" dirty="0"/>
              <a:t> </a:t>
            </a:r>
            <a:r>
              <a:rPr lang="de-DE" dirty="0" err="1"/>
              <a:t>dividing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time </a:t>
            </a:r>
            <a:r>
              <a:rPr lang="de-DE" dirty="0" err="1"/>
              <a:t>living</a:t>
            </a:r>
            <a:r>
              <a:rPr lang="de-DE" dirty="0"/>
              <a:t> in Berlin, London and Los Angeles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His native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German and he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fluent</a:t>
            </a:r>
            <a:r>
              <a:rPr lang="de-DE" dirty="0"/>
              <a:t> in English and French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He was </a:t>
            </a:r>
            <a:r>
              <a:rPr lang="de-DE" dirty="0" err="1"/>
              <a:t>born</a:t>
            </a:r>
            <a:r>
              <a:rPr lang="de-DE" dirty="0"/>
              <a:t> in Vienna </a:t>
            </a:r>
            <a:r>
              <a:rPr lang="de-DE" dirty="0" err="1"/>
              <a:t>to</a:t>
            </a:r>
            <a:r>
              <a:rPr lang="de-DE" dirty="0"/>
              <a:t> a German </a:t>
            </a:r>
            <a:r>
              <a:rPr lang="de-DE" dirty="0" err="1"/>
              <a:t>father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a </a:t>
            </a:r>
            <a:r>
              <a:rPr lang="de-DE" dirty="0" err="1"/>
              <a:t>citizen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Germany after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birth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He </a:t>
            </a: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Austrian </a:t>
            </a:r>
            <a:r>
              <a:rPr lang="de-DE" dirty="0" err="1"/>
              <a:t>citizenship</a:t>
            </a:r>
            <a:r>
              <a:rPr lang="de-DE" dirty="0"/>
              <a:t> in 2010,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holding</a:t>
            </a:r>
            <a:r>
              <a:rPr lang="de-DE" dirty="0"/>
              <a:t> </a:t>
            </a:r>
            <a:r>
              <a:rPr lang="de-DE" dirty="0" err="1"/>
              <a:t>citizenship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Austria and Germany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6C4B499-80D2-4B06-9691-EF4A87EE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D4AA464-6548-4D12-8C2F-3D1F80BE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3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460C6A-B212-4777-85FA-313ECC5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Christoph Waltz – Personal Life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A8A2B2E-3015-4691-830C-EF8DEB8D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He </a:t>
            </a:r>
            <a:r>
              <a:rPr lang="de-DE" dirty="0" err="1"/>
              <a:t>considers</a:t>
            </a:r>
            <a:r>
              <a:rPr lang="de-DE" dirty="0"/>
              <a:t> </a:t>
            </a:r>
            <a:r>
              <a:rPr lang="de-DE" dirty="0" err="1"/>
              <a:t>himself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Austrian </a:t>
            </a:r>
            <a:r>
              <a:rPr lang="de-DE" dirty="0" err="1"/>
              <a:t>than</a:t>
            </a:r>
            <a:r>
              <a:rPr lang="de-DE" dirty="0"/>
              <a:t> German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citizenship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birth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i="1" dirty="0"/>
              <a:t>"I was </a:t>
            </a:r>
            <a:r>
              <a:rPr lang="de-DE" i="1" dirty="0" err="1"/>
              <a:t>born</a:t>
            </a:r>
            <a:r>
              <a:rPr lang="de-DE" i="1" dirty="0"/>
              <a:t> in Vienna, </a:t>
            </a:r>
            <a:r>
              <a:rPr lang="de-DE" i="1" dirty="0" err="1"/>
              <a:t>grew</a:t>
            </a:r>
            <a:r>
              <a:rPr lang="de-DE" i="1" dirty="0"/>
              <a:t> </a:t>
            </a:r>
            <a:r>
              <a:rPr lang="de-DE" i="1" dirty="0" err="1"/>
              <a:t>up</a:t>
            </a:r>
            <a:r>
              <a:rPr lang="de-DE" i="1" dirty="0"/>
              <a:t> in Vienna, </a:t>
            </a:r>
            <a:r>
              <a:rPr lang="de-DE" i="1" dirty="0" err="1"/>
              <a:t>went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school</a:t>
            </a:r>
            <a:r>
              <a:rPr lang="de-DE" i="1" dirty="0"/>
              <a:t> in Vienna, </a:t>
            </a:r>
            <a:r>
              <a:rPr lang="de-DE" i="1" dirty="0" err="1"/>
              <a:t>graduated</a:t>
            </a:r>
            <a:r>
              <a:rPr lang="de-DE" i="1" dirty="0"/>
              <a:t> in Vienna, </a:t>
            </a:r>
            <a:r>
              <a:rPr lang="de-DE" i="1" dirty="0" err="1"/>
              <a:t>studied</a:t>
            </a:r>
            <a:r>
              <a:rPr lang="de-DE" i="1" dirty="0"/>
              <a:t> in Vienna, </a:t>
            </a:r>
            <a:r>
              <a:rPr lang="de-DE" i="1" dirty="0" err="1"/>
              <a:t>started</a:t>
            </a:r>
            <a:r>
              <a:rPr lang="de-DE" i="1" dirty="0"/>
              <a:t> </a:t>
            </a:r>
            <a:r>
              <a:rPr lang="de-DE" i="1" dirty="0" err="1"/>
              <a:t>acting</a:t>
            </a:r>
            <a:r>
              <a:rPr lang="de-DE" i="1" dirty="0"/>
              <a:t> in Vienna – and 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would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a </a:t>
            </a:r>
            <a:r>
              <a:rPr lang="de-DE" i="1" dirty="0" err="1"/>
              <a:t>few</a:t>
            </a:r>
            <a:r>
              <a:rPr lang="de-DE" i="1" dirty="0"/>
              <a:t> </a:t>
            </a:r>
            <a:r>
              <a:rPr lang="de-DE" i="1" dirty="0" err="1"/>
              <a:t>further</a:t>
            </a:r>
            <a:r>
              <a:rPr lang="de-DE" i="1" dirty="0"/>
              <a:t> </a:t>
            </a:r>
            <a:r>
              <a:rPr lang="de-DE" i="1" dirty="0" err="1"/>
              <a:t>Viennese</a:t>
            </a:r>
            <a:r>
              <a:rPr lang="de-DE" i="1" dirty="0"/>
              <a:t> links. </a:t>
            </a: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much</a:t>
            </a:r>
            <a:r>
              <a:rPr lang="de-DE" i="1" dirty="0"/>
              <a:t> </a:t>
            </a:r>
            <a:r>
              <a:rPr lang="de-DE" i="1" dirty="0" err="1"/>
              <a:t>more</a:t>
            </a:r>
            <a:r>
              <a:rPr lang="de-DE" i="1" dirty="0"/>
              <a:t> Austrian do </a:t>
            </a:r>
            <a:r>
              <a:rPr lang="de-DE" i="1" dirty="0" err="1"/>
              <a:t>you</a:t>
            </a:r>
            <a:r>
              <a:rPr lang="de-DE" i="1" dirty="0"/>
              <a:t> </a:t>
            </a:r>
            <a:r>
              <a:rPr lang="de-DE" i="1" dirty="0" err="1"/>
              <a:t>want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?"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DF44B13-08C2-475C-A8C7-C7AB3827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73942E7-FC47-4D5C-A5C6-68354686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24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F101B8-3914-4B4E-998A-0AA91379B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CD37439-80FF-4744-9E75-2651851FB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85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6F3B45-8C0D-4D3C-95F5-98A24F34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265821D-BF1E-448E-9D11-F5B62738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1200" b="1" dirty="0"/>
              <a:t>1. Daniel </a:t>
            </a:r>
            <a:r>
              <a:rPr lang="en-US" sz="1200" b="1" dirty="0" err="1"/>
              <a:t>Chodowiecki</a:t>
            </a: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200" dirty="0"/>
              <a:t>General Information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Life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Examples</a:t>
            </a:r>
          </a:p>
          <a:p>
            <a:pPr marL="0">
              <a:lnSpc>
                <a:spcPct val="90000"/>
              </a:lnSpc>
            </a:pPr>
            <a:endParaRPr lang="en-US" sz="1200" dirty="0"/>
          </a:p>
          <a:p>
            <a:pPr marL="0">
              <a:lnSpc>
                <a:spcPct val="90000"/>
              </a:lnSpc>
            </a:pPr>
            <a:r>
              <a:rPr lang="en-US" sz="1200" b="1" dirty="0"/>
              <a:t>2. Franz </a:t>
            </a:r>
            <a:r>
              <a:rPr lang="en-US" sz="1200" b="1" dirty="0" err="1"/>
              <a:t>Xaver</a:t>
            </a:r>
            <a:r>
              <a:rPr lang="en-US" sz="1200" b="1" dirty="0"/>
              <a:t> </a:t>
            </a:r>
            <a:r>
              <a:rPr lang="en-US" sz="1200" b="1" dirty="0" err="1"/>
              <a:t>Winterhalter</a:t>
            </a: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200" dirty="0"/>
              <a:t>General Information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Life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Examples</a:t>
            </a:r>
          </a:p>
          <a:p>
            <a:pPr marL="0">
              <a:lnSpc>
                <a:spcPct val="90000"/>
              </a:lnSpc>
            </a:pPr>
            <a:endParaRPr lang="en-US" sz="1200" dirty="0"/>
          </a:p>
          <a:p>
            <a:pPr marL="0">
              <a:lnSpc>
                <a:spcPct val="90000"/>
              </a:lnSpc>
            </a:pPr>
            <a:r>
              <a:rPr lang="en-US" sz="1200" b="1" dirty="0"/>
              <a:t>3. Christoph Waltz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General Information 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Early Life &amp; Career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Personal Life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82BB70C-3303-4086-AC84-82EEB1F9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993AB7C-6120-491E-A9B1-075A6A7B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6" descr="Bildergebnis fÃ¼r german flag">
            <a:extLst>
              <a:ext uri="{FF2B5EF4-FFF2-40B4-BE49-F238E27FC236}">
                <a16:creationId xmlns:a16="http://schemas.microsoft.com/office/drawing/2014/main" xmlns="" id="{64F24C7D-4D70-4DED-AF33-D0F284BC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0" y="3586620"/>
            <a:ext cx="1401177" cy="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A7FBDD2-905D-4203-B762-88303FE0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2" y="2186410"/>
            <a:ext cx="1401176" cy="8757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FE82370-373A-4135-804A-856DD9994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1" y="5013831"/>
            <a:ext cx="1401176" cy="8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67F423-D21C-4F37-A0B7-750026A17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1" name="Picture 4" descr="https://upload.wikimedia.org/wikipedia/commons/7/78/Chodowiecki.jpg">
            <a:extLst>
              <a:ext uri="{FF2B5EF4-FFF2-40B4-BE49-F238E27FC236}">
                <a16:creationId xmlns:a16="http://schemas.microsoft.com/office/drawing/2014/main" xmlns="" id="{F786807B-6876-4BA8-B932-B82BBA651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9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C3DD8E-7921-4539-A492-AF36000B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Daniel </a:t>
            </a:r>
            <a:r>
              <a:rPr lang="en-US" dirty="0" err="1"/>
              <a:t>Chodowiecki</a:t>
            </a:r>
            <a:r>
              <a:rPr lang="en-US" dirty="0"/>
              <a:t> – General Information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B4A9E9A3-D1A8-4C7C-BBCD-6201BF0D2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Born 16th October 1726 in Danzig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Died 7th February 1801 in Berlin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Was a Polish – and later German – painter and printmaker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He had 6 daughters and 3 sons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Was one of the closest friends to Johann Wolfgang von Goethe</a:t>
            </a:r>
          </a:p>
          <a:p>
            <a:endParaRPr lang="en-US" dirty="0"/>
          </a:p>
          <a:p>
            <a:pPr marL="0"/>
            <a:endParaRPr lang="en-US" dirty="0"/>
          </a:p>
          <a:p>
            <a:pPr marL="0"/>
            <a:endParaRPr lang="en-US" dirty="0"/>
          </a:p>
          <a:p>
            <a:pPr marL="0"/>
            <a:endParaRPr lang="en-US" dirty="0"/>
          </a:p>
          <a:p>
            <a:endParaRPr lang="en-US" dirty="0"/>
          </a:p>
          <a:p>
            <a:pPr marL="0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FFC22EF-0DFD-4458-A2C9-806C125E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577" y="6215283"/>
            <a:ext cx="4754880" cy="255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33474F8-DA7A-4B5E-837D-C1457E8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67F423-D21C-4F37-A0B7-750026A17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Content Placeholder 6" descr="https://upload.wikimedia.org/wikipedia/commons/thumb/b/b9/Hans_Joachim_von_Zieten_1775.JPG/800px-Hans_Joachim_von_Zieten_1775.JPG">
            <a:extLst>
              <a:ext uri="{FF2B5EF4-FFF2-40B4-BE49-F238E27FC236}">
                <a16:creationId xmlns:a16="http://schemas.microsoft.com/office/drawing/2014/main" xmlns="" id="{DAC46525-2CC0-4933-85A6-1737D38E67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2044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4E7D5B-E609-4462-AD9D-C98E459E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Daniel </a:t>
            </a:r>
            <a:r>
              <a:rPr lang="en-US" dirty="0" err="1"/>
              <a:t>Chodowiecki</a:t>
            </a:r>
            <a:r>
              <a:rPr lang="en-US" dirty="0"/>
              <a:t> – Life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F5C3E14-D3CD-4C95-8032-260ECD883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Was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etcher</a:t>
            </a:r>
            <a:r>
              <a:rPr lang="de-DE" dirty="0"/>
              <a:t> (</a:t>
            </a:r>
            <a:r>
              <a:rPr lang="de-DE" dirty="0" err="1"/>
              <a:t>what</a:t>
            </a:r>
            <a:r>
              <a:rPr lang="de-DE" dirty="0"/>
              <a:t> he was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err="1"/>
              <a:t>Became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German </a:t>
            </a:r>
            <a:r>
              <a:rPr lang="de-DE" dirty="0" err="1"/>
              <a:t>graphic</a:t>
            </a:r>
            <a:r>
              <a:rPr lang="de-DE" dirty="0"/>
              <a:t> </a:t>
            </a:r>
            <a:r>
              <a:rPr lang="de-DE" dirty="0" err="1"/>
              <a:t>artist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time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In 1797 he was </a:t>
            </a:r>
            <a:r>
              <a:rPr lang="de-DE" dirty="0" err="1"/>
              <a:t>appointed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Academy </a:t>
            </a:r>
            <a:r>
              <a:rPr lang="de-DE" dirty="0" err="1"/>
              <a:t>of</a:t>
            </a:r>
            <a:r>
              <a:rPr lang="de-DE" dirty="0"/>
              <a:t> Arts in Berlin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err="1"/>
              <a:t>Buried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i="1" dirty="0"/>
              <a:t>Französischer Friedhof</a:t>
            </a:r>
            <a:r>
              <a:rPr lang="de-DE" dirty="0"/>
              <a:t> </a:t>
            </a:r>
            <a:r>
              <a:rPr lang="de-DE" dirty="0" err="1"/>
              <a:t>cemetery</a:t>
            </a:r>
            <a:r>
              <a:rPr lang="de-DE" dirty="0"/>
              <a:t> in Berlin</a:t>
            </a:r>
          </a:p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898D546-AE3C-47F5-8C28-7492B68C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577" y="6215283"/>
            <a:ext cx="4754880" cy="255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D9C61E0-ABBC-4A37-B657-C8E2EE43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9F6325-511C-490C-B937-EE17994A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</a:t>
            </a:r>
            <a:r>
              <a:rPr lang="en-US" dirty="0" err="1"/>
              <a:t>Chodowiecki</a:t>
            </a:r>
            <a:r>
              <a:rPr lang="en-US" dirty="0"/>
              <a:t> - 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3AC547-391C-40C9-AC22-0C51FC3399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Cartoon </a:t>
            </a:r>
            <a:r>
              <a:rPr lang="de-DE" dirty="0" err="1"/>
              <a:t>etching</a:t>
            </a:r>
            <a:r>
              <a:rPr lang="de-DE" dirty="0"/>
              <a:t> 1781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Poland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ABD30CC-9E2A-446A-988F-49846B62C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Minuet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Park, 1760‘s (National Museum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Warsaw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E540D24-3764-49AB-B695-B777F2C3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E3794AE-8E6E-446A-9EBD-898F0EA5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5</a:t>
            </a:fld>
            <a:endParaRPr lang="de-DE"/>
          </a:p>
        </p:txBody>
      </p:sp>
      <p:pic>
        <p:nvPicPr>
          <p:cNvPr id="7" name="Picture 4" descr="https://upload.wikimedia.org/wikipedia/commons/thumb/4/46/Chodowiecki_Raubdruck_1781.jpg/1024px-Chodowiecki_Raubdruck_1781.jpg">
            <a:extLst>
              <a:ext uri="{FF2B5EF4-FFF2-40B4-BE49-F238E27FC236}">
                <a16:creationId xmlns:a16="http://schemas.microsoft.com/office/drawing/2014/main" xmlns="" id="{0615A1AE-6DCD-421C-8A9F-CA895810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91327"/>
            <a:ext cx="4532025" cy="30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2/29/Chodowiecki_Minuet_in_the_park.jpg">
            <a:extLst>
              <a:ext uri="{FF2B5EF4-FFF2-40B4-BE49-F238E27FC236}">
                <a16:creationId xmlns:a16="http://schemas.microsoft.com/office/drawing/2014/main" xmlns="" id="{99EB902A-7AB6-43D4-8BE8-37B23AEE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2791327"/>
            <a:ext cx="4754880" cy="30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5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67F423-D21C-4F37-A0B7-750026A17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Picture 2" descr="https://upload.wikimedia.org/wikipedia/commons/thumb/d/d8/Franz_Xaver_Winterhalter_BNF_Gallica_%28cropped%29.jpg/800px-Franz_Xaver_Winterhalter_BNF_Gallica_%28cropped%29.jpg">
            <a:extLst>
              <a:ext uri="{FF2B5EF4-FFF2-40B4-BE49-F238E27FC236}">
                <a16:creationId xmlns:a16="http://schemas.microsoft.com/office/drawing/2014/main" xmlns="" id="{BF80DB36-14E4-4265-B4E1-439A51AA6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1D1FF4-7F97-4936-9A4C-9FB71D8FB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DEBCDD-E812-4A4C-91B8-B0AB61C9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Franz </a:t>
            </a:r>
            <a:r>
              <a:rPr lang="en-US" dirty="0" err="1"/>
              <a:t>Xaver</a:t>
            </a:r>
            <a:r>
              <a:rPr lang="en-US" dirty="0"/>
              <a:t> </a:t>
            </a:r>
            <a:r>
              <a:rPr lang="en-US" dirty="0" err="1"/>
              <a:t>Winterhalter</a:t>
            </a:r>
            <a:r>
              <a:rPr lang="en-US" dirty="0"/>
              <a:t> – General 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6E3463-29CD-4332-921A-D6446C4FD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Born 20th April 1805 in </a:t>
            </a:r>
            <a:r>
              <a:rPr lang="en-US" dirty="0" err="1"/>
              <a:t>Menzenschwand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Died 8th July 1873 in Frankfurt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Was a German painter and lithographer known for his portraits of </a:t>
            </a:r>
            <a:r>
              <a:rPr lang="en-US" dirty="0" err="1"/>
              <a:t>royality</a:t>
            </a:r>
            <a:r>
              <a:rPr lang="en-US" dirty="0"/>
              <a:t> in mid-19th century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One of his best know works are “Empress </a:t>
            </a:r>
            <a:r>
              <a:rPr lang="en-US" dirty="0" err="1"/>
              <a:t>Eugénie</a:t>
            </a:r>
            <a:r>
              <a:rPr lang="en-US" dirty="0"/>
              <a:t> surrounded by her Ladies in Waiting” (1855) and the portraits of Empress Elisabeth of Austria (1865)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A0C191-CAD5-4F45-B479-880CC58E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6577" y="6215283"/>
            <a:ext cx="4754880" cy="2552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Lars Kraus, Laura Klimek, Marc Achtermann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5E93B8E-20E9-4491-BB00-5606D467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2DE0A42A-E389-418C-B28F-4CA6FFB97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5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B6CA01-CD82-425B-9087-D5A55A92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 Xaver Winterhalter – Life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F88D6D94-5DB5-4198-B5CA-307EA3AD2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Left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hometown</a:t>
            </a:r>
            <a:r>
              <a:rPr lang="de-DE" dirty="0"/>
              <a:t> and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Freiburg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13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drawing</a:t>
            </a:r>
            <a:r>
              <a:rPr lang="de-DE" dirty="0"/>
              <a:t> and </a:t>
            </a:r>
            <a:r>
              <a:rPr lang="de-DE" dirty="0" err="1"/>
              <a:t>engraving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18 he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Munich and </a:t>
            </a:r>
            <a:r>
              <a:rPr lang="de-DE" dirty="0" err="1"/>
              <a:t>began</a:t>
            </a:r>
            <a:r>
              <a:rPr lang="de-DE" dirty="0"/>
              <a:t> a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Academy </a:t>
            </a:r>
            <a:r>
              <a:rPr lang="de-DE" dirty="0" err="1"/>
              <a:t>of</a:t>
            </a:r>
            <a:r>
              <a:rPr lang="de-DE" dirty="0"/>
              <a:t> Arts in Munich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err="1"/>
              <a:t>Worked</a:t>
            </a:r>
            <a:r>
              <a:rPr lang="de-DE" dirty="0"/>
              <a:t> in Paris, Austria, England, </a:t>
            </a:r>
            <a:r>
              <a:rPr lang="de-DE" dirty="0" err="1"/>
              <a:t>Switzerland</a:t>
            </a:r>
            <a:r>
              <a:rPr lang="de-DE" dirty="0"/>
              <a:t>, </a:t>
            </a:r>
            <a:r>
              <a:rPr lang="de-DE" dirty="0" err="1"/>
              <a:t>Belgium</a:t>
            </a:r>
            <a:r>
              <a:rPr lang="de-DE" dirty="0"/>
              <a:t>, </a:t>
            </a:r>
            <a:r>
              <a:rPr lang="de-DE" dirty="0" err="1"/>
              <a:t>Italy</a:t>
            </a:r>
            <a:r>
              <a:rPr lang="de-DE" dirty="0"/>
              <a:t> and </a:t>
            </a:r>
            <a:r>
              <a:rPr lang="de-DE" dirty="0" err="1"/>
              <a:t>Poland</a:t>
            </a:r>
            <a:r>
              <a:rPr lang="de-DE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Buckingham Palace and </a:t>
            </a:r>
            <a:r>
              <a:rPr lang="de-DE" dirty="0" err="1"/>
              <a:t>the</a:t>
            </a:r>
            <a:r>
              <a:rPr lang="de-DE" dirty="0"/>
              <a:t> National Museum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Warsaw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87A638B-123D-4044-ACED-B2E23185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Lars Kraus, Laura Klimek, Marc Achtermann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795C833-E901-4BD8-AD26-F04E5CEE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0A42A-E389-418C-B28F-4CA6FFB971D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3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C690D75-8BA7-439B-9EE4-3B5265B8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de-DE" sz="3700" dirty="0"/>
              <a:t>Franz Xaver Winterhalter – </a:t>
            </a:r>
            <a:r>
              <a:rPr lang="de-DE" sz="3700" dirty="0" err="1"/>
              <a:t>Examples</a:t>
            </a:r>
            <a:r>
              <a:rPr lang="de-DE" sz="3700" dirty="0"/>
              <a:t> 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43047B46-4F2F-4746-8B82-B30EAAAE0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4E8A8E-D194-4D55-92A3-6B0799722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8" name="Picture 6" descr="https://www.napoleon.org/wp-content/thumbnails/uploads/2005/04/800px-winterhalter_eugenie_dames-dhonneur1855-tt-width-637-height-440-crop-1-bgcolor-ffffff-lazyload-0.jpg">
            <a:extLst>
              <a:ext uri="{FF2B5EF4-FFF2-40B4-BE49-F238E27FC236}">
                <a16:creationId xmlns:a16="http://schemas.microsoft.com/office/drawing/2014/main" xmlns="" id="{540774A3-E407-4307-B093-F1790724E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22373" b="-2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3FFE2D3-5135-426B-BFF8-8F145CB2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“Empress </a:t>
            </a:r>
            <a:r>
              <a:rPr lang="en-US" dirty="0" err="1"/>
              <a:t>Eugénie</a:t>
            </a:r>
            <a:r>
              <a:rPr lang="en-US" dirty="0"/>
              <a:t> surrounded by her Ladies in Waiting” (1855)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7C451D7-613C-4E79-9E0A-95401CEF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3589" y="6266135"/>
            <a:ext cx="475488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10778BD0-3F97-4C5A-9335-AC052658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E0A42A-E389-418C-B28F-4CA6FFB971DE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35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5C214C-5412-40A8-9792-BA710824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de-DE" sz="3700"/>
              <a:t>Franz Xaver Winterhalter – </a:t>
            </a:r>
            <a:r>
              <a:rPr lang="de-DE" sz="3700" err="1"/>
              <a:t>Examples</a:t>
            </a:r>
            <a:r>
              <a:rPr lang="de-DE" sz="3700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3047B46-4F2F-4746-8B82-B30EAAAE0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54E8A8E-D194-4D55-92A3-6B0799722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074" name="Picture 2" descr="https://upload.wikimedia.org/wikipedia/commons/b/bc/Empress_Elisabeth_of_Austria_with_diamond_stars_on_her_hair.jpg">
            <a:extLst>
              <a:ext uri="{FF2B5EF4-FFF2-40B4-BE49-F238E27FC236}">
                <a16:creationId xmlns:a16="http://schemas.microsoft.com/office/drawing/2014/main" xmlns="" id="{F3C407DD-E7BB-463D-9C5E-95F2EFD6C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758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C04D8F0-3DC9-4046-91F3-B43BABF8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„Elisabeth </a:t>
            </a:r>
            <a:r>
              <a:rPr lang="de-DE" dirty="0" err="1"/>
              <a:t>of</a:t>
            </a:r>
            <a:r>
              <a:rPr lang="de-DE" dirty="0"/>
              <a:t> Bavaria, Empress </a:t>
            </a:r>
            <a:r>
              <a:rPr lang="de-DE" dirty="0" err="1"/>
              <a:t>of</a:t>
            </a:r>
            <a:r>
              <a:rPr lang="de-DE" dirty="0"/>
              <a:t> Austria“ (1865)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FC756DE-44A8-41F3-AF50-17964043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3589" y="6266135"/>
            <a:ext cx="475488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Lars Kraus, Laura Klimek, Marc Achtermann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2CEDA51-C3F7-465D-AB4F-469B965A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E0A42A-E389-418C-B28F-4CA6FFB971DE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886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Panoramiczny</PresentationFormat>
  <Paragraphs>133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Courier New</vt:lpstr>
      <vt:lpstr>Garamond</vt:lpstr>
      <vt:lpstr>Savon</vt:lpstr>
      <vt:lpstr>Personalities with a migration background</vt:lpstr>
      <vt:lpstr>Overview</vt:lpstr>
      <vt:lpstr>Daniel Chodowiecki – General Information</vt:lpstr>
      <vt:lpstr>Daniel Chodowiecki – Life</vt:lpstr>
      <vt:lpstr>Daniel Chodowiecki - Examples</vt:lpstr>
      <vt:lpstr>Franz Xaver Winterhalter – General Information</vt:lpstr>
      <vt:lpstr>Franz Xaver Winterhalter – Life </vt:lpstr>
      <vt:lpstr>Franz Xaver Winterhalter – Examples </vt:lpstr>
      <vt:lpstr>Franz Xaver Winterhalter – Examples </vt:lpstr>
      <vt:lpstr>Christoph Waltz – General Information  </vt:lpstr>
      <vt:lpstr>Christoph Waltz – Early Life &amp; Career</vt:lpstr>
      <vt:lpstr>Christoph Waltz – Early Life &amp; Career</vt:lpstr>
      <vt:lpstr>Christoph Waltz – Personal Life</vt:lpstr>
      <vt:lpstr>Christoph Waltz – Personal Life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Personalities with a migration background</dc:title>
  <dc:creator>Marc Achtermann</dc:creator>
  <cp:lastModifiedBy>Jolanta Kozubska</cp:lastModifiedBy>
  <cp:revision>9</cp:revision>
  <dcterms:created xsi:type="dcterms:W3CDTF">2018-12-04T21:28:17Z</dcterms:created>
  <dcterms:modified xsi:type="dcterms:W3CDTF">2018-12-08T12:53:22Z</dcterms:modified>
</cp:coreProperties>
</file>