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9" r:id="rId7"/>
    <p:sldId id="258" r:id="rId8"/>
    <p:sldId id="259" r:id="rId9"/>
    <p:sldId id="265" r:id="rId10"/>
    <p:sldId id="267" r:id="rId11"/>
    <p:sldId id="270" r:id="rId12"/>
    <p:sldId id="268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2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8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8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0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6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8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3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3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3DCF3C8-CCBA-402B-8907-DA76CCCC6835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93F51EF-68E3-4798-8EB4-12BD851A5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9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45DA68-0E51-436F-88D5-62C400158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 err="1" smtClean="0"/>
              <a:t>The</a:t>
            </a:r>
            <a:r>
              <a:rPr lang="hr-HR" b="1" dirty="0" smtClean="0"/>
              <a:t> </a:t>
            </a:r>
            <a:r>
              <a:rPr lang="hr-HR" b="1" dirty="0" err="1" smtClean="0"/>
              <a:t>legend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the</a:t>
            </a:r>
            <a:r>
              <a:rPr lang="hr-HR" b="1" dirty="0" smtClean="0"/>
              <a:t> </a:t>
            </a:r>
            <a:r>
              <a:rPr lang="hr-HR" b="1" dirty="0" err="1" smtClean="0"/>
              <a:t>cravat</a:t>
            </a:r>
            <a:endParaRPr lang="en-US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5383852"/>
            <a:ext cx="1408474" cy="141284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1" y="6070573"/>
            <a:ext cx="2461041" cy="7029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748" y="5944065"/>
            <a:ext cx="2121407" cy="82948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52" y="5944065"/>
            <a:ext cx="1097246" cy="82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2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94F81A-F222-4535-927A-DCA156821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17" y="1750423"/>
            <a:ext cx="5636623" cy="3375492"/>
          </a:xfrm>
        </p:spPr>
        <p:txBody>
          <a:bodyPr/>
          <a:lstStyle/>
          <a:p>
            <a:r>
              <a:rPr lang="hr-HR" altLang="sr-Latn-RS" sz="2800" dirty="0" err="1" smtClean="0"/>
              <a:t>The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cravat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has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been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honoured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by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the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Croatian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Parliament</a:t>
            </a:r>
            <a:r>
              <a:rPr lang="hr-HR" altLang="sr-Latn-RS" sz="2800" dirty="0" smtClean="0"/>
              <a:t>.</a:t>
            </a:r>
            <a:endParaRPr lang="hr-HR" altLang="sr-Latn-RS" sz="2800" dirty="0"/>
          </a:p>
          <a:p>
            <a:r>
              <a:rPr lang="en-US" altLang="sr-Latn-RS" sz="2800" dirty="0"/>
              <a:t> </a:t>
            </a:r>
            <a:r>
              <a:rPr lang="hr-HR" altLang="sr-Latn-RS" sz="2800" dirty="0" err="1" smtClean="0"/>
              <a:t>Since</a:t>
            </a:r>
            <a:r>
              <a:rPr lang="hr-HR" altLang="sr-Latn-RS" sz="2800" dirty="0" smtClean="0"/>
              <a:t> </a:t>
            </a:r>
            <a:r>
              <a:rPr lang="en-US" altLang="sr-Latn-RS" sz="2800" dirty="0" smtClean="0"/>
              <a:t>2008</a:t>
            </a:r>
            <a:r>
              <a:rPr lang="hr-HR" altLang="sr-Latn-RS" sz="2800" dirty="0" smtClean="0"/>
              <a:t>, </a:t>
            </a:r>
            <a:r>
              <a:rPr lang="en-US" altLang="sr-Latn-RS" sz="2800" dirty="0" smtClean="0"/>
              <a:t>18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October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has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been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celebrated</a:t>
            </a:r>
            <a:r>
              <a:rPr lang="hr-HR" altLang="sr-Latn-RS" sz="2800" dirty="0" smtClean="0"/>
              <a:t> as </a:t>
            </a:r>
            <a:r>
              <a:rPr lang="hr-HR" altLang="sr-Latn-RS" sz="2800" dirty="0" err="1" smtClean="0"/>
              <a:t>Cravat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Day</a:t>
            </a:r>
            <a:r>
              <a:rPr lang="en-US" altLang="sr-Latn-RS" sz="2800" dirty="0"/>
              <a:t>  </a:t>
            </a:r>
            <a:endParaRPr lang="hr-HR" altLang="sr-Latn-RS" sz="2800" dirty="0"/>
          </a:p>
          <a:p>
            <a:endParaRPr lang="en-US" dirty="0"/>
          </a:p>
        </p:txBody>
      </p:sp>
      <p:pic>
        <p:nvPicPr>
          <p:cNvPr id="7170" name="Picture 2" descr="Slikovni rezultat za kravata povijest">
            <a:extLst>
              <a:ext uri="{FF2B5EF4-FFF2-40B4-BE49-F238E27FC236}">
                <a16:creationId xmlns:a16="http://schemas.microsoft.com/office/drawing/2014/main" id="{BAF3C0EC-14AC-49C8-9C39-24A582B950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7435" y="1171707"/>
            <a:ext cx="6370086" cy="35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vezana slika">
            <a:extLst>
              <a:ext uri="{FF2B5EF4-FFF2-40B4-BE49-F238E27FC236}">
                <a16:creationId xmlns:a16="http://schemas.microsoft.com/office/drawing/2014/main" id="{6B25234E-8B9E-4C27-8662-4A1BF08F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47" y="369716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507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45E96C-A5B4-4E83-8896-3B621EE50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16523"/>
            <a:ext cx="10058400" cy="1609344"/>
          </a:xfrm>
        </p:spPr>
        <p:txBody>
          <a:bodyPr/>
          <a:lstStyle/>
          <a:p>
            <a:r>
              <a:rPr lang="hr-HR" dirty="0" err="1" smtClean="0"/>
              <a:t>Cravat</a:t>
            </a:r>
            <a:r>
              <a:rPr lang="hr-HR" dirty="0" smtClean="0"/>
              <a:t> </a:t>
            </a:r>
            <a:r>
              <a:rPr lang="hr-HR" dirty="0" err="1" smtClean="0"/>
              <a:t>quotes</a:t>
            </a:r>
            <a:endParaRPr lang="hr-HR" dirty="0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D4542E2D-BCE3-4493-B6CD-1251C65D7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7385" y="1399809"/>
            <a:ext cx="5372893" cy="210539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0" dirty="0" err="1"/>
              <a:t>Oscar</a:t>
            </a:r>
            <a:r>
              <a:rPr lang="hr-HR" sz="2800" b="0" dirty="0"/>
              <a:t> </a:t>
            </a:r>
            <a:r>
              <a:rPr lang="hr-HR" sz="2800" b="0" dirty="0" err="1"/>
              <a:t>Wilde</a:t>
            </a:r>
            <a:endParaRPr lang="hr-HR" sz="2800" b="0" dirty="0"/>
          </a:p>
          <a:p>
            <a:r>
              <a:rPr lang="hr-HR" sz="2800" b="0" i="1" dirty="0" smtClean="0"/>
              <a:t>”</a:t>
            </a:r>
            <a:r>
              <a:rPr lang="en-US" sz="2800" b="0" i="1" dirty="0" smtClean="0"/>
              <a:t> A well-knotted cravat is the first serious step in a man’s life</a:t>
            </a:r>
            <a:r>
              <a:rPr lang="hr-HR" sz="2800" b="0" i="1" dirty="0" smtClean="0"/>
              <a:t>.”</a:t>
            </a:r>
            <a:endParaRPr lang="hr-HR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A917D2C-2B52-49EC-B170-8B0DA6FD8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8194" y="1724297"/>
            <a:ext cx="5749381" cy="4465365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accent1"/>
                </a:solidFill>
              </a:rPr>
              <a:t>Norman </a:t>
            </a:r>
            <a:r>
              <a:rPr lang="hr-HR" sz="2400" dirty="0" err="1">
                <a:solidFill>
                  <a:schemeClr val="accent1"/>
                </a:solidFill>
              </a:rPr>
              <a:t>Davies</a:t>
            </a:r>
            <a:r>
              <a:rPr lang="hr-HR" sz="2400" dirty="0">
                <a:solidFill>
                  <a:schemeClr val="accent1"/>
                </a:solidFill>
              </a:rPr>
              <a:t>, </a:t>
            </a:r>
            <a:r>
              <a:rPr lang="hr-HR" sz="2400" dirty="0" smtClean="0">
                <a:solidFill>
                  <a:schemeClr val="accent1"/>
                </a:solidFill>
              </a:rPr>
              <a:t>a British </a:t>
            </a:r>
            <a:r>
              <a:rPr lang="hr-HR" sz="2400" dirty="0" err="1" smtClean="0">
                <a:solidFill>
                  <a:schemeClr val="accent1"/>
                </a:solidFill>
              </a:rPr>
              <a:t>historian</a:t>
            </a:r>
            <a:r>
              <a:rPr lang="hr-HR" sz="2400" dirty="0" smtClean="0">
                <a:solidFill>
                  <a:schemeClr val="accent1"/>
                </a:solidFill>
              </a:rPr>
              <a:t>, Europe: A </a:t>
            </a:r>
            <a:r>
              <a:rPr lang="hr-HR" sz="2400" dirty="0" err="1" smtClean="0">
                <a:solidFill>
                  <a:schemeClr val="accent1"/>
                </a:solidFill>
              </a:rPr>
              <a:t>History</a:t>
            </a:r>
            <a:endParaRPr lang="hr-HR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hr-HR" sz="2400" i="1" dirty="0" smtClean="0">
                <a:solidFill>
                  <a:schemeClr val="accent1"/>
                </a:solidFill>
              </a:rPr>
              <a:t>”</a:t>
            </a:r>
            <a:r>
              <a:rPr lang="hr-HR" sz="2400" i="1" dirty="0" err="1" smtClean="0">
                <a:solidFill>
                  <a:schemeClr val="accent1"/>
                </a:solidFill>
              </a:rPr>
              <a:t>In</a:t>
            </a:r>
            <a:r>
              <a:rPr lang="hr-HR" sz="2400" i="1" dirty="0" smtClean="0">
                <a:solidFill>
                  <a:schemeClr val="accent1"/>
                </a:solidFill>
              </a:rPr>
              <a:t> all </a:t>
            </a:r>
            <a:r>
              <a:rPr lang="hr-HR" sz="2400" i="1" dirty="0" err="1" smtClean="0">
                <a:solidFill>
                  <a:schemeClr val="accent1"/>
                </a:solidFill>
              </a:rPr>
              <a:t>situations</a:t>
            </a:r>
            <a:r>
              <a:rPr lang="hr-HR" sz="2400" i="1" dirty="0" smtClean="0">
                <a:solidFill>
                  <a:schemeClr val="accent1"/>
                </a:solidFill>
              </a:rPr>
              <a:t>, </a:t>
            </a:r>
            <a:r>
              <a:rPr lang="hr-HR" sz="2400" i="1" dirty="0" err="1" smtClean="0">
                <a:solidFill>
                  <a:schemeClr val="accent1"/>
                </a:solidFill>
              </a:rPr>
              <a:t>people</a:t>
            </a:r>
            <a:r>
              <a:rPr lang="hr-HR" sz="2400" i="1" dirty="0" smtClean="0">
                <a:solidFill>
                  <a:schemeClr val="accent1"/>
                </a:solidFill>
              </a:rPr>
              <a:t> who </a:t>
            </a:r>
            <a:r>
              <a:rPr lang="hr-HR" sz="2400" i="1" dirty="0" err="1" smtClean="0">
                <a:solidFill>
                  <a:schemeClr val="accent1"/>
                </a:solidFill>
              </a:rPr>
              <a:t>underrate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the</a:t>
            </a:r>
            <a:r>
              <a:rPr lang="hr-HR" sz="2400" i="1" dirty="0" smtClean="0">
                <a:solidFill>
                  <a:schemeClr val="accent1"/>
                </a:solidFill>
              </a:rPr>
              <a:t> influence </a:t>
            </a:r>
            <a:r>
              <a:rPr lang="hr-HR" sz="2400" i="1" dirty="0" err="1" smtClean="0">
                <a:solidFill>
                  <a:schemeClr val="accent1"/>
                </a:solidFill>
              </a:rPr>
              <a:t>of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smaller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nations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should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remember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that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Croats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hold</a:t>
            </a:r>
            <a:r>
              <a:rPr lang="hr-HR" sz="2400" i="1" dirty="0" smtClean="0">
                <a:solidFill>
                  <a:schemeClr val="accent1"/>
                </a:solidFill>
              </a:rPr>
              <a:t> us all </a:t>
            </a:r>
            <a:r>
              <a:rPr lang="hr-HR" sz="2400" i="1" dirty="0" err="1" smtClean="0">
                <a:solidFill>
                  <a:schemeClr val="accent1"/>
                </a:solidFill>
              </a:rPr>
              <a:t>by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our</a:t>
            </a:r>
            <a:r>
              <a:rPr lang="hr-HR" sz="2400" i="1" dirty="0" smtClean="0">
                <a:solidFill>
                  <a:schemeClr val="accent1"/>
                </a:solidFill>
              </a:rPr>
              <a:t> </a:t>
            </a:r>
            <a:r>
              <a:rPr lang="hr-HR" sz="2400" i="1" dirty="0" err="1" smtClean="0">
                <a:solidFill>
                  <a:schemeClr val="accent1"/>
                </a:solidFill>
              </a:rPr>
              <a:t>necks</a:t>
            </a:r>
            <a:r>
              <a:rPr lang="hr-HR" sz="2400" i="1" dirty="0" smtClean="0">
                <a:solidFill>
                  <a:schemeClr val="accent1"/>
                </a:solidFill>
              </a:rPr>
              <a:t>.”</a:t>
            </a:r>
            <a:endParaRPr lang="hr-HR" sz="2400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hr-HR" i="1" dirty="0"/>
          </a:p>
          <a:p>
            <a:r>
              <a:rPr lang="hr-HR" sz="2400" dirty="0">
                <a:solidFill>
                  <a:schemeClr val="accent6"/>
                </a:solidFill>
              </a:rPr>
              <a:t>Luca Goldoni, </a:t>
            </a:r>
            <a:r>
              <a:rPr lang="hr-HR" sz="2400" dirty="0" smtClean="0">
                <a:solidFill>
                  <a:schemeClr val="accent6"/>
                </a:solidFill>
              </a:rPr>
              <a:t>a </a:t>
            </a:r>
            <a:r>
              <a:rPr lang="hr-HR" sz="2400" dirty="0" err="1" smtClean="0">
                <a:solidFill>
                  <a:schemeClr val="accent6"/>
                </a:solidFill>
              </a:rPr>
              <a:t>writer</a:t>
            </a:r>
            <a:endParaRPr lang="hr-HR" sz="24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hr-HR" sz="2400" i="1" dirty="0" smtClean="0">
                <a:solidFill>
                  <a:schemeClr val="accent6"/>
                </a:solidFill>
              </a:rPr>
              <a:t>” </a:t>
            </a:r>
            <a:r>
              <a:rPr lang="en-US" sz="2400" i="1" dirty="0" smtClean="0">
                <a:solidFill>
                  <a:schemeClr val="accent4">
                    <a:lumMod val="75000"/>
                  </a:schemeClr>
                </a:solidFill>
              </a:rPr>
              <a:t>If Freud had watched his patients’ cravats, he would not have had the need to listen to their dreams.</a:t>
            </a:r>
            <a:r>
              <a:rPr lang="hr-HR" sz="2400" i="1" dirty="0" smtClean="0">
                <a:solidFill>
                  <a:schemeClr val="accent6"/>
                </a:solidFill>
              </a:rPr>
              <a:t>” </a:t>
            </a:r>
            <a:r>
              <a:rPr lang="en-US" sz="2400" i="1" dirty="0" smtClean="0"/>
              <a:t> </a:t>
            </a:r>
            <a:endParaRPr lang="hr-HR" sz="2400" dirty="0">
              <a:solidFill>
                <a:schemeClr val="accent6"/>
              </a:solidFill>
            </a:endParaRPr>
          </a:p>
          <a:p>
            <a:endParaRPr lang="hr-HR" dirty="0"/>
          </a:p>
        </p:txBody>
      </p:sp>
      <p:pic>
        <p:nvPicPr>
          <p:cNvPr id="6146" name="Picture 2" descr="Povezana slika">
            <a:extLst>
              <a:ext uri="{FF2B5EF4-FFF2-40B4-BE49-F238E27FC236}">
                <a16:creationId xmlns:a16="http://schemas.microsoft.com/office/drawing/2014/main" id="{54F6AF65-3B9E-4F3B-96F0-B532345B585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3835" y="3792570"/>
            <a:ext cx="2577090" cy="257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likovni rezultat za KRAVATA KROATA">
            <a:extLst>
              <a:ext uri="{FF2B5EF4-FFF2-40B4-BE49-F238E27FC236}">
                <a16:creationId xmlns:a16="http://schemas.microsoft.com/office/drawing/2014/main" id="{DD762FF2-F41D-4653-B7EA-FA40FE5A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84" y="3544399"/>
            <a:ext cx="2790826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00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65E342-0012-45DA-A493-937D50C6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46" y="0"/>
            <a:ext cx="10370602" cy="2093976"/>
          </a:xfrm>
        </p:spPr>
        <p:txBody>
          <a:bodyPr/>
          <a:lstStyle/>
          <a:p>
            <a:r>
              <a:rPr lang="hr-HR" altLang="en-US" dirty="0" smtClean="0"/>
              <a:t>A </a:t>
            </a:r>
            <a:r>
              <a:rPr lang="hr-HR" altLang="en-US" dirty="0" err="1" smtClean="0"/>
              <a:t>workshop</a:t>
            </a:r>
            <a:r>
              <a:rPr lang="hr-HR" altLang="en-US" dirty="0" smtClean="0"/>
              <a:t> on how to </a:t>
            </a:r>
            <a:r>
              <a:rPr lang="hr-HR" altLang="en-US" dirty="0" err="1" smtClean="0"/>
              <a:t>tie</a:t>
            </a:r>
            <a:r>
              <a:rPr lang="hr-HR" altLang="en-US" dirty="0" smtClean="0"/>
              <a:t> a </a:t>
            </a:r>
            <a:r>
              <a:rPr lang="hr-HR" altLang="en-US" dirty="0" err="1" smtClean="0"/>
              <a:t>tie</a:t>
            </a:r>
            <a:r>
              <a:rPr lang="hr-HR" altLang="en-US" dirty="0" smtClean="0"/>
              <a:t> </a:t>
            </a: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3D52E69-85B2-4304-AA32-66772A6EE9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sr-Latn-RS"/>
              <a:t/>
            </a:r>
            <a:br>
              <a:rPr lang="en-US" altLang="sr-Latn-RS"/>
            </a:br>
            <a:endParaRPr lang="en-US" altLang="sr-Latn-RS"/>
          </a:p>
        </p:txBody>
      </p:sp>
      <p:pic>
        <p:nvPicPr>
          <p:cNvPr id="3" name="Kravata">
            <a:hlinkClick r:id="" action="ppaction://media"/>
            <a:extLst>
              <a:ext uri="{FF2B5EF4-FFF2-40B4-BE49-F238E27FC236}">
                <a16:creationId xmlns:a16="http://schemas.microsoft.com/office/drawing/2014/main" id="{48CF7D0D-E6F5-42FC-B754-544557F24133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28772" y="2176008"/>
            <a:ext cx="6709788" cy="3996192"/>
          </a:xfrm>
        </p:spPr>
      </p:pic>
      <p:pic>
        <p:nvPicPr>
          <p:cNvPr id="7" name="Picture 8" descr="Jednostavan jednostruki čvor">
            <a:extLst>
              <a:ext uri="{FF2B5EF4-FFF2-40B4-BE49-F238E27FC236}">
                <a16:creationId xmlns:a16="http://schemas.microsoft.com/office/drawing/2014/main" id="{10959D80-326A-4851-B808-664BF0D3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4" y="2194561"/>
            <a:ext cx="4165321" cy="39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6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408023" y="1907176"/>
            <a:ext cx="5124927" cy="4265023"/>
          </a:xfrm>
        </p:spPr>
        <p:txBody>
          <a:bodyPr>
            <a:normAutofit/>
          </a:bodyPr>
          <a:lstStyle/>
          <a:p>
            <a:r>
              <a:rPr lang="hr-HR" sz="2800" dirty="0" err="1" smtClean="0"/>
              <a:t>Throughout</a:t>
            </a:r>
            <a:r>
              <a:rPr lang="hr-HR" sz="2800" dirty="0" smtClean="0"/>
              <a:t> </a:t>
            </a:r>
            <a:r>
              <a:rPr lang="hr-HR" sz="2800" dirty="0" err="1" smtClean="0"/>
              <a:t>history</a:t>
            </a:r>
            <a:r>
              <a:rPr lang="hr-HR" sz="2800" dirty="0" smtClean="0"/>
              <a:t>, </a:t>
            </a:r>
            <a:r>
              <a:rPr lang="hr-HR" sz="2800" dirty="0" err="1" smtClean="0"/>
              <a:t>the</a:t>
            </a:r>
            <a:r>
              <a:rPr lang="hr-HR" sz="2800" dirty="0" smtClean="0"/>
              <a:t> </a:t>
            </a:r>
            <a:r>
              <a:rPr lang="hr-HR" sz="2800" dirty="0" err="1" smtClean="0"/>
              <a:t>cravat</a:t>
            </a:r>
            <a:r>
              <a:rPr lang="hr-HR" sz="2800" dirty="0" smtClean="0"/>
              <a:t> </a:t>
            </a:r>
            <a:r>
              <a:rPr lang="hr-HR" sz="2800" dirty="0" err="1" smtClean="0"/>
              <a:t>was</a:t>
            </a:r>
            <a:r>
              <a:rPr lang="hr-HR" sz="2800" dirty="0" smtClean="0"/>
              <a:t> a </a:t>
            </a:r>
            <a:r>
              <a:rPr lang="hr-HR" sz="2800" dirty="0" err="1" smtClean="0"/>
              <a:t>symbol</a:t>
            </a:r>
            <a:r>
              <a:rPr lang="hr-HR" sz="2800" dirty="0" smtClean="0"/>
              <a:t> </a:t>
            </a:r>
            <a:r>
              <a:rPr lang="hr-HR" sz="2800" dirty="0" err="1" smtClean="0"/>
              <a:t>of</a:t>
            </a:r>
            <a:r>
              <a:rPr lang="hr-HR" sz="2800" dirty="0" smtClean="0"/>
              <a:t> </a:t>
            </a:r>
            <a:r>
              <a:rPr lang="hr-HR" sz="2800" dirty="0" err="1" smtClean="0"/>
              <a:t>accepting</a:t>
            </a:r>
            <a:r>
              <a:rPr lang="hr-HR" sz="2800" dirty="0" smtClean="0"/>
              <a:t> </a:t>
            </a:r>
            <a:r>
              <a:rPr lang="hr-HR" sz="2800" dirty="0" err="1" smtClean="0"/>
              <a:t>Croatians</a:t>
            </a:r>
            <a:r>
              <a:rPr lang="hr-HR" sz="2800" dirty="0" smtClean="0"/>
              <a:t> as a </a:t>
            </a:r>
            <a:r>
              <a:rPr lang="hr-HR" sz="2800" dirty="0" err="1" smtClean="0"/>
              <a:t>nation</a:t>
            </a:r>
            <a:r>
              <a:rPr lang="hr-HR" sz="2800" dirty="0" smtClean="0"/>
              <a:t> </a:t>
            </a:r>
            <a:r>
              <a:rPr lang="hr-HR" sz="2800" dirty="0" err="1" smtClean="0"/>
              <a:t>and</a:t>
            </a:r>
            <a:r>
              <a:rPr lang="hr-HR" sz="2800" dirty="0" smtClean="0"/>
              <a:t> </a:t>
            </a:r>
            <a:r>
              <a:rPr lang="hr-HR" sz="2800" dirty="0" err="1" smtClean="0"/>
              <a:t>accepting</a:t>
            </a:r>
            <a:r>
              <a:rPr lang="hr-HR" sz="2800" dirty="0" smtClean="0"/>
              <a:t> </a:t>
            </a:r>
            <a:r>
              <a:rPr lang="hr-HR" sz="2800" dirty="0" err="1" smtClean="0"/>
              <a:t>their</a:t>
            </a:r>
            <a:r>
              <a:rPr lang="hr-HR" sz="2800" dirty="0" smtClean="0"/>
              <a:t> </a:t>
            </a:r>
            <a:r>
              <a:rPr lang="hr-HR" sz="2800" dirty="0" err="1" smtClean="0"/>
              <a:t>culture</a:t>
            </a:r>
            <a:endParaRPr lang="hr-HR" sz="2800" dirty="0" smtClean="0"/>
          </a:p>
          <a:p>
            <a:r>
              <a:rPr lang="hr-HR" sz="2800" dirty="0" err="1" smtClean="0"/>
              <a:t>Nowadays</a:t>
            </a:r>
            <a:r>
              <a:rPr lang="hr-HR" sz="2800" dirty="0" smtClean="0"/>
              <a:t>, it is a </a:t>
            </a:r>
            <a:r>
              <a:rPr lang="hr-HR" sz="2800" dirty="0" err="1" smtClean="0"/>
              <a:t>symbol</a:t>
            </a:r>
            <a:r>
              <a:rPr lang="hr-HR" sz="2800" dirty="0" smtClean="0"/>
              <a:t> </a:t>
            </a:r>
            <a:r>
              <a:rPr lang="hr-HR" sz="2800" dirty="0" err="1" smtClean="0"/>
              <a:t>of</a:t>
            </a:r>
            <a:r>
              <a:rPr lang="hr-HR" sz="2800" dirty="0" smtClean="0"/>
              <a:t> human </a:t>
            </a:r>
            <a:r>
              <a:rPr lang="hr-HR" sz="2800" dirty="0" err="1" smtClean="0"/>
              <a:t>bonding</a:t>
            </a:r>
            <a:r>
              <a:rPr lang="hr-HR" sz="2800" dirty="0" smtClean="0"/>
              <a:t> </a:t>
            </a:r>
            <a:r>
              <a:rPr lang="hr-HR" sz="2800" dirty="0" err="1" smtClean="0"/>
              <a:t>and</a:t>
            </a:r>
            <a:r>
              <a:rPr lang="hr-HR" sz="2800" dirty="0" smtClean="0"/>
              <a:t> </a:t>
            </a:r>
            <a:r>
              <a:rPr lang="hr-HR" sz="2800" dirty="0" err="1" smtClean="0"/>
              <a:t>strengthening</a:t>
            </a:r>
            <a:r>
              <a:rPr lang="hr-HR" sz="2800" dirty="0" smtClean="0"/>
              <a:t> </a:t>
            </a:r>
            <a:r>
              <a:rPr lang="hr-HR" sz="2800" dirty="0" err="1" smtClean="0"/>
              <a:t>of</a:t>
            </a:r>
            <a:r>
              <a:rPr lang="hr-HR" sz="2800" dirty="0" smtClean="0"/>
              <a:t> </a:t>
            </a:r>
            <a:r>
              <a:rPr lang="hr-HR" sz="2800" dirty="0" err="1" smtClean="0"/>
              <a:t>friendships</a:t>
            </a:r>
            <a:endParaRPr lang="hr-HR" sz="2800" dirty="0"/>
          </a:p>
        </p:txBody>
      </p:sp>
      <p:pic>
        <p:nvPicPr>
          <p:cNvPr id="1026" name="Picture 2" descr="C:\Users\Kermeci\Desktop\CROetno-kravata-bordo-PU-v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131" y="1136470"/>
            <a:ext cx="4551292" cy="5405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1522414" y="1541417"/>
            <a:ext cx="9496106" cy="2926614"/>
          </a:xfrm>
        </p:spPr>
        <p:txBody>
          <a:bodyPr/>
          <a:lstStyle/>
          <a:p>
            <a:pPr algn="ctr"/>
            <a:r>
              <a:rPr lang="hr-HR" dirty="0" err="1" smtClean="0"/>
              <a:t>Thank</a:t>
            </a:r>
            <a:r>
              <a:rPr lang="hr-HR" dirty="0" smtClean="0"/>
              <a:t> </a:t>
            </a:r>
            <a:r>
              <a:rPr lang="hr-HR" dirty="0" err="1" smtClean="0"/>
              <a:t>you</a:t>
            </a:r>
            <a:r>
              <a:rPr lang="hr-HR" dirty="0" smtClean="0"/>
              <a:t> for </a:t>
            </a:r>
            <a:r>
              <a:rPr lang="hr-HR" dirty="0" err="1" smtClean="0"/>
              <a:t>your</a:t>
            </a:r>
            <a:r>
              <a:rPr lang="hr-HR" dirty="0" smtClean="0"/>
              <a:t> </a:t>
            </a:r>
            <a:r>
              <a:rPr lang="hr-HR" dirty="0" err="1" smtClean="0"/>
              <a:t>attEnTion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252651" y="4468032"/>
            <a:ext cx="5708469" cy="990936"/>
          </a:xfrm>
        </p:spPr>
        <p:txBody>
          <a:bodyPr/>
          <a:lstStyle/>
          <a:p>
            <a:pPr algn="ctr"/>
            <a:r>
              <a:rPr lang="hr-HR" dirty="0" smtClean="0"/>
              <a:t>Croatian </a:t>
            </a:r>
            <a:r>
              <a:rPr lang="hr-HR" dirty="0" err="1" smtClean="0"/>
              <a:t>team</a:t>
            </a:r>
            <a:endParaRPr lang="hr-HR" dirty="0" smtClean="0"/>
          </a:p>
          <a:p>
            <a:pPr algn="ctr"/>
            <a:r>
              <a:rPr lang="hr-HR" dirty="0" smtClean="0"/>
              <a:t>Viktor, Juraj i </a:t>
            </a:r>
            <a:r>
              <a:rPr lang="hr-HR" dirty="0" err="1" smtClean="0"/>
              <a:t>Dorijan</a:t>
            </a:r>
            <a:r>
              <a:rPr lang="hr-HR" dirty="0" smtClean="0"/>
              <a:t> 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994275"/>
            <a:ext cx="1522413" cy="15271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47" y="5986749"/>
            <a:ext cx="2281700" cy="65269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806" y="5986749"/>
            <a:ext cx="1672536" cy="65269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143" y="5735678"/>
            <a:ext cx="109737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3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3F7AFC-D6BD-4D7E-B2CD-667A9B1A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err="1" smtClean="0">
                <a:solidFill>
                  <a:srgbClr val="000000"/>
                </a:solidFill>
              </a:rPr>
              <a:t>The</a:t>
            </a:r>
            <a:r>
              <a:rPr lang="hr-HR" altLang="sr-Latn-RS" dirty="0" smtClean="0">
                <a:solidFill>
                  <a:srgbClr val="000000"/>
                </a:solidFill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</a:rPr>
              <a:t>meaning</a:t>
            </a:r>
            <a:r>
              <a:rPr lang="hr-HR" altLang="sr-Latn-RS" dirty="0" smtClean="0">
                <a:solidFill>
                  <a:srgbClr val="000000"/>
                </a:solidFill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</a:rPr>
              <a:t>of</a:t>
            </a:r>
            <a:r>
              <a:rPr lang="hr-HR" altLang="sr-Latn-RS" dirty="0" smtClean="0">
                <a:solidFill>
                  <a:srgbClr val="000000"/>
                </a:solidFill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</a:rPr>
              <a:t>the</a:t>
            </a:r>
            <a:r>
              <a:rPr lang="hr-HR" altLang="sr-Latn-RS" dirty="0" smtClean="0">
                <a:solidFill>
                  <a:srgbClr val="000000"/>
                </a:solidFill>
              </a:rPr>
              <a:t> word </a:t>
            </a:r>
            <a:r>
              <a:rPr lang="hr-HR" altLang="sr-Latn-RS" dirty="0" err="1" smtClean="0">
                <a:solidFill>
                  <a:srgbClr val="000000"/>
                </a:solidFill>
              </a:rPr>
              <a:t>cravat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B3752E1-83DE-4168-A9C0-756E18A40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823" y="1802673"/>
            <a:ext cx="5773783" cy="4637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err="1" smtClean="0"/>
              <a:t>Cravat</a:t>
            </a:r>
            <a:r>
              <a:rPr lang="hr-HR" sz="2400" dirty="0" smtClean="0"/>
              <a:t>  </a:t>
            </a:r>
            <a:r>
              <a:rPr lang="hr-HR" sz="2400" dirty="0"/>
              <a:t>– </a:t>
            </a:r>
            <a:r>
              <a:rPr lang="hr-HR" sz="2400" dirty="0" smtClean="0"/>
              <a:t>a </a:t>
            </a:r>
            <a:r>
              <a:rPr lang="hr-HR" sz="2400" dirty="0" err="1" smtClean="0"/>
              <a:t>scarf</a:t>
            </a:r>
            <a:r>
              <a:rPr lang="hr-HR" sz="2400" dirty="0" smtClean="0"/>
              <a:t> or </a:t>
            </a:r>
            <a:r>
              <a:rPr lang="hr-HR" sz="2400" dirty="0" err="1" smtClean="0"/>
              <a:t>piece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cloth</a:t>
            </a:r>
            <a:r>
              <a:rPr lang="hr-HR" sz="2400" dirty="0" smtClean="0"/>
              <a:t> </a:t>
            </a:r>
            <a:r>
              <a:rPr lang="hr-HR" sz="2400" dirty="0" err="1" smtClean="0"/>
              <a:t>worn</a:t>
            </a:r>
            <a:r>
              <a:rPr lang="hr-HR" sz="2400" dirty="0" smtClean="0"/>
              <a:t> </a:t>
            </a:r>
            <a:r>
              <a:rPr lang="hr-HR" sz="2400" dirty="0" err="1" smtClean="0"/>
              <a:t>around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neck</a:t>
            </a:r>
            <a:r>
              <a:rPr lang="hr-HR" sz="2400" dirty="0" smtClean="0"/>
              <a:t> as a </a:t>
            </a:r>
            <a:r>
              <a:rPr lang="hr-HR" sz="2400" dirty="0" err="1" smtClean="0"/>
              <a:t>tie</a:t>
            </a:r>
            <a:endParaRPr lang="hr-HR" sz="2400" dirty="0"/>
          </a:p>
          <a:p>
            <a:pPr marL="0" indent="0">
              <a:buNone/>
            </a:pPr>
            <a:endParaRPr lang="hr-HR" altLang="sr-Latn-RS" dirty="0">
              <a:latin typeface="Times New Roman" panose="02020603050405020304" pitchFamily="18" charset="0"/>
            </a:endParaRPr>
          </a:p>
          <a:p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word </a:t>
            </a:r>
            <a:r>
              <a:rPr lang="en-US" altLang="sr-Latn-R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“cravat</a:t>
            </a:r>
            <a:r>
              <a:rPr lang="en-US" altLang="sr-Latn-RS" dirty="0">
                <a:solidFill>
                  <a:srgbClr val="FF0000"/>
                </a:solidFill>
                <a:latin typeface="Times New Roman" panose="02020603050405020304" pitchFamily="18" charset="0"/>
              </a:rPr>
              <a:t>” </a:t>
            </a:r>
            <a:r>
              <a:rPr lang="hr-HR" altLang="sr-Latn-R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stems</a:t>
            </a:r>
            <a:r>
              <a:rPr lang="hr-HR" altLang="sr-Latn-R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from</a:t>
            </a:r>
            <a:r>
              <a:rPr lang="hr-HR" altLang="sr-Latn-R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</a:t>
            </a:r>
            <a:r>
              <a:rPr lang="hr-HR" altLang="sr-Latn-R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French</a:t>
            </a:r>
            <a:r>
              <a:rPr lang="hr-HR" altLang="sr-Latn-R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term</a:t>
            </a:r>
            <a:r>
              <a:rPr lang="en-US" altLang="sr-Latn-R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sr-Latn-RS" dirty="0">
                <a:solidFill>
                  <a:srgbClr val="00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sr-Latn-R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cravate</a:t>
            </a:r>
            <a:r>
              <a:rPr lang="en-US" altLang="sr-Latn-RS" dirty="0">
                <a:solidFill>
                  <a:srgbClr val="000000"/>
                </a:solidFill>
                <a:latin typeface="Times New Roman" panose="02020603050405020304" pitchFamily="18" charset="0"/>
              </a:rPr>
              <a:t>” – “Croat”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because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Croatians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were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ones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who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popularised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fashion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of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wearing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a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scarf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tied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around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neck</a:t>
            </a:r>
            <a:r>
              <a:rPr lang="hr-HR" altLang="sr-Latn-R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sr-Latn-R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r-HR" dirty="0" err="1" smtClean="0"/>
              <a:t>Encyclopedia</a:t>
            </a:r>
            <a:r>
              <a:rPr lang="hr-HR" dirty="0" smtClean="0"/>
              <a:t> </a:t>
            </a:r>
            <a:r>
              <a:rPr lang="hr-HR" dirty="0" err="1"/>
              <a:t>Britannica</a:t>
            </a:r>
            <a:r>
              <a:rPr lang="hr-HR" dirty="0"/>
              <a:t> </a:t>
            </a:r>
            <a:r>
              <a:rPr lang="hr-HR" dirty="0" err="1" smtClean="0"/>
              <a:t>states</a:t>
            </a:r>
            <a:r>
              <a:rPr lang="hr-HR" dirty="0" smtClean="0"/>
              <a:t> </a:t>
            </a:r>
            <a:r>
              <a:rPr lang="hr-HR" dirty="0" err="1" smtClean="0"/>
              <a:t>under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noun</a:t>
            </a:r>
            <a:r>
              <a:rPr lang="hr-HR" dirty="0" smtClean="0"/>
              <a:t> </a:t>
            </a:r>
            <a:r>
              <a:rPr lang="hr-HR" dirty="0" err="1" smtClean="0"/>
              <a:t>cravat</a:t>
            </a:r>
            <a:r>
              <a:rPr lang="hr-HR" dirty="0" smtClean="0"/>
              <a:t> </a:t>
            </a:r>
            <a:r>
              <a:rPr lang="hr-HR" dirty="0" err="1" smtClean="0"/>
              <a:t>that</a:t>
            </a:r>
            <a:r>
              <a:rPr lang="hr-HR" dirty="0" smtClean="0"/>
              <a:t> it </a:t>
            </a:r>
            <a:r>
              <a:rPr lang="hr-HR" dirty="0" err="1" smtClean="0"/>
              <a:t>derives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</a:t>
            </a:r>
            <a:r>
              <a:rPr lang="hr-HR" dirty="0" err="1" smtClean="0"/>
              <a:t>Crabate</a:t>
            </a:r>
            <a:r>
              <a:rPr lang="hr-HR" dirty="0"/>
              <a:t>, </a:t>
            </a:r>
            <a:r>
              <a:rPr lang="hr-HR" dirty="0" err="1"/>
              <a:t>Cravate</a:t>
            </a:r>
            <a:r>
              <a:rPr lang="hr-HR" dirty="0"/>
              <a:t>, </a:t>
            </a:r>
            <a:r>
              <a:rPr lang="hr-HR" dirty="0" err="1" smtClean="0"/>
              <a:t>Croatian</a:t>
            </a:r>
            <a:r>
              <a:rPr lang="hr-HR" dirty="0" smtClean="0"/>
              <a:t>,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that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appearance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cravat</a:t>
            </a:r>
            <a:r>
              <a:rPr lang="hr-HR" dirty="0" smtClean="0"/>
              <a:t> </a:t>
            </a:r>
            <a:r>
              <a:rPr lang="hr-HR" dirty="0" err="1" smtClean="0"/>
              <a:t>dates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1656. Diderot-</a:t>
            </a:r>
            <a:r>
              <a:rPr lang="hr-HR" dirty="0" err="1" smtClean="0"/>
              <a:t>D’Alambert</a:t>
            </a:r>
            <a:r>
              <a:rPr lang="hr-HR" dirty="0" smtClean="0"/>
              <a:t> </a:t>
            </a:r>
            <a:r>
              <a:rPr lang="hr-HR" dirty="0" err="1" smtClean="0"/>
              <a:t>Encyclopedia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1754 </a:t>
            </a:r>
            <a:r>
              <a:rPr lang="hr-HR" dirty="0" err="1" smtClean="0"/>
              <a:t>links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cravat</a:t>
            </a:r>
            <a:r>
              <a:rPr lang="hr-HR" dirty="0" smtClean="0"/>
              <a:t> </a:t>
            </a:r>
            <a:r>
              <a:rPr lang="hr-HR" dirty="0" err="1" smtClean="0"/>
              <a:t>with</a:t>
            </a:r>
            <a:r>
              <a:rPr lang="hr-HR" dirty="0" smtClean="0"/>
              <a:t> </a:t>
            </a:r>
            <a:r>
              <a:rPr lang="hr-HR" dirty="0" err="1" smtClean="0"/>
              <a:t>Croats</a:t>
            </a:r>
            <a:endParaRPr lang="hr-H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0F62D132-D0D2-4336-9E17-361CEDF167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95" y="2093976"/>
            <a:ext cx="5515978" cy="3671382"/>
          </a:xfrm>
        </p:spPr>
      </p:pic>
    </p:spTree>
    <p:extLst>
      <p:ext uri="{BB962C8B-B14F-4D97-AF65-F5344CB8AC3E}">
        <p14:creationId xmlns:p14="http://schemas.microsoft.com/office/powerpoint/2010/main" val="265103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CF908-D30B-4738-A2B1-1480418B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err="1" smtClean="0">
                <a:solidFill>
                  <a:srgbClr val="000000"/>
                </a:solidFill>
              </a:rPr>
              <a:t>The</a:t>
            </a:r>
            <a:r>
              <a:rPr lang="hr-HR" altLang="sr-Latn-RS" dirty="0" smtClean="0">
                <a:solidFill>
                  <a:srgbClr val="000000"/>
                </a:solidFill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</a:rPr>
              <a:t>legend</a:t>
            </a:r>
            <a:r>
              <a:rPr lang="hr-HR" altLang="sr-Latn-RS" dirty="0" smtClean="0">
                <a:solidFill>
                  <a:srgbClr val="000000"/>
                </a:solidFill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</a:rPr>
              <a:t>of</a:t>
            </a:r>
            <a:r>
              <a:rPr lang="hr-HR" altLang="sr-Latn-RS" dirty="0" smtClean="0">
                <a:solidFill>
                  <a:srgbClr val="000000"/>
                </a:solidFill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</a:rPr>
              <a:t>the</a:t>
            </a:r>
            <a:r>
              <a:rPr lang="hr-HR" altLang="sr-Latn-RS" dirty="0" smtClean="0">
                <a:solidFill>
                  <a:srgbClr val="000000"/>
                </a:solidFill>
              </a:rPr>
              <a:t> </a:t>
            </a:r>
            <a:r>
              <a:rPr lang="hr-HR" altLang="sr-Latn-RS" dirty="0" err="1" smtClean="0">
                <a:solidFill>
                  <a:srgbClr val="000000"/>
                </a:solidFill>
              </a:rPr>
              <a:t>cravat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B26A535-861A-4793-B4EE-3448F64DF0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altLang="sr-Latn-RS" sz="2400" dirty="0" smtClean="0">
                <a:cs typeface="Arial" charset="0"/>
              </a:rPr>
              <a:t>As </a:t>
            </a:r>
            <a:r>
              <a:rPr lang="hr-HR" altLang="sr-Latn-RS" sz="2400" dirty="0" err="1" smtClean="0">
                <a:cs typeface="Arial" charset="0"/>
              </a:rPr>
              <a:t>with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many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other</a:t>
            </a:r>
            <a:r>
              <a:rPr lang="hr-HR" altLang="sr-Latn-RS" sz="2400" dirty="0" smtClean="0">
                <a:cs typeface="Arial" charset="0"/>
              </a:rPr>
              <a:t> great </a:t>
            </a:r>
            <a:r>
              <a:rPr lang="hr-HR" altLang="sr-Latn-RS" sz="2400" dirty="0" err="1" smtClean="0">
                <a:cs typeface="Arial" charset="0"/>
              </a:rPr>
              <a:t>things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which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marked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humanity</a:t>
            </a:r>
            <a:r>
              <a:rPr lang="hr-HR" altLang="sr-Latn-RS" sz="2400" dirty="0" smtClean="0">
                <a:cs typeface="Arial" charset="0"/>
              </a:rPr>
              <a:t>, </a:t>
            </a:r>
            <a:r>
              <a:rPr lang="hr-HR" altLang="sr-Latn-RS" sz="2400" dirty="0" err="1" smtClean="0">
                <a:cs typeface="Arial" charset="0"/>
              </a:rPr>
              <a:t>behind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the</a:t>
            </a:r>
            <a:r>
              <a:rPr lang="hr-HR" altLang="sr-Latn-RS" sz="2400" dirty="0" smtClean="0">
                <a:cs typeface="Arial" charset="0"/>
              </a:rPr>
              <a:t> story </a:t>
            </a:r>
            <a:r>
              <a:rPr lang="hr-HR" altLang="sr-Latn-RS" sz="2400" dirty="0" err="1" smtClean="0">
                <a:cs typeface="Arial" charset="0"/>
              </a:rPr>
              <a:t>of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the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cravat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lies</a:t>
            </a:r>
            <a:r>
              <a:rPr lang="hr-HR" altLang="sr-Latn-RS" sz="2400" dirty="0" smtClean="0">
                <a:cs typeface="Arial" charset="0"/>
              </a:rPr>
              <a:t> love as </a:t>
            </a:r>
            <a:r>
              <a:rPr lang="hr-HR" altLang="sr-Latn-RS" sz="2400" dirty="0" err="1" smtClean="0">
                <a:cs typeface="Arial" charset="0"/>
              </a:rPr>
              <a:t>its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source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and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inspiration</a:t>
            </a:r>
            <a:endParaRPr lang="hr-HR" altLang="sr-Latn-RS" sz="2400" dirty="0">
              <a:cs typeface="Arial" charset="0"/>
            </a:endParaRPr>
          </a:p>
          <a:p>
            <a:pPr>
              <a:defRPr/>
            </a:pPr>
            <a:endParaRPr lang="hr-HR" altLang="sr-Latn-RS" sz="2400" dirty="0">
              <a:cs typeface="Arial" charset="0"/>
            </a:endParaRPr>
          </a:p>
          <a:p>
            <a:pPr>
              <a:defRPr/>
            </a:pPr>
            <a:r>
              <a:rPr lang="hr-HR" altLang="sr-Latn-RS" sz="2400" dirty="0" smtClean="0">
                <a:cs typeface="Arial" charset="0"/>
              </a:rPr>
              <a:t>Croatian </a:t>
            </a:r>
            <a:r>
              <a:rPr lang="hr-HR" altLang="sr-Latn-RS" sz="2400" dirty="0" err="1" smtClean="0">
                <a:cs typeface="Arial" charset="0"/>
              </a:rPr>
              <a:t>girls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have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always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tied</a:t>
            </a:r>
            <a:r>
              <a:rPr lang="hr-HR" altLang="sr-Latn-RS" sz="2400" dirty="0" smtClean="0">
                <a:cs typeface="Arial" charset="0"/>
              </a:rPr>
              <a:t> a </a:t>
            </a:r>
            <a:r>
              <a:rPr lang="hr-HR" altLang="sr-Latn-RS" sz="2400" dirty="0" err="1" smtClean="0">
                <a:cs typeface="Arial" charset="0"/>
              </a:rPr>
              <a:t>scarf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around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the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necks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of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their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fianc</a:t>
            </a:r>
            <a:r>
              <a:rPr lang="hr-HR" sz="2400" dirty="0" err="1" smtClean="0">
                <a:cs typeface="Calibri" pitchFamily="34" charset="0"/>
              </a:rPr>
              <a:t>és</a:t>
            </a:r>
            <a:r>
              <a:rPr lang="hr-HR" sz="2400" dirty="0" smtClean="0"/>
              <a:t> </a:t>
            </a:r>
            <a:r>
              <a:rPr lang="hr-HR" altLang="sr-Latn-RS" sz="2400" dirty="0" smtClean="0">
                <a:cs typeface="Arial" charset="0"/>
              </a:rPr>
              <a:t>as a </a:t>
            </a:r>
            <a:r>
              <a:rPr lang="hr-HR" altLang="sr-Latn-RS" sz="2400" dirty="0" err="1" smtClean="0">
                <a:cs typeface="Arial" charset="0"/>
              </a:rPr>
              <a:t>sign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of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their</a:t>
            </a:r>
            <a:r>
              <a:rPr lang="hr-HR" altLang="sr-Latn-RS" sz="2400" dirty="0" smtClean="0">
                <a:cs typeface="Arial" charset="0"/>
              </a:rPr>
              <a:t> mutual love </a:t>
            </a:r>
            <a:r>
              <a:rPr lang="hr-HR" altLang="sr-Latn-RS" sz="2400" dirty="0" err="1" smtClean="0">
                <a:cs typeface="Arial" charset="0"/>
              </a:rPr>
              <a:t>and</a:t>
            </a:r>
            <a:r>
              <a:rPr lang="hr-HR" altLang="sr-Latn-RS" sz="2400" dirty="0" smtClean="0">
                <a:cs typeface="Arial" charset="0"/>
              </a:rPr>
              <a:t> </a:t>
            </a:r>
            <a:r>
              <a:rPr lang="hr-HR" altLang="sr-Latn-RS" sz="2400" dirty="0" err="1" smtClean="0">
                <a:cs typeface="Arial" charset="0"/>
              </a:rPr>
              <a:t>devotion</a:t>
            </a:r>
            <a:r>
              <a:rPr lang="hr-HR" altLang="sr-Latn-RS" sz="2400" dirty="0" smtClean="0">
                <a:cs typeface="Arial" charset="0"/>
              </a:rPr>
              <a:t>  </a:t>
            </a:r>
            <a:endParaRPr lang="hr-HR" altLang="sr-Latn-RS" sz="2400" dirty="0">
              <a:cs typeface="Arial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050" name="Picture 2" descr="Slikovni rezultat za hrvatske djevojke vezale rupce vojnicima">
            <a:extLst>
              <a:ext uri="{FF2B5EF4-FFF2-40B4-BE49-F238E27FC236}">
                <a16:creationId xmlns:a16="http://schemas.microsoft.com/office/drawing/2014/main" id="{C40C3F80-B5DB-4B26-BD0C-C63A5488D3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28" y="1960685"/>
            <a:ext cx="6042133" cy="40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F2CBD70-7C49-462B-AE52-D13B83EE7B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756138"/>
            <a:ext cx="5562600" cy="5879793"/>
          </a:xfrm>
        </p:spPr>
        <p:txBody>
          <a:bodyPr>
            <a:normAutofit lnSpcReduction="10000"/>
          </a:bodyPr>
          <a:lstStyle/>
          <a:p>
            <a:r>
              <a:rPr lang="hr-HR" altLang="sr-Latn-R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This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was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the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sign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of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their</a:t>
            </a:r>
            <a:r>
              <a:rPr lang="hr-HR" altLang="sr-Latn-RS" sz="2800" dirty="0" smtClean="0">
                <a:cs typeface="Calibri" panose="020F0502020204030204" pitchFamily="34" charset="0"/>
              </a:rPr>
              <a:t> mutual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commitment</a:t>
            </a:r>
            <a:r>
              <a:rPr lang="vi-VN" altLang="sr-Latn-RS" sz="2800" dirty="0" smtClean="0">
                <a:cs typeface="Calibri" panose="020F0502020204030204" pitchFamily="34" charset="0"/>
              </a:rPr>
              <a:t>,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and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also</a:t>
            </a:r>
            <a:r>
              <a:rPr lang="hr-HR" altLang="sr-Latn-RS" sz="2800" dirty="0" smtClean="0">
                <a:cs typeface="Calibri" panose="020F0502020204030204" pitchFamily="34" charset="0"/>
              </a:rPr>
              <a:t> a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way</a:t>
            </a:r>
            <a:r>
              <a:rPr lang="hr-HR" altLang="sr-Latn-RS" sz="2800" dirty="0" smtClean="0">
                <a:cs typeface="Calibri" panose="020F0502020204030204" pitchFamily="34" charset="0"/>
              </a:rPr>
              <a:t> to show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their</a:t>
            </a:r>
            <a:r>
              <a:rPr lang="hr-HR" altLang="sr-Latn-RS" sz="2800" dirty="0" smtClean="0">
                <a:cs typeface="Calibri" panose="020F0502020204030204" pitchFamily="34" charset="0"/>
              </a:rPr>
              <a:t> love to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the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world</a:t>
            </a:r>
            <a:endParaRPr lang="hr-HR" altLang="sr-Latn-RS" sz="2800" dirty="0">
              <a:cs typeface="Calibri" panose="020F0502020204030204" pitchFamily="34" charset="0"/>
            </a:endParaRPr>
          </a:p>
          <a:p>
            <a:r>
              <a:rPr lang="hr-HR" altLang="sr-Latn-RS" sz="2800" dirty="0" err="1" smtClean="0">
                <a:cs typeface="Calibri" panose="020F0502020204030204" pitchFamily="34" charset="0"/>
              </a:rPr>
              <a:t>The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importance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of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this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act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dramatically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increased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in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times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of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r>
              <a:rPr lang="hr-HR" altLang="sr-Latn-RS" sz="2800" dirty="0" err="1" smtClean="0">
                <a:cs typeface="Calibri" panose="020F0502020204030204" pitchFamily="34" charset="0"/>
              </a:rPr>
              <a:t>war</a:t>
            </a:r>
            <a:r>
              <a:rPr lang="hr-HR" altLang="sr-Latn-RS" sz="2800" dirty="0" smtClean="0">
                <a:cs typeface="Calibri" panose="020F0502020204030204" pitchFamily="34" charset="0"/>
              </a:rPr>
              <a:t> </a:t>
            </a:r>
            <a:endParaRPr lang="hr-HR" altLang="sr-Latn-RS" sz="2800" dirty="0">
              <a:cs typeface="Calibri" panose="020F0502020204030204" pitchFamily="34" charset="0"/>
            </a:endParaRPr>
          </a:p>
          <a:p>
            <a:r>
              <a:rPr lang="en-US" sz="2800" dirty="0" smtClean="0">
                <a:cs typeface="Calibri" pitchFamily="34" charset="0"/>
              </a:rPr>
              <a:t>Through it, the women promised their fiancés that they were ready to wait for them for years, while the men - the soldiers - found solace and encouragement in this in the most difficult moments in the battlefield</a:t>
            </a:r>
            <a:endParaRPr lang="en-US" sz="2800" dirty="0">
              <a:cs typeface="Calibri" panose="020F0502020204030204" pitchFamily="34" charset="0"/>
            </a:endParaRPr>
          </a:p>
        </p:txBody>
      </p:sp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835C4F39-2165-4C01-863F-84432A6B44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997667" y="756139"/>
            <a:ext cx="4748327" cy="54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5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56B5C4-343A-4D0D-94C1-21D48071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 err="1" smtClean="0"/>
              <a:t>MIGRAtion</a:t>
            </a:r>
            <a:r>
              <a:rPr lang="hr-HR" altLang="sr-Latn-RS" b="1" dirty="0" smtClean="0"/>
              <a:t> </a:t>
            </a:r>
            <a:r>
              <a:rPr lang="hr-HR" altLang="sr-Latn-RS" b="1" dirty="0"/>
              <a:t>: </a:t>
            </a:r>
            <a:r>
              <a:rPr lang="hr-HR" altLang="sr-Latn-RS" b="1" dirty="0" err="1" smtClean="0"/>
              <a:t>croatian</a:t>
            </a:r>
            <a:r>
              <a:rPr lang="hr-HR" altLang="sr-Latn-RS" b="1" dirty="0" smtClean="0"/>
              <a:t> </a:t>
            </a:r>
            <a:r>
              <a:rPr lang="hr-HR" altLang="sr-Latn-RS" b="1" dirty="0" err="1" smtClean="0"/>
              <a:t>soldiers</a:t>
            </a:r>
            <a:r>
              <a:rPr lang="hr-HR" altLang="sr-Latn-RS" b="1" dirty="0" smtClean="0"/>
              <a:t> </a:t>
            </a:r>
            <a:r>
              <a:rPr lang="hr-HR" altLang="sr-Latn-RS" b="1" dirty="0" err="1" smtClean="0"/>
              <a:t>in</a:t>
            </a:r>
            <a:r>
              <a:rPr lang="hr-HR" altLang="sr-Latn-RS" b="1" dirty="0" smtClean="0"/>
              <a:t> </a:t>
            </a:r>
            <a:r>
              <a:rPr lang="hr-HR" altLang="sr-Latn-RS" b="1" dirty="0" err="1" smtClean="0"/>
              <a:t>Paris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3818DC-A7DC-4444-B344-C09D3AEB7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80" y="1998617"/>
            <a:ext cx="6446303" cy="4650377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key moment in the history of the cravat took place during the Thirty Year War, in</a:t>
            </a:r>
            <a:r>
              <a:rPr lang="hr-HR" sz="2400" dirty="0" smtClean="0"/>
              <a:t> </a:t>
            </a:r>
            <a:r>
              <a:rPr lang="en-US" sz="2400" dirty="0" smtClean="0"/>
              <a:t>the 17th </a:t>
            </a:r>
            <a:r>
              <a:rPr lang="hr-HR" sz="2400" dirty="0" smtClean="0"/>
              <a:t>c</a:t>
            </a:r>
            <a:r>
              <a:rPr lang="en-US" sz="2400" dirty="0" err="1" smtClean="0"/>
              <a:t>entury</a:t>
            </a:r>
            <a:endParaRPr lang="hr-HR" altLang="sr-Latn-RS" sz="2400" dirty="0"/>
          </a:p>
          <a:p>
            <a:r>
              <a:rPr lang="en-US" sz="2400" dirty="0" smtClean="0"/>
              <a:t>The Croatian light cavalry was famous for its exceptional bravery Part of the cavalry entered the service of the French king</a:t>
            </a:r>
            <a:endParaRPr lang="hr-HR" altLang="sr-Latn-RS" sz="2400" dirty="0"/>
          </a:p>
          <a:p>
            <a:r>
              <a:rPr lang="en-US" sz="2400" dirty="0" smtClean="0"/>
              <a:t>In addition to military prowess and bravery, Croatian soldiers were also famous for one original detail - </a:t>
            </a:r>
            <a:r>
              <a:rPr lang="en-US" sz="2400" b="1" dirty="0" smtClean="0"/>
              <a:t>a red scarf around their necks</a:t>
            </a:r>
            <a:endParaRPr lang="hr-HR" altLang="sr-Latn-RS" sz="2400" b="1" dirty="0"/>
          </a:p>
          <a:p>
            <a:r>
              <a:rPr lang="en-US" sz="2400" dirty="0" smtClean="0"/>
              <a:t>The fashion conscious Parisians immediately noticed this</a:t>
            </a:r>
            <a:r>
              <a:rPr lang="pl-PL" altLang="sr-Latn-RS" sz="2400" dirty="0" smtClean="0"/>
              <a:t> </a:t>
            </a:r>
            <a:endParaRPr lang="pl-PL" altLang="sr-Latn-RS" sz="2400" dirty="0"/>
          </a:p>
          <a:p>
            <a:endParaRPr lang="en-US" sz="2400" dirty="0"/>
          </a:p>
        </p:txBody>
      </p:sp>
      <p:pic>
        <p:nvPicPr>
          <p:cNvPr id="14" name="Rezervirano mjesto sadržaja 8">
            <a:extLst>
              <a:ext uri="{FF2B5EF4-FFF2-40B4-BE49-F238E27FC236}">
                <a16:creationId xmlns:a16="http://schemas.microsoft.com/office/drawing/2014/main" id="{7F0509E5-4748-49D9-BD62-1D6EBEF804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8733">
            <a:off x="6562638" y="2349067"/>
            <a:ext cx="5069564" cy="3377435"/>
          </a:xfrm>
        </p:spPr>
      </p:pic>
    </p:spTree>
    <p:extLst>
      <p:ext uri="{BB962C8B-B14F-4D97-AF65-F5344CB8AC3E}">
        <p14:creationId xmlns:p14="http://schemas.microsoft.com/office/powerpoint/2010/main" val="4144465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BB38EE-1252-4454-8B75-C7A22ECBB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943" y="509452"/>
            <a:ext cx="5735934" cy="6071958"/>
          </a:xfrm>
        </p:spPr>
        <p:txBody>
          <a:bodyPr>
            <a:normAutofit/>
          </a:bodyPr>
          <a:lstStyle/>
          <a:p>
            <a:r>
              <a:rPr lang="hr-HR" sz="2800" dirty="0" err="1" smtClean="0"/>
              <a:t>In</a:t>
            </a:r>
            <a:r>
              <a:rPr lang="en-US" sz="2800" dirty="0" smtClean="0"/>
              <a:t> contrast with the high stiff collars of the time, Croatian scarves were simple, picturesque, airy and on top of it, elegantly tied into a knot</a:t>
            </a:r>
            <a:endParaRPr lang="hr-HR" altLang="sr-Latn-RS" sz="2800" dirty="0"/>
          </a:p>
          <a:p>
            <a:r>
              <a:rPr lang="hr-HR" altLang="sr-Latn-RS" sz="2800" dirty="0"/>
              <a:t> </a:t>
            </a:r>
            <a:r>
              <a:rPr lang="en-US" sz="2800" dirty="0" smtClean="0"/>
              <a:t>That fashion novelty was enthusiastically accepted at the court of King Louis XIV. The cravat, as a sign of dignity and civility, courtesy and ceremony, soon conquered the current civil fashion and first won</a:t>
            </a:r>
            <a:r>
              <a:rPr lang="hr-HR" sz="2800" dirty="0" smtClean="0"/>
              <a:t> </a:t>
            </a:r>
            <a:r>
              <a:rPr lang="en-US" sz="2800" dirty="0" smtClean="0"/>
              <a:t>over Europe, then America, and now the entire world</a:t>
            </a:r>
            <a:endParaRPr lang="en-US" sz="2800" dirty="0"/>
          </a:p>
          <a:p>
            <a:endParaRPr lang="hr-HR" dirty="0"/>
          </a:p>
        </p:txBody>
      </p:sp>
      <p:pic>
        <p:nvPicPr>
          <p:cNvPr id="5" name="Rezervirano mjesto sadržaja 11">
            <a:extLst>
              <a:ext uri="{FF2B5EF4-FFF2-40B4-BE49-F238E27FC236}">
                <a16:creationId xmlns:a16="http://schemas.microsoft.com/office/drawing/2014/main" id="{2DF000E0-24E4-4C9C-A6F0-9A549F0205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35040" y="1348726"/>
            <a:ext cx="6156960" cy="38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225920-3ECB-440D-9D4F-21B98F2C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b="1" dirty="0" err="1" smtClean="0"/>
              <a:t>Cravat</a:t>
            </a:r>
            <a:r>
              <a:rPr lang="hr-HR" sz="4400" b="1" dirty="0" smtClean="0"/>
              <a:t> – a </a:t>
            </a:r>
            <a:r>
              <a:rPr lang="hr-HR" sz="4400" b="1" dirty="0" err="1" smtClean="0"/>
              <a:t>universal</a:t>
            </a:r>
            <a:r>
              <a:rPr lang="hr-HR" sz="4400" b="1" dirty="0" smtClean="0"/>
              <a:t> </a:t>
            </a:r>
            <a:r>
              <a:rPr lang="hr-HR" sz="4400" b="1" dirty="0" err="1" smtClean="0"/>
              <a:t>symbol</a:t>
            </a:r>
            <a:endParaRPr lang="en-US" sz="44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F2D5D4-4714-4C3A-A6F1-930FA741B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268" y="2121408"/>
            <a:ext cx="8006979" cy="405079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r-HR" sz="2400" dirty="0" err="1" smtClean="0"/>
              <a:t>Cravat</a:t>
            </a:r>
            <a:r>
              <a:rPr lang="hr-HR" sz="2400" dirty="0" smtClean="0"/>
              <a:t> is a </a:t>
            </a:r>
            <a:r>
              <a:rPr lang="hr-HR" sz="2400" dirty="0" err="1" smtClean="0"/>
              <a:t>universal</a:t>
            </a:r>
            <a:r>
              <a:rPr lang="hr-HR" sz="2400" dirty="0" smtClean="0"/>
              <a:t> </a:t>
            </a:r>
            <a:r>
              <a:rPr lang="hr-HR" sz="2400" dirty="0" err="1" smtClean="0"/>
              <a:t>symbol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elegance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male </a:t>
            </a:r>
            <a:r>
              <a:rPr lang="hr-HR" sz="2400" dirty="0" err="1" smtClean="0"/>
              <a:t>dress</a:t>
            </a:r>
            <a:r>
              <a:rPr lang="hr-HR" sz="2400" dirty="0" smtClean="0"/>
              <a:t> </a:t>
            </a:r>
            <a:r>
              <a:rPr lang="hr-HR" sz="2400" dirty="0" err="1" smtClean="0"/>
              <a:t>culture</a:t>
            </a:r>
            <a:r>
              <a:rPr lang="hr-HR" sz="2400" dirty="0" smtClean="0"/>
              <a:t>, but </a:t>
            </a:r>
            <a:r>
              <a:rPr lang="hr-HR" sz="2400" dirty="0" err="1" smtClean="0"/>
              <a:t>its</a:t>
            </a:r>
            <a:r>
              <a:rPr lang="hr-HR" sz="2400" dirty="0" smtClean="0"/>
              <a:t> </a:t>
            </a:r>
            <a:r>
              <a:rPr lang="hr-HR" sz="2400" dirty="0" err="1" smtClean="0"/>
              <a:t>powerful</a:t>
            </a:r>
            <a:r>
              <a:rPr lang="hr-HR" sz="2400" dirty="0" smtClean="0"/>
              <a:t> </a:t>
            </a:r>
            <a:r>
              <a:rPr lang="hr-HR" sz="2400" dirty="0" err="1" smtClean="0"/>
              <a:t>symbolic</a:t>
            </a:r>
            <a:r>
              <a:rPr lang="hr-HR" sz="2400" dirty="0" smtClean="0"/>
              <a:t> </a:t>
            </a:r>
            <a:r>
              <a:rPr lang="hr-HR" sz="2400" dirty="0" err="1" smtClean="0"/>
              <a:t>potential</a:t>
            </a:r>
            <a:r>
              <a:rPr lang="hr-HR" sz="2400" dirty="0" smtClean="0"/>
              <a:t> </a:t>
            </a:r>
            <a:r>
              <a:rPr lang="hr-HR" sz="2400" dirty="0" err="1" smtClean="0"/>
              <a:t>implicates</a:t>
            </a:r>
            <a:r>
              <a:rPr lang="hr-HR" sz="2400" dirty="0" smtClean="0"/>
              <a:t> </a:t>
            </a:r>
            <a:r>
              <a:rPr lang="hr-HR" sz="2400" dirty="0" err="1" smtClean="0"/>
              <a:t>many</a:t>
            </a:r>
            <a:r>
              <a:rPr lang="hr-HR" sz="2400" dirty="0" smtClean="0"/>
              <a:t> </a:t>
            </a:r>
            <a:r>
              <a:rPr lang="hr-HR" sz="2400" dirty="0" err="1" smtClean="0"/>
              <a:t>other</a:t>
            </a:r>
            <a:r>
              <a:rPr lang="hr-HR" sz="2400" dirty="0" smtClean="0"/>
              <a:t> </a:t>
            </a:r>
            <a:r>
              <a:rPr lang="hr-HR" sz="2400" dirty="0" err="1" smtClean="0"/>
              <a:t>values</a:t>
            </a:r>
            <a:endParaRPr lang="hr-HR" sz="2400" dirty="0"/>
          </a:p>
          <a:p>
            <a:pPr>
              <a:defRPr/>
            </a:pPr>
            <a:r>
              <a:rPr lang="hr-HR" sz="2400" dirty="0"/>
              <a:t> 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vertical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cravat</a:t>
            </a:r>
            <a:r>
              <a:rPr lang="hr-HR" sz="2400" dirty="0" smtClean="0"/>
              <a:t> </a:t>
            </a:r>
            <a:r>
              <a:rPr lang="hr-HR" sz="2400" dirty="0" err="1" smtClean="0"/>
              <a:t>symbolizes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human </a:t>
            </a:r>
            <a:r>
              <a:rPr lang="hr-HR" sz="2400" dirty="0" err="1" smtClean="0"/>
              <a:t>vertical</a:t>
            </a:r>
            <a:r>
              <a:rPr lang="hr-HR" sz="2400" dirty="0" smtClean="0"/>
              <a:t> – </a:t>
            </a:r>
            <a:r>
              <a:rPr lang="hr-HR" sz="2400" dirty="0" err="1" smtClean="0"/>
              <a:t>human</a:t>
            </a:r>
            <a:r>
              <a:rPr lang="hr-HR" sz="2400" dirty="0" smtClean="0"/>
              <a:t> </a:t>
            </a:r>
            <a:r>
              <a:rPr lang="hr-HR" sz="2400" dirty="0" err="1" smtClean="0"/>
              <a:t>dignity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 </a:t>
            </a:r>
            <a:r>
              <a:rPr lang="hr-HR" sz="2400" dirty="0" err="1" smtClean="0"/>
              <a:t>self</a:t>
            </a:r>
            <a:r>
              <a:rPr lang="hr-HR" sz="2400" dirty="0" smtClean="0"/>
              <a:t> </a:t>
            </a:r>
            <a:r>
              <a:rPr lang="hr-HR" sz="2400" dirty="0" err="1" smtClean="0"/>
              <a:t>confidence</a:t>
            </a:r>
            <a:r>
              <a:rPr lang="hr-HR" sz="2400" dirty="0" smtClean="0"/>
              <a:t>, </a:t>
            </a:r>
            <a:r>
              <a:rPr lang="hr-HR" sz="2400" dirty="0" err="1" smtClean="0"/>
              <a:t>moments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ceremony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celebration</a:t>
            </a:r>
            <a:r>
              <a:rPr lang="hr-HR" sz="2400" dirty="0" smtClean="0"/>
              <a:t>, </a:t>
            </a:r>
            <a:r>
              <a:rPr lang="hr-HR" sz="2400" dirty="0" err="1" smtClean="0"/>
              <a:t>successfulness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business</a:t>
            </a:r>
            <a:r>
              <a:rPr lang="hr-HR" sz="2400" dirty="0" smtClean="0"/>
              <a:t> </a:t>
            </a:r>
            <a:r>
              <a:rPr lang="hr-HR" sz="2400" dirty="0" err="1" smtClean="0"/>
              <a:t>spirit</a:t>
            </a:r>
            <a:r>
              <a:rPr lang="hr-HR" sz="2400" dirty="0" smtClean="0"/>
              <a:t>…</a:t>
            </a:r>
            <a:endParaRPr lang="hr-HR" sz="2400" dirty="0"/>
          </a:p>
          <a:p>
            <a:pPr>
              <a:defRPr/>
            </a:pPr>
            <a:r>
              <a:rPr lang="hr-HR" sz="2400" dirty="0"/>
              <a:t> </a:t>
            </a:r>
            <a:r>
              <a:rPr lang="hr-HR" sz="2400" dirty="0" err="1" smtClean="0"/>
              <a:t>With</a:t>
            </a:r>
            <a:r>
              <a:rPr lang="hr-HR" sz="2400" dirty="0" smtClean="0"/>
              <a:t> </a:t>
            </a:r>
            <a:r>
              <a:rPr lang="hr-HR" sz="2400" dirty="0" err="1" smtClean="0"/>
              <a:t>its</a:t>
            </a:r>
            <a:r>
              <a:rPr lang="hr-HR" sz="2400" dirty="0" smtClean="0"/>
              <a:t> </a:t>
            </a:r>
            <a:r>
              <a:rPr lang="hr-HR" sz="2400" dirty="0" err="1" smtClean="0"/>
              <a:t>airiness</a:t>
            </a:r>
            <a:r>
              <a:rPr lang="hr-HR" sz="2400" dirty="0" smtClean="0"/>
              <a:t> at one </a:t>
            </a:r>
            <a:r>
              <a:rPr lang="hr-HR" sz="2400" dirty="0" err="1" smtClean="0"/>
              <a:t>end</a:t>
            </a:r>
            <a:r>
              <a:rPr lang="hr-HR" sz="2400" dirty="0" smtClean="0"/>
              <a:t>, </a:t>
            </a:r>
            <a:r>
              <a:rPr lang="hr-HR" sz="2400" dirty="0" err="1" smtClean="0"/>
              <a:t>and</a:t>
            </a:r>
            <a:r>
              <a:rPr lang="hr-HR" sz="2400" dirty="0" smtClean="0"/>
              <a:t> a </a:t>
            </a:r>
            <a:r>
              <a:rPr lang="hr-HR" sz="2400" dirty="0" err="1" smtClean="0"/>
              <a:t>knot</a:t>
            </a:r>
            <a:r>
              <a:rPr lang="hr-HR" sz="2400" dirty="0" smtClean="0"/>
              <a:t> at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other</a:t>
            </a:r>
            <a:r>
              <a:rPr lang="hr-HR" sz="2400" dirty="0" smtClean="0"/>
              <a:t>,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cravat</a:t>
            </a:r>
            <a:r>
              <a:rPr lang="hr-HR" sz="2400" dirty="0" smtClean="0"/>
              <a:t> “</a:t>
            </a:r>
            <a:r>
              <a:rPr lang="hr-HR" sz="2400" dirty="0" err="1" smtClean="0"/>
              <a:t>ties</a:t>
            </a:r>
            <a:r>
              <a:rPr lang="hr-HR" sz="2400" dirty="0" smtClean="0"/>
              <a:t>” </a:t>
            </a:r>
            <a:r>
              <a:rPr lang="hr-HR" sz="2400" dirty="0" err="1" smtClean="0"/>
              <a:t>freedom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responsibility</a:t>
            </a:r>
            <a:endParaRPr lang="hr-HR" sz="2400" dirty="0"/>
          </a:p>
          <a:p>
            <a:pPr>
              <a:defRPr/>
            </a:pPr>
            <a:r>
              <a:rPr lang="hr-HR" sz="2400" dirty="0" smtClean="0"/>
              <a:t>It </a:t>
            </a:r>
            <a:r>
              <a:rPr lang="hr-HR" sz="2400" dirty="0" err="1" smtClean="0"/>
              <a:t>encourages</a:t>
            </a:r>
            <a:r>
              <a:rPr lang="hr-HR" sz="2400" dirty="0" smtClean="0"/>
              <a:t> us to </a:t>
            </a:r>
            <a:r>
              <a:rPr lang="hr-HR" sz="2400" dirty="0" err="1" smtClean="0"/>
              <a:t>be</a:t>
            </a:r>
            <a:r>
              <a:rPr lang="hr-HR" sz="2400" dirty="0" smtClean="0"/>
              <a:t> more </a:t>
            </a:r>
            <a:r>
              <a:rPr lang="hr-HR" sz="2400" dirty="0" err="1" smtClean="0"/>
              <a:t>aware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our</a:t>
            </a:r>
            <a:r>
              <a:rPr lang="hr-HR" sz="2400" dirty="0" smtClean="0"/>
              <a:t> own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other</a:t>
            </a:r>
            <a:r>
              <a:rPr lang="hr-HR" sz="2400" dirty="0" smtClean="0"/>
              <a:t> </a:t>
            </a:r>
            <a:r>
              <a:rPr lang="hr-HR" sz="2400" dirty="0" err="1" smtClean="0"/>
              <a:t>people’s</a:t>
            </a:r>
            <a:r>
              <a:rPr lang="hr-HR" sz="2400" dirty="0" smtClean="0"/>
              <a:t> </a:t>
            </a:r>
            <a:r>
              <a:rPr lang="hr-HR" sz="2400" dirty="0" err="1" smtClean="0"/>
              <a:t>dignity</a:t>
            </a:r>
            <a:r>
              <a:rPr lang="hr-HR" sz="2400" dirty="0" smtClean="0"/>
              <a:t>,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our</a:t>
            </a:r>
            <a:r>
              <a:rPr lang="hr-HR" sz="2400" dirty="0" smtClean="0"/>
              <a:t> </a:t>
            </a:r>
            <a:r>
              <a:rPr lang="hr-HR" sz="2400" dirty="0" err="1" smtClean="0"/>
              <a:t>freedom</a:t>
            </a:r>
            <a:r>
              <a:rPr lang="hr-HR" sz="2400" dirty="0" smtClean="0"/>
              <a:t> but </a:t>
            </a:r>
            <a:r>
              <a:rPr lang="hr-HR" sz="2400" dirty="0" err="1" smtClean="0"/>
              <a:t>also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our</a:t>
            </a:r>
            <a:r>
              <a:rPr lang="hr-HR" sz="2400" dirty="0" smtClean="0"/>
              <a:t> </a:t>
            </a:r>
            <a:r>
              <a:rPr lang="hr-HR" sz="2400" dirty="0" err="1" smtClean="0"/>
              <a:t>responsibilities</a:t>
            </a:r>
            <a:endParaRPr lang="en-US" sz="2400" dirty="0"/>
          </a:p>
        </p:txBody>
      </p:sp>
      <p:pic>
        <p:nvPicPr>
          <p:cNvPr id="1026" name="Picture 2" descr="Slikovni rezultat za kravata ">
            <a:extLst>
              <a:ext uri="{FF2B5EF4-FFF2-40B4-BE49-F238E27FC236}">
                <a16:creationId xmlns:a16="http://schemas.microsoft.com/office/drawing/2014/main" id="{46C26E63-DA8F-4105-BDB1-23176DDEF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t="-1" r="25272" b="-2036"/>
          <a:stretch/>
        </p:blipFill>
        <p:spPr bwMode="auto">
          <a:xfrm>
            <a:off x="418011" y="2416416"/>
            <a:ext cx="2559381" cy="384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591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073599-30B1-43B9-AD88-B63F6ADE1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327638"/>
            <a:ext cx="4754880" cy="484456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</a:pP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Cravat</a:t>
            </a:r>
            <a:r>
              <a:rPr lang="hr-HR" altLang="sr-Latn-RS" sz="2800" dirty="0" smtClean="0"/>
              <a:t> is </a:t>
            </a:r>
            <a:r>
              <a:rPr lang="hr-HR" altLang="sr-Latn-RS" sz="2800" dirty="0" err="1" smtClean="0"/>
              <a:t>not</a:t>
            </a:r>
            <a:r>
              <a:rPr lang="hr-HR" altLang="sr-Latn-RS" sz="2800" dirty="0" smtClean="0"/>
              <a:t> “</a:t>
            </a:r>
            <a:r>
              <a:rPr lang="hr-HR" altLang="sr-Latn-RS" sz="2800" dirty="0" err="1" smtClean="0"/>
              <a:t>just</a:t>
            </a:r>
            <a:r>
              <a:rPr lang="hr-HR" altLang="sr-Latn-RS" sz="2800" dirty="0" smtClean="0"/>
              <a:t>” </a:t>
            </a:r>
            <a:r>
              <a:rPr lang="hr-HR" altLang="sr-Latn-RS" sz="2800" dirty="0" err="1" smtClean="0"/>
              <a:t>an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accessory</a:t>
            </a:r>
            <a:endParaRPr lang="hr-HR" altLang="sr-Latn-RS" sz="2800" dirty="0"/>
          </a:p>
          <a:p>
            <a:pPr marL="0" indent="0">
              <a:lnSpc>
                <a:spcPct val="80000"/>
              </a:lnSpc>
              <a:buNone/>
            </a:pPr>
            <a:endParaRPr lang="hr-HR" altLang="sr-Latn-RS" sz="2800" dirty="0"/>
          </a:p>
          <a:p>
            <a:pPr marL="0" indent="0">
              <a:lnSpc>
                <a:spcPct val="80000"/>
              </a:lnSpc>
            </a:pP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Cravat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has</a:t>
            </a:r>
            <a:r>
              <a:rPr lang="hr-HR" altLang="sr-Latn-RS" sz="2800" dirty="0" smtClean="0"/>
              <a:t> a </a:t>
            </a:r>
            <a:r>
              <a:rPr lang="hr-HR" altLang="sr-Latn-RS" sz="2800" dirty="0" err="1" smtClean="0"/>
              <a:t>much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deeper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significance</a:t>
            </a:r>
            <a:r>
              <a:rPr lang="hr-HR" altLang="sr-Latn-RS" sz="2800" dirty="0" smtClean="0"/>
              <a:t> – Croatian </a:t>
            </a:r>
            <a:r>
              <a:rPr lang="hr-HR" altLang="sr-Latn-RS" sz="2800" dirty="0" err="1" smtClean="0"/>
              <a:t>cultural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and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historical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heritage</a:t>
            </a:r>
            <a:endParaRPr lang="hr-HR" altLang="sr-Latn-RS" sz="2800" dirty="0"/>
          </a:p>
          <a:p>
            <a:pPr marL="0" indent="0">
              <a:lnSpc>
                <a:spcPct val="80000"/>
              </a:lnSpc>
              <a:buNone/>
            </a:pPr>
            <a:endParaRPr lang="hr-HR" altLang="sr-Latn-RS" sz="2800" dirty="0"/>
          </a:p>
          <a:p>
            <a:pPr marL="0" indent="0">
              <a:lnSpc>
                <a:spcPct val="80000"/>
              </a:lnSpc>
            </a:pPr>
            <a:r>
              <a:rPr lang="hr-HR" altLang="sr-Latn-RS" sz="2800" dirty="0" smtClean="0"/>
              <a:t> </a:t>
            </a:r>
            <a:r>
              <a:rPr lang="hr-HR" altLang="sr-Latn-RS" sz="2800" smtClean="0"/>
              <a:t>Its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very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shape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and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appearance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represent</a:t>
            </a:r>
            <a:r>
              <a:rPr lang="hr-HR" altLang="sr-Latn-RS" sz="2800" dirty="0" smtClean="0"/>
              <a:t> a </a:t>
            </a:r>
            <a:r>
              <a:rPr lang="hr-HR" altLang="sr-Latn-RS" sz="2800" dirty="0" err="1" smtClean="0"/>
              <a:t>balance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between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responsibility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and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freedom</a:t>
            </a:r>
            <a:r>
              <a:rPr lang="hr-HR" altLang="sr-Latn-RS" sz="2800" dirty="0" smtClean="0"/>
              <a:t>, </a:t>
            </a:r>
            <a:r>
              <a:rPr lang="hr-HR" altLang="sr-Latn-RS" sz="2800" dirty="0" err="1" smtClean="0"/>
              <a:t>which</a:t>
            </a:r>
            <a:r>
              <a:rPr lang="hr-HR" altLang="sr-Latn-RS" sz="2800" dirty="0" smtClean="0"/>
              <a:t>  is </a:t>
            </a:r>
            <a:r>
              <a:rPr lang="hr-HR" altLang="sr-Latn-RS" sz="2800" dirty="0" err="1" smtClean="0"/>
              <a:t>the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basis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of</a:t>
            </a:r>
            <a:r>
              <a:rPr lang="hr-HR" altLang="sr-Latn-RS" sz="2800" dirty="0" smtClean="0"/>
              <a:t> </a:t>
            </a:r>
            <a:r>
              <a:rPr lang="hr-HR" altLang="sr-Latn-RS" sz="2800" dirty="0" err="1" smtClean="0"/>
              <a:t>democracy</a:t>
            </a:r>
            <a:endParaRPr lang="hr-HR" altLang="sr-Latn-RS" sz="2800" dirty="0"/>
          </a:p>
          <a:p>
            <a:endParaRPr lang="en-US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889B36E0-C41C-433A-915D-22322025E7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74" y="1662944"/>
            <a:ext cx="5306733" cy="3532111"/>
          </a:xfrm>
        </p:spPr>
      </p:pic>
    </p:spTree>
    <p:extLst>
      <p:ext uri="{BB962C8B-B14F-4D97-AF65-F5344CB8AC3E}">
        <p14:creationId xmlns:p14="http://schemas.microsoft.com/office/powerpoint/2010/main" val="271704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4924B6-5D42-40EF-87BA-C933071C1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182880"/>
            <a:ext cx="10631859" cy="1911096"/>
          </a:xfrm>
        </p:spPr>
        <p:txBody>
          <a:bodyPr/>
          <a:lstStyle/>
          <a:p>
            <a:r>
              <a:rPr lang="hr-HR" dirty="0" smtClean="0"/>
              <a:t>Some </a:t>
            </a:r>
            <a:r>
              <a:rPr lang="hr-HR" dirty="0" err="1" smtClean="0"/>
              <a:t>Interesting</a:t>
            </a:r>
            <a:r>
              <a:rPr lang="hr-HR" dirty="0" smtClean="0"/>
              <a:t> </a:t>
            </a:r>
            <a:r>
              <a:rPr lang="hr-HR" dirty="0" err="1" smtClean="0"/>
              <a:t>facts</a:t>
            </a:r>
            <a:r>
              <a:rPr lang="hr-HR" dirty="0" smtClean="0"/>
              <a:t> </a:t>
            </a:r>
            <a:r>
              <a:rPr lang="hr-HR" dirty="0" err="1" smtClean="0"/>
              <a:t>about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cravat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52564DE-6BAC-460E-9544-41E4B1E49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389" y="1959429"/>
            <a:ext cx="5328339" cy="4212771"/>
          </a:xfrm>
        </p:spPr>
        <p:txBody>
          <a:bodyPr>
            <a:noAutofit/>
          </a:bodyPr>
          <a:lstStyle/>
          <a:p>
            <a:r>
              <a:rPr lang="hr-HR" altLang="sr-Latn-RS" sz="2400" dirty="0" err="1" smtClean="0"/>
              <a:t>In</a:t>
            </a:r>
            <a:r>
              <a:rPr lang="en-US" altLang="sr-Latn-RS" sz="2400" dirty="0" smtClean="0"/>
              <a:t> 2003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the</a:t>
            </a:r>
            <a:r>
              <a:rPr lang="hr-HR" altLang="sr-Latn-RS" sz="2400" dirty="0" smtClean="0"/>
              <a:t> photo </a:t>
            </a:r>
            <a:r>
              <a:rPr lang="hr-HR" altLang="sr-Latn-RS" sz="2400" dirty="0" err="1" smtClean="0"/>
              <a:t>of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the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longest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cravat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in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the</a:t>
            </a:r>
            <a:r>
              <a:rPr lang="hr-HR" altLang="sr-Latn-RS" sz="2400" dirty="0" smtClean="0"/>
              <a:t> world, </a:t>
            </a:r>
            <a:r>
              <a:rPr lang="hr-HR" altLang="sr-Latn-RS" sz="2400" dirty="0" err="1" smtClean="0"/>
              <a:t>tied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around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the</a:t>
            </a:r>
            <a:r>
              <a:rPr lang="hr-HR" altLang="sr-Latn-RS" sz="2400" dirty="0" smtClean="0"/>
              <a:t> Pula Arena, Croatia, </a:t>
            </a:r>
            <a:r>
              <a:rPr lang="hr-HR" altLang="sr-Latn-RS" sz="2400" dirty="0" err="1" smtClean="0"/>
              <a:t>spread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around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the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world</a:t>
            </a:r>
            <a:endParaRPr lang="hr-HR" altLang="sr-Latn-RS" sz="2400" dirty="0"/>
          </a:p>
          <a:p>
            <a:r>
              <a:rPr lang="hr-HR" altLang="sr-Latn-RS" sz="2400" dirty="0" err="1" smtClean="0"/>
              <a:t>This</a:t>
            </a:r>
            <a:r>
              <a:rPr lang="hr-HR" altLang="sr-Latn-RS" sz="2400" dirty="0" smtClean="0"/>
              <a:t> is how a </a:t>
            </a:r>
            <a:r>
              <a:rPr lang="hr-HR" altLang="sr-Latn-RS" sz="2400" dirty="0" err="1" smtClean="0"/>
              <a:t>cravat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which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was</a:t>
            </a:r>
            <a:r>
              <a:rPr lang="hr-HR" altLang="sr-Latn-RS" sz="2400" dirty="0" smtClean="0"/>
              <a:t> 808 m </a:t>
            </a:r>
            <a:r>
              <a:rPr lang="hr-HR" altLang="sr-Latn-RS" sz="2400" dirty="0" err="1" smtClean="0"/>
              <a:t>long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and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which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weighed</a:t>
            </a:r>
            <a:r>
              <a:rPr lang="hr-HR" altLang="sr-Latn-RS" sz="2400" dirty="0" smtClean="0"/>
              <a:t> 800 kg got </a:t>
            </a:r>
            <a:r>
              <a:rPr lang="hr-HR" altLang="sr-Latn-RS" sz="2400" dirty="0" err="1" smtClean="0"/>
              <a:t>into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the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Guinness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Book</a:t>
            </a:r>
            <a:r>
              <a:rPr lang="hr-HR" altLang="sr-Latn-RS" sz="2400" dirty="0" smtClean="0"/>
              <a:t> </a:t>
            </a:r>
            <a:r>
              <a:rPr lang="hr-HR" altLang="sr-Latn-RS" sz="2400" dirty="0" err="1" smtClean="0"/>
              <a:t>of</a:t>
            </a:r>
            <a:r>
              <a:rPr lang="hr-HR" altLang="sr-Latn-RS" sz="2400" dirty="0" smtClean="0"/>
              <a:t> World </a:t>
            </a:r>
            <a:r>
              <a:rPr lang="hr-HR" altLang="sr-Latn-RS" sz="2400" dirty="0" err="1" smtClean="0"/>
              <a:t>Records</a:t>
            </a:r>
            <a:endParaRPr lang="en-US" altLang="sr-Latn-RS" sz="2400" dirty="0"/>
          </a:p>
          <a:p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message</a:t>
            </a:r>
            <a:r>
              <a:rPr lang="hr-HR" sz="2400" dirty="0" smtClean="0"/>
              <a:t>:  </a:t>
            </a:r>
            <a:r>
              <a:rPr lang="hr-HR" sz="2400" dirty="0" err="1" smtClean="0"/>
              <a:t>bringing</a:t>
            </a:r>
            <a:r>
              <a:rPr lang="hr-HR" sz="2400" dirty="0" smtClean="0"/>
              <a:t> </a:t>
            </a:r>
            <a:r>
              <a:rPr lang="hr-HR" sz="2400" dirty="0" err="1" smtClean="0"/>
              <a:t>together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past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present</a:t>
            </a:r>
            <a:r>
              <a:rPr lang="hr-HR" sz="2400" dirty="0" smtClean="0"/>
              <a:t>, </a:t>
            </a:r>
            <a:r>
              <a:rPr lang="hr-HR" sz="2400" dirty="0" err="1" smtClean="0"/>
              <a:t>classical</a:t>
            </a:r>
            <a:r>
              <a:rPr lang="hr-HR" sz="2400" dirty="0" smtClean="0"/>
              <a:t> </a:t>
            </a:r>
            <a:r>
              <a:rPr lang="hr-HR" sz="2400" dirty="0" err="1" smtClean="0"/>
              <a:t>antiquity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modern</a:t>
            </a:r>
            <a:r>
              <a:rPr lang="hr-HR" sz="2400" dirty="0" smtClean="0"/>
              <a:t> world</a:t>
            </a:r>
          </a:p>
          <a:p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aim</a:t>
            </a:r>
            <a:r>
              <a:rPr lang="hr-HR" sz="2400" dirty="0" smtClean="0"/>
              <a:t>: </a:t>
            </a:r>
            <a:r>
              <a:rPr lang="hr-HR" sz="2400" dirty="0" err="1" smtClean="0"/>
              <a:t>preserving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cravat</a:t>
            </a:r>
            <a:r>
              <a:rPr lang="hr-HR" sz="2400" dirty="0" smtClean="0"/>
              <a:t> as </a:t>
            </a:r>
            <a:r>
              <a:rPr lang="hr-HR" sz="2400" dirty="0" err="1" smtClean="0"/>
              <a:t>Croatian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world </a:t>
            </a:r>
            <a:r>
              <a:rPr lang="hr-HR" sz="2400" dirty="0" err="1" smtClean="0"/>
              <a:t>heritage</a:t>
            </a:r>
            <a:endParaRPr lang="en-US" sz="2400" dirty="0"/>
          </a:p>
        </p:txBody>
      </p:sp>
      <p:pic>
        <p:nvPicPr>
          <p:cNvPr id="5" name="Picture 6" descr="Jeste li znali ...">
            <a:extLst>
              <a:ext uri="{FF2B5EF4-FFF2-40B4-BE49-F238E27FC236}">
                <a16:creationId xmlns:a16="http://schemas.microsoft.com/office/drawing/2014/main" id="{FB087769-BFFE-4C15-9744-7538012223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50" y="4419096"/>
            <a:ext cx="3965553" cy="23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Slikovni rezultat za zanimljivosti o kravati">
            <a:extLst>
              <a:ext uri="{FF2B5EF4-FFF2-40B4-BE49-F238E27FC236}">
                <a16:creationId xmlns:a16="http://schemas.microsoft.com/office/drawing/2014/main" id="{0557D93B-ACF6-481E-8F5E-266E3B8B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07" y="1145422"/>
            <a:ext cx="5403240" cy="31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FB301BC-19E1-4FF0-8D8D-402C5CDB65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35614" y="6412522"/>
            <a:ext cx="277157" cy="1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40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og od drveta">
  <a:themeElements>
    <a:clrScheme name="Slog od drvet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log od drveta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og od drvet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TM03090434[[fn=Vrsta drva]]</Template>
  <TotalTime>453</TotalTime>
  <Words>683</Words>
  <Application>Microsoft Office PowerPoint</Application>
  <PresentationFormat>Široki zaslon</PresentationFormat>
  <Paragraphs>52</Paragraphs>
  <Slides>14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1" baseType="lpstr">
      <vt:lpstr>Arial</vt:lpstr>
      <vt:lpstr>Calibri</vt:lpstr>
      <vt:lpstr>Rockwell</vt:lpstr>
      <vt:lpstr>Rockwell Condensed</vt:lpstr>
      <vt:lpstr>Times New Roman</vt:lpstr>
      <vt:lpstr>Wingdings</vt:lpstr>
      <vt:lpstr>Slog od drveta</vt:lpstr>
      <vt:lpstr>The legend of the cravat</vt:lpstr>
      <vt:lpstr>The meaning of the word cravat</vt:lpstr>
      <vt:lpstr>The legend of the cravat</vt:lpstr>
      <vt:lpstr>PowerPoint prezentacija</vt:lpstr>
      <vt:lpstr>MIGRAtion : croatian soldiers in Paris</vt:lpstr>
      <vt:lpstr>PowerPoint prezentacija</vt:lpstr>
      <vt:lpstr>Cravat – a universal symbol</vt:lpstr>
      <vt:lpstr>PowerPoint prezentacija</vt:lpstr>
      <vt:lpstr>Some Interesting facts about the cravat</vt:lpstr>
      <vt:lpstr>PowerPoint prezentacija</vt:lpstr>
      <vt:lpstr>Cravat quotes</vt:lpstr>
      <vt:lpstr>A workshop on how to tie a tie </vt:lpstr>
      <vt:lpstr>PowerPoint prezentacija</vt:lpstr>
      <vt:lpstr>Thank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LEGENDA O KRAVATI</dc:title>
  <dc:creator>Natalija Varga</dc:creator>
  <cp:lastModifiedBy>Korisnik</cp:lastModifiedBy>
  <cp:revision>26</cp:revision>
  <dcterms:created xsi:type="dcterms:W3CDTF">2018-04-18T16:20:17Z</dcterms:created>
  <dcterms:modified xsi:type="dcterms:W3CDTF">2018-04-25T18:35:15Z</dcterms:modified>
</cp:coreProperties>
</file>