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7"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18" autoAdjust="0"/>
  </p:normalViewPr>
  <p:slideViewPr>
    <p:cSldViewPr snapToGrid="0">
      <p:cViewPr>
        <p:scale>
          <a:sx n="81" d="100"/>
          <a:sy n="81" d="100"/>
        </p:scale>
        <p:origin x="754"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93231613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1772241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6721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169138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37967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2539720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3475349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312332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355141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DACF34-3970-4183-B5C1-E055D9F1E929}" type="datetimeFigureOut">
              <a:rPr lang="en-US" smtClean="0"/>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155603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DACF34-3970-4183-B5C1-E055D9F1E929}"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3609346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DACF34-3970-4183-B5C1-E055D9F1E929}" type="datetimeFigureOut">
              <a:rPr lang="en-US" smtClean="0"/>
              <a:t>2/25/2018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3216367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DACF34-3970-4183-B5C1-E055D9F1E929}" type="datetimeFigureOut">
              <a:rPr lang="en-US" smtClean="0"/>
              <a:t>2/25/2018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2535954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ACF34-3970-4183-B5C1-E055D9F1E929}" type="datetimeFigureOut">
              <a:rPr lang="en-US" smtClean="0"/>
              <a:t>2/25/2018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89187096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DACF34-3970-4183-B5C1-E055D9F1E929}" type="datetimeFigureOut">
              <a:rPr lang="en-US" smtClean="0"/>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8C1C1-CB9D-4F67-A9FB-913629DC1B08}" type="slidenum">
              <a:rPr lang="en-US" smtClean="0"/>
              <a:t>‹#›</a:t>
            </a:fld>
            <a:endParaRPr lang="en-US"/>
          </a:p>
        </p:txBody>
      </p:sp>
    </p:spTree>
    <p:extLst>
      <p:ext uri="{BB962C8B-B14F-4D97-AF65-F5344CB8AC3E}">
        <p14:creationId xmlns:p14="http://schemas.microsoft.com/office/powerpoint/2010/main" val="92159626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8C1C1-CB9D-4F67-A9FB-913629DC1B08}" type="slidenum">
              <a:rPr lang="en-US" smtClean="0"/>
              <a:t>‹#›</a:t>
            </a:fld>
            <a:endParaRPr lang="en-US"/>
          </a:p>
        </p:txBody>
      </p:sp>
      <p:sp>
        <p:nvSpPr>
          <p:cNvPr id="5" name="Date Placeholder 4"/>
          <p:cNvSpPr>
            <a:spLocks noGrp="1"/>
          </p:cNvSpPr>
          <p:nvPr>
            <p:ph type="dt" sz="half" idx="10"/>
          </p:nvPr>
        </p:nvSpPr>
        <p:spPr/>
        <p:txBody>
          <a:bodyPr/>
          <a:lstStyle/>
          <a:p>
            <a:fld id="{61DACF34-3970-4183-B5C1-E055D9F1E929}" type="datetimeFigureOut">
              <a:rPr lang="en-US" smtClean="0"/>
              <a:t>2/25/2018</a:t>
            </a:fld>
            <a:endParaRPr lang="en-US"/>
          </a:p>
        </p:txBody>
      </p:sp>
    </p:spTree>
    <p:extLst>
      <p:ext uri="{BB962C8B-B14F-4D97-AF65-F5344CB8AC3E}">
        <p14:creationId xmlns:p14="http://schemas.microsoft.com/office/powerpoint/2010/main" val="43432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DACF34-3970-4183-B5C1-E055D9F1E929}" type="datetimeFigureOut">
              <a:rPr lang="en-US" smtClean="0"/>
              <a:t>2/25/2018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E78C1C1-CB9D-4F67-A9FB-913629DC1B08}" type="slidenum">
              <a:rPr lang="en-US" smtClean="0"/>
              <a:t>‹#›</a:t>
            </a:fld>
            <a:endParaRPr lang="en-US"/>
          </a:p>
        </p:txBody>
      </p:sp>
    </p:spTree>
    <p:extLst>
      <p:ext uri="{BB962C8B-B14F-4D97-AF65-F5344CB8AC3E}">
        <p14:creationId xmlns:p14="http://schemas.microsoft.com/office/powerpoint/2010/main" val="670537877"/>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 id="2147483982" r:id="rId15"/>
    <p:sldLayoutId id="21474839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84F4B-ABC6-4456-B5AE-467A536B1FE6}"/>
              </a:ext>
            </a:extLst>
          </p:cNvPr>
          <p:cNvSpPr>
            <a:spLocks noGrp="1"/>
          </p:cNvSpPr>
          <p:nvPr>
            <p:ph type="ctrTitle"/>
          </p:nvPr>
        </p:nvSpPr>
        <p:spPr>
          <a:xfrm>
            <a:off x="1507067" y="2404531"/>
            <a:ext cx="7766936" cy="1646302"/>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chor="ctr"/>
          <a:lstStyle/>
          <a:p>
            <a:pPr algn="ctr"/>
            <a:r>
              <a:rPr lang="es-ES" dirty="0">
                <a:solidFill>
                  <a:srgbClr val="FFCCCC"/>
                </a:solidFill>
                <a:latin typeface="Times New Roman" panose="02020603050405020304" pitchFamily="18" charset="0"/>
                <a:cs typeface="Times New Roman" panose="02020603050405020304" pitchFamily="18" charset="0"/>
              </a:rPr>
              <a:t>MONEDA LOCAL</a:t>
            </a:r>
            <a:endParaRPr lang="en-US" dirty="0">
              <a:solidFill>
                <a:srgbClr val="FFCCCC"/>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A622E02-0E41-468C-B525-292E3945B33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0181268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A4355-3893-4B9E-8F2B-A8D60BBCC12B}"/>
              </a:ext>
            </a:extLst>
          </p:cNvPr>
          <p:cNvSpPr>
            <a:spLocks noGrp="1"/>
          </p:cNvSpPr>
          <p:nvPr>
            <p:ph type="title"/>
          </p:nvPr>
        </p:nvSpPr>
        <p:spPr/>
        <p:txBody>
          <a:bodyPr/>
          <a:lstStyle/>
          <a:p>
            <a:pPr algn="ctr"/>
            <a:r>
              <a:rPr lang="es-ES" dirty="0">
                <a:solidFill>
                  <a:srgbClr val="99FFCC"/>
                </a:solidFill>
              </a:rPr>
              <a:t>DEFINITION:</a:t>
            </a:r>
            <a:endParaRPr lang="en-US" dirty="0">
              <a:solidFill>
                <a:srgbClr val="99FFCC"/>
              </a:solidFill>
            </a:endParaRPr>
          </a:p>
        </p:txBody>
      </p:sp>
      <p:sp>
        <p:nvSpPr>
          <p:cNvPr id="3" name="Content Placeholder 2">
            <a:extLst>
              <a:ext uri="{FF2B5EF4-FFF2-40B4-BE49-F238E27FC236}">
                <a16:creationId xmlns:a16="http://schemas.microsoft.com/office/drawing/2014/main" id="{17692859-4A43-4018-81C0-9E2A56F06576}"/>
              </a:ext>
            </a:extLst>
          </p:cNvPr>
          <p:cNvSpPr>
            <a:spLocks noGrp="1"/>
          </p:cNvSpPr>
          <p:nvPr>
            <p:ph idx="1"/>
          </p:nvPr>
        </p:nvSpPr>
        <p:spPr/>
        <p:txBody>
          <a:bodyPr/>
          <a:lstStyle/>
          <a:p>
            <a:r>
              <a:rPr lang="en-US" dirty="0"/>
              <a:t>In economics, a </a:t>
            </a:r>
            <a:r>
              <a:rPr lang="en-US" b="1" dirty="0"/>
              <a:t>local currency</a:t>
            </a:r>
            <a:r>
              <a:rPr lang="en-US" dirty="0"/>
              <a:t> is a currency that can be spent in a particular geographical locality at participating </a:t>
            </a:r>
            <a:r>
              <a:rPr lang="en-US" dirty="0" err="1"/>
              <a:t>organisations</a:t>
            </a:r>
            <a:r>
              <a:rPr lang="en-US" dirty="0"/>
              <a:t>. A </a:t>
            </a:r>
            <a:r>
              <a:rPr lang="en-US" b="1" dirty="0"/>
              <a:t>regional currency</a:t>
            </a:r>
            <a:r>
              <a:rPr lang="en-US" dirty="0"/>
              <a:t> is a form of local currency encompassing a larger geographical area. A local currency acts as a complementary currency to a national currency, rather than replacing it, and aims to encourage spending within a local community, especially with locally owned businesses. The currency may not be backed by a national government or be legal tender.</a:t>
            </a:r>
            <a:r>
              <a:rPr lang="en-US" baseline="30000" dirty="0"/>
              <a:t> </a:t>
            </a:r>
            <a:r>
              <a:rPr lang="en-US" dirty="0"/>
              <a:t>About 300 complementary currencies, including local currencies, are listed in the Complementary Currency Resource Center worldwide database.</a:t>
            </a:r>
          </a:p>
        </p:txBody>
      </p:sp>
    </p:spTree>
    <p:extLst>
      <p:ext uri="{BB962C8B-B14F-4D97-AF65-F5344CB8AC3E}">
        <p14:creationId xmlns:p14="http://schemas.microsoft.com/office/powerpoint/2010/main" val="112815645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FA6F4-F827-4A0F-A1A1-BECF713ECA8F}"/>
              </a:ext>
            </a:extLst>
          </p:cNvPr>
          <p:cNvSpPr>
            <a:spLocks noGrp="1"/>
          </p:cNvSpPr>
          <p:nvPr>
            <p:ph type="title"/>
          </p:nvPr>
        </p:nvSpPr>
        <p:spPr>
          <a:xfrm>
            <a:off x="677334" y="609600"/>
            <a:ext cx="4184035" cy="1320800"/>
          </a:xfrm>
        </p:spPr>
        <p:txBody>
          <a:bodyPr/>
          <a:lstStyle/>
          <a:p>
            <a:r>
              <a:rPr lang="es-ES" dirty="0" err="1"/>
              <a:t>Advantantages</a:t>
            </a:r>
            <a:endParaRPr lang="en-US" dirty="0"/>
          </a:p>
        </p:txBody>
      </p:sp>
      <p:sp>
        <p:nvSpPr>
          <p:cNvPr id="5" name="Content Placeholder 4">
            <a:extLst>
              <a:ext uri="{FF2B5EF4-FFF2-40B4-BE49-F238E27FC236}">
                <a16:creationId xmlns:a16="http://schemas.microsoft.com/office/drawing/2014/main" id="{C3DCB4CF-8BBF-494C-BBC9-EEDD0EA8C120}"/>
              </a:ext>
            </a:extLst>
          </p:cNvPr>
          <p:cNvSpPr>
            <a:spLocks noGrp="1"/>
          </p:cNvSpPr>
          <p:nvPr>
            <p:ph sz="half" idx="2"/>
          </p:nvPr>
        </p:nvSpPr>
        <p:spPr>
          <a:xfrm>
            <a:off x="6390868" y="2341407"/>
            <a:ext cx="4184034" cy="4438175"/>
          </a:xfrm>
        </p:spPr>
        <p:txBody>
          <a:bodyPr>
            <a:normAutofit lnSpcReduction="10000"/>
          </a:bodyPr>
          <a:lstStyle/>
          <a:p>
            <a:r>
              <a:rPr lang="en-US" dirty="0"/>
              <a:t>"Local currencies face three hurdles. First, they are relatively illiquid, being accepted only at willing local businesses. They are, in effect, a form of self-imposed economic sanction, narrowing the range of choice for consumers and businesses. Second, local-currency schemes suffer from a trust deficit: they are not backed by the central bank, so holders do not want to risk having too much. Finally, having to deal with two parallel currencies imposes transaction costs—and those wanting to back local businesses can easily use the national currency." </a:t>
            </a:r>
          </a:p>
        </p:txBody>
      </p:sp>
      <p:sp>
        <p:nvSpPr>
          <p:cNvPr id="7" name="TextBox 6">
            <a:extLst>
              <a:ext uri="{FF2B5EF4-FFF2-40B4-BE49-F238E27FC236}">
                <a16:creationId xmlns:a16="http://schemas.microsoft.com/office/drawing/2014/main" id="{0080FB9D-0338-4CFB-9B27-189C42B66F1B}"/>
              </a:ext>
            </a:extLst>
          </p:cNvPr>
          <p:cNvSpPr txBox="1"/>
          <p:nvPr/>
        </p:nvSpPr>
        <p:spPr>
          <a:xfrm>
            <a:off x="5089970" y="609600"/>
            <a:ext cx="4184034" cy="1754326"/>
          </a:xfrm>
          <a:prstGeom prst="rect">
            <a:avLst/>
          </a:prstGeom>
          <a:noFill/>
        </p:spPr>
        <p:txBody>
          <a:bodyPr wrap="square" rtlCol="0">
            <a:spAutoFit/>
          </a:bodyPr>
          <a:lstStyle/>
          <a:p>
            <a:r>
              <a:rPr lang="es-ES" sz="3600" dirty="0" err="1">
                <a:solidFill>
                  <a:srgbClr val="FF0000"/>
                </a:solidFill>
              </a:rPr>
              <a:t>Disadvantages</a:t>
            </a:r>
            <a:endParaRPr lang="es-ES" sz="3600" dirty="0">
              <a:solidFill>
                <a:srgbClr val="FF0000"/>
              </a:solidFill>
            </a:endParaRPr>
          </a:p>
          <a:p>
            <a:endParaRPr lang="es-ES" sz="3600" dirty="0">
              <a:solidFill>
                <a:srgbClr val="FF0000"/>
              </a:solidFill>
            </a:endParaRPr>
          </a:p>
          <a:p>
            <a:endParaRPr lang="en-US" sz="3600" dirty="0">
              <a:solidFill>
                <a:srgbClr val="FF0000"/>
              </a:solidFill>
            </a:endParaRPr>
          </a:p>
        </p:txBody>
      </p:sp>
      <p:sp>
        <p:nvSpPr>
          <p:cNvPr id="12" name="Content Placeholder 11">
            <a:extLst>
              <a:ext uri="{FF2B5EF4-FFF2-40B4-BE49-F238E27FC236}">
                <a16:creationId xmlns:a16="http://schemas.microsoft.com/office/drawing/2014/main" id="{1AC2E1A6-70F1-4261-A979-7983FCCE2117}"/>
              </a:ext>
            </a:extLst>
          </p:cNvPr>
          <p:cNvSpPr>
            <a:spLocks noGrp="1"/>
          </p:cNvSpPr>
          <p:nvPr>
            <p:ph sz="half" idx="1"/>
          </p:nvPr>
        </p:nvSpPr>
        <p:spPr>
          <a:xfrm>
            <a:off x="677334" y="2160588"/>
            <a:ext cx="5789454" cy="4438175"/>
          </a:xfrm>
        </p:spPr>
        <p:txBody>
          <a:bodyPr>
            <a:noAutofit/>
          </a:bodyPr>
          <a:lstStyle/>
          <a:p>
            <a:r>
              <a:rPr lang="es-ES" sz="1200" dirty="0"/>
              <a:t>1. </a:t>
            </a:r>
            <a:r>
              <a:rPr lang="es-ES" sz="1200" dirty="0" err="1"/>
              <a:t>It</a:t>
            </a:r>
            <a:r>
              <a:rPr lang="es-ES" sz="1200" dirty="0"/>
              <a:t> </a:t>
            </a:r>
            <a:r>
              <a:rPr lang="es-ES" sz="1200" dirty="0" err="1"/>
              <a:t>helps</a:t>
            </a:r>
            <a:r>
              <a:rPr lang="es-ES" sz="1200" dirty="0"/>
              <a:t> </a:t>
            </a:r>
            <a:r>
              <a:rPr lang="es-ES" sz="1200" dirty="0" err="1"/>
              <a:t>to</a:t>
            </a:r>
            <a:r>
              <a:rPr lang="es-ES" sz="1200" dirty="0"/>
              <a:t> stop </a:t>
            </a:r>
            <a:r>
              <a:rPr lang="es-ES" sz="1200" dirty="0" err="1"/>
              <a:t>our</a:t>
            </a:r>
            <a:r>
              <a:rPr lang="es-ES" sz="1200" dirty="0"/>
              <a:t> </a:t>
            </a:r>
            <a:r>
              <a:rPr lang="es-ES" sz="1200" dirty="0" err="1"/>
              <a:t>wealth</a:t>
            </a:r>
            <a:r>
              <a:rPr lang="es-ES" sz="1200" dirty="0"/>
              <a:t> and </a:t>
            </a:r>
            <a:r>
              <a:rPr lang="es-ES" sz="1200" dirty="0" err="1"/>
              <a:t>energy</a:t>
            </a:r>
            <a:r>
              <a:rPr lang="es-ES" sz="1200" dirty="0"/>
              <a:t> </a:t>
            </a:r>
            <a:r>
              <a:rPr lang="es-ES" sz="1200" dirty="0" err="1"/>
              <a:t>from</a:t>
            </a:r>
            <a:r>
              <a:rPr lang="es-ES" sz="1200" dirty="0"/>
              <a:t> </a:t>
            </a:r>
            <a:r>
              <a:rPr lang="es-ES" sz="1200" dirty="0" err="1"/>
              <a:t>being</a:t>
            </a:r>
            <a:r>
              <a:rPr lang="es-ES" sz="1200" dirty="0"/>
              <a:t> </a:t>
            </a:r>
            <a:r>
              <a:rPr lang="es-ES" sz="1200" dirty="0" err="1"/>
              <a:t>drained</a:t>
            </a:r>
            <a:r>
              <a:rPr lang="es-ES" sz="1200" dirty="0"/>
              <a:t> </a:t>
            </a:r>
            <a:r>
              <a:rPr lang="es-ES" sz="1200" dirty="0" err="1"/>
              <a:t>out</a:t>
            </a:r>
            <a:r>
              <a:rPr lang="es-ES" sz="1200" dirty="0"/>
              <a:t> </a:t>
            </a:r>
            <a:r>
              <a:rPr lang="es-ES" sz="1200" dirty="0" err="1"/>
              <a:t>of</a:t>
            </a:r>
            <a:r>
              <a:rPr lang="es-ES" sz="1200" dirty="0"/>
              <a:t> </a:t>
            </a:r>
            <a:r>
              <a:rPr lang="es-ES" sz="1200" dirty="0" err="1"/>
              <a:t>the</a:t>
            </a:r>
            <a:r>
              <a:rPr lang="es-ES" sz="1200" dirty="0"/>
              <a:t> local </a:t>
            </a:r>
            <a:r>
              <a:rPr lang="es-ES" sz="1200" dirty="0" err="1"/>
              <a:t>community</a:t>
            </a:r>
            <a:r>
              <a:rPr lang="es-ES" sz="1200" dirty="0"/>
              <a:t> </a:t>
            </a:r>
            <a:r>
              <a:rPr lang="es-ES" sz="1200" dirty="0" err="1"/>
              <a:t>into</a:t>
            </a:r>
            <a:r>
              <a:rPr lang="es-ES" sz="1200" dirty="0"/>
              <a:t> </a:t>
            </a:r>
            <a:r>
              <a:rPr lang="es-ES" sz="1200" dirty="0" err="1"/>
              <a:t>remote</a:t>
            </a:r>
            <a:r>
              <a:rPr lang="es-ES" sz="1200" dirty="0"/>
              <a:t> </a:t>
            </a:r>
            <a:r>
              <a:rPr lang="es-ES" sz="1200" dirty="0" err="1"/>
              <a:t>banks</a:t>
            </a:r>
            <a:r>
              <a:rPr lang="es-ES" sz="1200" dirty="0"/>
              <a:t> and head </a:t>
            </a:r>
            <a:r>
              <a:rPr lang="es-ES" sz="1200" dirty="0" err="1"/>
              <a:t>offices</a:t>
            </a:r>
            <a:r>
              <a:rPr lang="es-ES" sz="1200" dirty="0"/>
              <a:t>, </a:t>
            </a:r>
            <a:r>
              <a:rPr lang="es-ES" sz="1200" dirty="0" err="1"/>
              <a:t>increasing</a:t>
            </a:r>
            <a:r>
              <a:rPr lang="es-ES" sz="1200" dirty="0"/>
              <a:t> </a:t>
            </a:r>
            <a:r>
              <a:rPr lang="es-ES" sz="1200" dirty="0" err="1"/>
              <a:t>our</a:t>
            </a:r>
            <a:r>
              <a:rPr lang="es-ES" sz="1200" dirty="0"/>
              <a:t> </a:t>
            </a:r>
            <a:r>
              <a:rPr lang="es-ES" sz="1200" dirty="0" err="1"/>
              <a:t>vitality</a:t>
            </a:r>
            <a:r>
              <a:rPr lang="es-ES" sz="1200" dirty="0"/>
              <a:t> and </a:t>
            </a:r>
            <a:r>
              <a:rPr lang="es-ES" sz="1200" dirty="0" err="1"/>
              <a:t>wellbeing</a:t>
            </a:r>
            <a:r>
              <a:rPr lang="es-ES" sz="1200" dirty="0"/>
              <a:t>.</a:t>
            </a:r>
          </a:p>
          <a:p>
            <a:r>
              <a:rPr lang="es-ES" sz="1200" dirty="0"/>
              <a:t>2. </a:t>
            </a:r>
            <a:r>
              <a:rPr lang="es-ES" sz="1200" dirty="0" err="1"/>
              <a:t>It</a:t>
            </a:r>
            <a:r>
              <a:rPr lang="es-ES" sz="1200" dirty="0"/>
              <a:t> </a:t>
            </a:r>
            <a:r>
              <a:rPr lang="es-ES" sz="1200" dirty="0" err="1"/>
              <a:t>ensures</a:t>
            </a:r>
            <a:r>
              <a:rPr lang="es-ES" sz="1200" dirty="0"/>
              <a:t> </a:t>
            </a:r>
            <a:r>
              <a:rPr lang="es-ES" sz="1200" dirty="0" err="1"/>
              <a:t>that</a:t>
            </a:r>
            <a:r>
              <a:rPr lang="es-ES" sz="1200" dirty="0"/>
              <a:t> </a:t>
            </a:r>
            <a:r>
              <a:rPr lang="es-ES" sz="1200" dirty="0" err="1"/>
              <a:t>money</a:t>
            </a:r>
            <a:r>
              <a:rPr lang="es-ES" sz="1200" dirty="0"/>
              <a:t> </a:t>
            </a:r>
            <a:r>
              <a:rPr lang="es-ES" sz="1200" dirty="0" err="1"/>
              <a:t>circulates</a:t>
            </a:r>
            <a:r>
              <a:rPr lang="es-ES" sz="1200" dirty="0"/>
              <a:t> </a:t>
            </a:r>
            <a:r>
              <a:rPr lang="es-ES" sz="1200" dirty="0" err="1"/>
              <a:t>locally</a:t>
            </a:r>
            <a:r>
              <a:rPr lang="es-ES" sz="1200" dirty="0"/>
              <a:t>, </a:t>
            </a:r>
            <a:r>
              <a:rPr lang="es-ES" sz="1200" dirty="0" err="1"/>
              <a:t>going</a:t>
            </a:r>
            <a:r>
              <a:rPr lang="es-ES" sz="1200" dirty="0"/>
              <a:t> </a:t>
            </a:r>
            <a:r>
              <a:rPr lang="es-ES" sz="1200" dirty="0" err="1"/>
              <a:t>to</a:t>
            </a:r>
            <a:r>
              <a:rPr lang="es-ES" sz="1200" dirty="0"/>
              <a:t> local </a:t>
            </a:r>
            <a:r>
              <a:rPr lang="es-ES" sz="1200" dirty="0" err="1"/>
              <a:t>people</a:t>
            </a:r>
            <a:r>
              <a:rPr lang="es-ES" sz="1200" dirty="0"/>
              <a:t>, local </a:t>
            </a:r>
            <a:r>
              <a:rPr lang="es-ES" sz="1200" dirty="0" err="1"/>
              <a:t>business</a:t>
            </a:r>
            <a:r>
              <a:rPr lang="es-ES" sz="1200" dirty="0"/>
              <a:t>, and local </a:t>
            </a:r>
            <a:r>
              <a:rPr lang="es-ES" sz="1200" dirty="0" err="1"/>
              <a:t>community</a:t>
            </a:r>
            <a:r>
              <a:rPr lang="es-ES" sz="1200" dirty="0"/>
              <a:t> </a:t>
            </a:r>
            <a:r>
              <a:rPr lang="es-ES" sz="1200" dirty="0" err="1"/>
              <a:t>regeneration</a:t>
            </a:r>
            <a:r>
              <a:rPr lang="es-ES" sz="1200" dirty="0"/>
              <a:t>.</a:t>
            </a:r>
          </a:p>
          <a:p>
            <a:r>
              <a:rPr lang="es-ES" sz="1200" dirty="0"/>
              <a:t>3. </a:t>
            </a:r>
            <a:r>
              <a:rPr lang="es-ES" sz="1200" dirty="0" err="1"/>
              <a:t>It</a:t>
            </a:r>
            <a:r>
              <a:rPr lang="es-ES" sz="1200" dirty="0"/>
              <a:t> </a:t>
            </a:r>
            <a:r>
              <a:rPr lang="es-ES" sz="1200" dirty="0" err="1"/>
              <a:t>builds</a:t>
            </a:r>
            <a:r>
              <a:rPr lang="es-ES" sz="1200" dirty="0"/>
              <a:t> </a:t>
            </a:r>
            <a:r>
              <a:rPr lang="es-ES" sz="1200" dirty="0" err="1"/>
              <a:t>community</a:t>
            </a:r>
            <a:r>
              <a:rPr lang="es-ES" sz="1200" dirty="0"/>
              <a:t> </a:t>
            </a:r>
            <a:r>
              <a:rPr lang="es-ES" sz="1200" dirty="0" err="1"/>
              <a:t>spirit</a:t>
            </a:r>
            <a:r>
              <a:rPr lang="es-ES" sz="1200" dirty="0"/>
              <a:t>, </a:t>
            </a:r>
            <a:r>
              <a:rPr lang="es-ES" sz="1200" dirty="0" err="1"/>
              <a:t>support</a:t>
            </a:r>
            <a:r>
              <a:rPr lang="es-ES" sz="1200" dirty="0"/>
              <a:t>, and trust </a:t>
            </a:r>
            <a:r>
              <a:rPr lang="es-ES" sz="1200" dirty="0" err="1"/>
              <a:t>between</a:t>
            </a:r>
            <a:r>
              <a:rPr lang="es-ES" sz="1200" dirty="0"/>
              <a:t> </a:t>
            </a:r>
            <a:r>
              <a:rPr lang="es-ES" sz="1200" dirty="0" err="1"/>
              <a:t>people</a:t>
            </a:r>
            <a:r>
              <a:rPr lang="es-ES" sz="1200" dirty="0"/>
              <a:t> in </a:t>
            </a:r>
            <a:r>
              <a:rPr lang="es-ES" sz="1200" dirty="0" err="1"/>
              <a:t>the</a:t>
            </a:r>
            <a:r>
              <a:rPr lang="es-ES" sz="1200" dirty="0"/>
              <a:t> local </a:t>
            </a:r>
            <a:r>
              <a:rPr lang="es-ES" sz="1200" dirty="0" err="1"/>
              <a:t>community</a:t>
            </a:r>
            <a:endParaRPr lang="es-ES" sz="1200" dirty="0"/>
          </a:p>
          <a:p>
            <a:r>
              <a:rPr lang="es-ES" sz="1200" dirty="0"/>
              <a:t>4. </a:t>
            </a:r>
            <a:r>
              <a:rPr lang="es-ES" sz="1200" dirty="0" err="1"/>
              <a:t>It</a:t>
            </a:r>
            <a:r>
              <a:rPr lang="es-ES" sz="1200" dirty="0"/>
              <a:t> </a:t>
            </a:r>
            <a:r>
              <a:rPr lang="es-ES" sz="1200" dirty="0" err="1"/>
              <a:t>promotes</a:t>
            </a:r>
            <a:r>
              <a:rPr lang="es-ES" sz="1200" dirty="0"/>
              <a:t> </a:t>
            </a:r>
            <a:r>
              <a:rPr lang="es-ES" sz="1200" dirty="0" err="1"/>
              <a:t>resilience</a:t>
            </a:r>
            <a:r>
              <a:rPr lang="es-ES" sz="1200" dirty="0"/>
              <a:t> in </a:t>
            </a:r>
            <a:r>
              <a:rPr lang="es-ES" sz="1200" dirty="0" err="1"/>
              <a:t>the</a:t>
            </a:r>
            <a:r>
              <a:rPr lang="es-ES" sz="1200" dirty="0"/>
              <a:t> local </a:t>
            </a:r>
            <a:r>
              <a:rPr lang="es-ES" sz="1200" dirty="0" err="1"/>
              <a:t>community</a:t>
            </a:r>
            <a:r>
              <a:rPr lang="es-ES" sz="1200" dirty="0"/>
              <a:t>, </a:t>
            </a:r>
            <a:r>
              <a:rPr lang="es-ES" sz="1200" dirty="0" err="1"/>
              <a:t>protecting</a:t>
            </a:r>
            <a:r>
              <a:rPr lang="es-ES" sz="1200" dirty="0"/>
              <a:t> </a:t>
            </a:r>
            <a:r>
              <a:rPr lang="es-ES" sz="1200" dirty="0" err="1"/>
              <a:t>it</a:t>
            </a:r>
            <a:r>
              <a:rPr lang="es-ES" sz="1200" dirty="0"/>
              <a:t> </a:t>
            </a:r>
            <a:r>
              <a:rPr lang="es-ES" sz="1200" dirty="0" err="1"/>
              <a:t>against</a:t>
            </a:r>
            <a:r>
              <a:rPr lang="es-ES" sz="1200" dirty="0"/>
              <a:t> </a:t>
            </a:r>
            <a:r>
              <a:rPr lang="es-ES" sz="1200" dirty="0" err="1"/>
              <a:t>the</a:t>
            </a:r>
            <a:r>
              <a:rPr lang="es-ES" sz="1200" dirty="0"/>
              <a:t> </a:t>
            </a:r>
            <a:r>
              <a:rPr lang="es-ES" sz="1200" dirty="0" err="1"/>
              <a:t>destructive</a:t>
            </a:r>
            <a:r>
              <a:rPr lang="es-ES" sz="1200" dirty="0"/>
              <a:t> </a:t>
            </a:r>
            <a:r>
              <a:rPr lang="es-ES" sz="1200" dirty="0" err="1"/>
              <a:t>instability</a:t>
            </a:r>
            <a:r>
              <a:rPr lang="es-ES" sz="1200" dirty="0"/>
              <a:t> </a:t>
            </a:r>
            <a:r>
              <a:rPr lang="es-ES" sz="1200" dirty="0" err="1"/>
              <a:t>of</a:t>
            </a:r>
            <a:r>
              <a:rPr lang="es-ES" sz="1200" dirty="0"/>
              <a:t> </a:t>
            </a:r>
            <a:r>
              <a:rPr lang="es-ES" sz="1200" dirty="0" err="1"/>
              <a:t>the</a:t>
            </a:r>
            <a:r>
              <a:rPr lang="es-ES" sz="1200" dirty="0"/>
              <a:t> global </a:t>
            </a:r>
            <a:r>
              <a:rPr lang="es-ES" sz="1200" dirty="0" err="1"/>
              <a:t>markets</a:t>
            </a:r>
            <a:r>
              <a:rPr lang="es-ES" sz="1200" dirty="0"/>
              <a:t>.</a:t>
            </a:r>
          </a:p>
          <a:p>
            <a:r>
              <a:rPr lang="es-ES" sz="1200" dirty="0"/>
              <a:t>5. </a:t>
            </a:r>
            <a:r>
              <a:rPr lang="es-ES" sz="1200" dirty="0" err="1"/>
              <a:t>It</a:t>
            </a:r>
            <a:r>
              <a:rPr lang="es-ES" sz="1200" dirty="0"/>
              <a:t> reduces </a:t>
            </a:r>
            <a:r>
              <a:rPr lang="es-ES" sz="1200" dirty="0" err="1"/>
              <a:t>our</a:t>
            </a:r>
            <a:r>
              <a:rPr lang="es-ES" sz="1200" dirty="0"/>
              <a:t> </a:t>
            </a:r>
            <a:r>
              <a:rPr lang="es-ES" sz="1200" dirty="0" err="1"/>
              <a:t>ecological</a:t>
            </a:r>
            <a:r>
              <a:rPr lang="es-ES" sz="1200" dirty="0"/>
              <a:t> </a:t>
            </a:r>
            <a:r>
              <a:rPr lang="es-ES" sz="1200" dirty="0" err="1"/>
              <a:t>footprint</a:t>
            </a:r>
            <a:r>
              <a:rPr lang="es-ES" sz="1200" dirty="0"/>
              <a:t> </a:t>
            </a:r>
            <a:r>
              <a:rPr lang="es-ES" sz="1200" dirty="0" err="1"/>
              <a:t>by</a:t>
            </a:r>
            <a:r>
              <a:rPr lang="es-ES" sz="1200" dirty="0"/>
              <a:t> </a:t>
            </a:r>
            <a:r>
              <a:rPr lang="es-ES" sz="1200" dirty="0" err="1"/>
              <a:t>supporting</a:t>
            </a:r>
            <a:r>
              <a:rPr lang="es-ES" sz="1200" dirty="0"/>
              <a:t> local </a:t>
            </a:r>
            <a:r>
              <a:rPr lang="es-ES" sz="1200" dirty="0" err="1"/>
              <a:t>supply</a:t>
            </a:r>
            <a:r>
              <a:rPr lang="es-ES" sz="1200" dirty="0"/>
              <a:t>, local </a:t>
            </a:r>
            <a:r>
              <a:rPr lang="es-ES" sz="1200" dirty="0" err="1"/>
              <a:t>production</a:t>
            </a:r>
            <a:r>
              <a:rPr lang="es-ES" sz="1200" dirty="0"/>
              <a:t>, and </a:t>
            </a:r>
            <a:r>
              <a:rPr lang="es-ES" sz="1200" dirty="0" err="1"/>
              <a:t>accountability</a:t>
            </a:r>
            <a:endParaRPr lang="es-ES" sz="1200" dirty="0"/>
          </a:p>
          <a:p>
            <a:r>
              <a:rPr lang="es-ES" sz="1200" dirty="0"/>
              <a:t>6. </a:t>
            </a:r>
            <a:r>
              <a:rPr lang="es-ES" sz="1200" dirty="0" err="1"/>
              <a:t>It</a:t>
            </a:r>
            <a:r>
              <a:rPr lang="es-ES" sz="1200" dirty="0"/>
              <a:t> </a:t>
            </a:r>
            <a:r>
              <a:rPr lang="es-ES" sz="1200" dirty="0" err="1"/>
              <a:t>makes</a:t>
            </a:r>
            <a:r>
              <a:rPr lang="es-ES" sz="1200" dirty="0"/>
              <a:t> </a:t>
            </a:r>
            <a:r>
              <a:rPr lang="es-ES" sz="1200" dirty="0" err="1"/>
              <a:t>us</a:t>
            </a:r>
            <a:r>
              <a:rPr lang="es-ES" sz="1200" dirty="0"/>
              <a:t> more </a:t>
            </a:r>
            <a:r>
              <a:rPr lang="es-ES" sz="1200" dirty="0" err="1"/>
              <a:t>mindful</a:t>
            </a:r>
            <a:r>
              <a:rPr lang="es-ES" sz="1200" dirty="0"/>
              <a:t> </a:t>
            </a:r>
            <a:r>
              <a:rPr lang="es-ES" sz="1200" dirty="0" err="1"/>
              <a:t>when</a:t>
            </a:r>
            <a:r>
              <a:rPr lang="es-ES" sz="1200" dirty="0"/>
              <a:t> </a:t>
            </a:r>
            <a:r>
              <a:rPr lang="es-ES" sz="1200" dirty="0" err="1"/>
              <a:t>we</a:t>
            </a:r>
            <a:r>
              <a:rPr lang="es-ES" sz="1200" dirty="0"/>
              <a:t> </a:t>
            </a:r>
            <a:r>
              <a:rPr lang="es-ES" sz="1200" dirty="0" err="1"/>
              <a:t>make</a:t>
            </a:r>
            <a:r>
              <a:rPr lang="es-ES" sz="1200" dirty="0"/>
              <a:t> </a:t>
            </a:r>
            <a:r>
              <a:rPr lang="es-ES" sz="1200" dirty="0" err="1"/>
              <a:t>purchases</a:t>
            </a:r>
            <a:r>
              <a:rPr lang="es-ES" sz="1200" dirty="0"/>
              <a:t>, and </a:t>
            </a:r>
            <a:r>
              <a:rPr lang="es-ES" sz="1200" dirty="0" err="1"/>
              <a:t>enhances</a:t>
            </a:r>
            <a:r>
              <a:rPr lang="es-ES" sz="1200" dirty="0"/>
              <a:t> </a:t>
            </a:r>
            <a:r>
              <a:rPr lang="es-ES" sz="1200" dirty="0" err="1"/>
              <a:t>our</a:t>
            </a:r>
            <a:r>
              <a:rPr lang="es-ES" sz="1200" dirty="0"/>
              <a:t> </a:t>
            </a:r>
            <a:r>
              <a:rPr lang="es-ES" sz="1200" dirty="0" err="1"/>
              <a:t>economic</a:t>
            </a:r>
            <a:r>
              <a:rPr lang="es-ES" sz="1200" dirty="0"/>
              <a:t> </a:t>
            </a:r>
            <a:r>
              <a:rPr lang="es-ES" sz="1200" dirty="0" err="1"/>
              <a:t>knowledge</a:t>
            </a:r>
            <a:r>
              <a:rPr lang="es-ES" sz="1200" dirty="0"/>
              <a:t> </a:t>
            </a:r>
            <a:r>
              <a:rPr lang="es-ES" sz="1200" dirty="0" err="1"/>
              <a:t>of</a:t>
            </a:r>
            <a:r>
              <a:rPr lang="es-ES" sz="1200" dirty="0"/>
              <a:t> </a:t>
            </a:r>
            <a:r>
              <a:rPr lang="es-ES" sz="1200" dirty="0" err="1"/>
              <a:t>the</a:t>
            </a:r>
            <a:r>
              <a:rPr lang="es-ES" sz="1200" dirty="0"/>
              <a:t> godos and </a:t>
            </a:r>
            <a:r>
              <a:rPr lang="es-ES" sz="1200" dirty="0" err="1"/>
              <a:t>services</a:t>
            </a:r>
            <a:r>
              <a:rPr lang="es-ES" sz="1200" dirty="0"/>
              <a:t> </a:t>
            </a:r>
            <a:r>
              <a:rPr lang="es-ES" sz="1200" dirty="0" err="1"/>
              <a:t>available</a:t>
            </a:r>
            <a:r>
              <a:rPr lang="es-ES" sz="1200" dirty="0"/>
              <a:t> so </a:t>
            </a:r>
            <a:r>
              <a:rPr lang="es-ES" sz="1200" dirty="0" err="1"/>
              <a:t>that</a:t>
            </a:r>
            <a:r>
              <a:rPr lang="es-ES" sz="1200" dirty="0"/>
              <a:t> </a:t>
            </a:r>
            <a:r>
              <a:rPr lang="es-ES" sz="1200" dirty="0" err="1"/>
              <a:t>we</a:t>
            </a:r>
            <a:r>
              <a:rPr lang="es-ES" sz="1200" dirty="0"/>
              <a:t> can </a:t>
            </a:r>
            <a:r>
              <a:rPr lang="es-ES" sz="1200" dirty="0" err="1"/>
              <a:t>make</a:t>
            </a:r>
            <a:r>
              <a:rPr lang="es-ES" sz="1200" dirty="0"/>
              <a:t> more </a:t>
            </a:r>
            <a:r>
              <a:rPr lang="es-ES" sz="1200" dirty="0" err="1"/>
              <a:t>authentic</a:t>
            </a:r>
            <a:r>
              <a:rPr lang="es-ES" sz="1200" dirty="0"/>
              <a:t> </a:t>
            </a:r>
            <a:r>
              <a:rPr lang="es-ES" sz="1200" dirty="0" err="1"/>
              <a:t>economic</a:t>
            </a:r>
            <a:r>
              <a:rPr lang="es-ES" sz="1200" dirty="0"/>
              <a:t> </a:t>
            </a:r>
            <a:r>
              <a:rPr lang="es-ES" sz="1200" dirty="0" err="1"/>
              <a:t>choices</a:t>
            </a:r>
            <a:endParaRPr lang="es-ES" sz="1200" dirty="0"/>
          </a:p>
          <a:p>
            <a:r>
              <a:rPr lang="es-ES" sz="1200" dirty="0"/>
              <a:t>7.It </a:t>
            </a:r>
            <a:r>
              <a:rPr lang="es-ES" sz="1200" dirty="0" err="1"/>
              <a:t>promotes</a:t>
            </a:r>
            <a:r>
              <a:rPr lang="es-ES" sz="1200" dirty="0"/>
              <a:t> </a:t>
            </a:r>
            <a:r>
              <a:rPr lang="es-ES" sz="1200" dirty="0" err="1"/>
              <a:t>creativity,resourcefulness,and</a:t>
            </a:r>
            <a:r>
              <a:rPr lang="es-ES" sz="1200" dirty="0"/>
              <a:t> </a:t>
            </a:r>
            <a:r>
              <a:rPr lang="es-ES" sz="1200" dirty="0" err="1"/>
              <a:t>abundance</a:t>
            </a:r>
            <a:r>
              <a:rPr lang="es-ES" sz="1200" dirty="0"/>
              <a:t> in </a:t>
            </a:r>
            <a:r>
              <a:rPr lang="es-ES" sz="1200" dirty="0" err="1"/>
              <a:t>the</a:t>
            </a:r>
            <a:r>
              <a:rPr lang="es-ES" sz="1200" dirty="0"/>
              <a:t> local </a:t>
            </a:r>
            <a:r>
              <a:rPr lang="es-ES" sz="1200" dirty="0" err="1"/>
              <a:t>community,utilising</a:t>
            </a:r>
            <a:r>
              <a:rPr lang="es-ES" sz="1200" dirty="0"/>
              <a:t> and </a:t>
            </a:r>
            <a:r>
              <a:rPr lang="es-ES" sz="1200" dirty="0" err="1"/>
              <a:t>developing</a:t>
            </a:r>
            <a:r>
              <a:rPr lang="es-ES" sz="1200" dirty="0"/>
              <a:t> </a:t>
            </a:r>
            <a:r>
              <a:rPr lang="es-ES" sz="1200" dirty="0" err="1"/>
              <a:t>our</a:t>
            </a:r>
            <a:r>
              <a:rPr lang="es-ES" sz="1200" dirty="0"/>
              <a:t> </a:t>
            </a:r>
            <a:r>
              <a:rPr lang="es-ES" sz="1200" dirty="0" err="1"/>
              <a:t>skills,enthusiasm,and</a:t>
            </a:r>
            <a:r>
              <a:rPr lang="es-ES" sz="1200" dirty="0"/>
              <a:t> </a:t>
            </a:r>
            <a:r>
              <a:rPr lang="es-ES" sz="1200" dirty="0" err="1"/>
              <a:t>potential-even</a:t>
            </a:r>
            <a:r>
              <a:rPr lang="es-ES" sz="1200" dirty="0"/>
              <a:t> </a:t>
            </a:r>
            <a:r>
              <a:rPr lang="es-ES" sz="1200" dirty="0" err="1"/>
              <a:t>when</a:t>
            </a:r>
            <a:r>
              <a:rPr lang="es-ES" sz="1200" dirty="0"/>
              <a:t> </a:t>
            </a:r>
            <a:r>
              <a:rPr lang="es-ES" sz="1200" dirty="0" err="1"/>
              <a:t>austerity</a:t>
            </a:r>
            <a:r>
              <a:rPr lang="es-ES" sz="1200" dirty="0"/>
              <a:t> </a:t>
            </a:r>
            <a:r>
              <a:rPr lang="es-ES" sz="1200" dirty="0" err="1"/>
              <a:t>is</a:t>
            </a:r>
            <a:r>
              <a:rPr lang="es-ES" sz="1200" dirty="0"/>
              <a:t> </a:t>
            </a:r>
            <a:r>
              <a:rPr lang="es-ES" sz="1200" dirty="0" err="1"/>
              <a:t>called</a:t>
            </a:r>
            <a:r>
              <a:rPr lang="es-ES" sz="1200" dirty="0"/>
              <a:t> </a:t>
            </a:r>
            <a:r>
              <a:rPr lang="es-ES" sz="1200" dirty="0" err="1"/>
              <a:t>for</a:t>
            </a:r>
            <a:r>
              <a:rPr lang="es-ES" sz="1200" dirty="0"/>
              <a:t> in </a:t>
            </a:r>
            <a:r>
              <a:rPr lang="es-ES" sz="1200" dirty="0" err="1"/>
              <a:t>the</a:t>
            </a:r>
            <a:r>
              <a:rPr lang="es-ES" sz="1200" dirty="0"/>
              <a:t> </a:t>
            </a:r>
            <a:r>
              <a:rPr lang="es-ES" sz="1200" dirty="0" err="1"/>
              <a:t>national</a:t>
            </a:r>
            <a:r>
              <a:rPr lang="es-ES" sz="1200" dirty="0"/>
              <a:t> and global </a:t>
            </a:r>
            <a:r>
              <a:rPr lang="es-ES" sz="1200" dirty="0" err="1"/>
              <a:t>economies</a:t>
            </a:r>
            <a:r>
              <a:rPr lang="es-ES" sz="1200" dirty="0"/>
              <a:t>.</a:t>
            </a:r>
          </a:p>
          <a:p>
            <a:r>
              <a:rPr lang="es-ES" sz="1200" dirty="0"/>
              <a:t>8.It </a:t>
            </a:r>
            <a:r>
              <a:rPr lang="es-ES" sz="1200" dirty="0" err="1"/>
              <a:t>is</a:t>
            </a:r>
            <a:r>
              <a:rPr lang="es-ES" sz="1200" dirty="0"/>
              <a:t> </a:t>
            </a:r>
            <a:r>
              <a:rPr lang="es-ES" sz="1200" dirty="0" err="1"/>
              <a:t>fully</a:t>
            </a:r>
            <a:r>
              <a:rPr lang="es-ES" sz="1200" dirty="0"/>
              <a:t> inclusive and </a:t>
            </a:r>
            <a:r>
              <a:rPr lang="es-ES" sz="1200" dirty="0" err="1"/>
              <a:t>healing</a:t>
            </a:r>
            <a:r>
              <a:rPr lang="es-ES" sz="1200" dirty="0"/>
              <a:t> </a:t>
            </a:r>
            <a:r>
              <a:rPr lang="es-ES" sz="1200" dirty="0" err="1"/>
              <a:t>to</a:t>
            </a:r>
            <a:r>
              <a:rPr lang="es-ES" sz="1200" dirty="0"/>
              <a:t> </a:t>
            </a:r>
            <a:r>
              <a:rPr lang="es-ES" sz="1200" dirty="0" err="1"/>
              <a:t>the</a:t>
            </a:r>
            <a:r>
              <a:rPr lang="es-ES" sz="1200" dirty="0"/>
              <a:t> local </a:t>
            </a:r>
            <a:r>
              <a:rPr lang="es-ES" sz="1200" dirty="0" err="1"/>
              <a:t>community,enabling</a:t>
            </a:r>
            <a:r>
              <a:rPr lang="es-ES" sz="1200" dirty="0"/>
              <a:t> </a:t>
            </a:r>
            <a:r>
              <a:rPr lang="es-ES" sz="1200" dirty="0" err="1"/>
              <a:t>people</a:t>
            </a:r>
            <a:r>
              <a:rPr lang="es-ES" sz="1200" dirty="0"/>
              <a:t> </a:t>
            </a:r>
            <a:r>
              <a:rPr lang="es-ES" sz="1200" dirty="0" err="1"/>
              <a:t>who</a:t>
            </a:r>
            <a:r>
              <a:rPr lang="es-ES" sz="1200" dirty="0"/>
              <a:t> </a:t>
            </a:r>
            <a:r>
              <a:rPr lang="es-ES" sz="1200" dirty="0" err="1"/>
              <a:t>would</a:t>
            </a:r>
            <a:r>
              <a:rPr lang="es-ES" sz="1200" dirty="0"/>
              <a:t> </a:t>
            </a:r>
            <a:r>
              <a:rPr lang="es-ES" sz="1200" dirty="0" err="1"/>
              <a:t>otherwise</a:t>
            </a:r>
            <a:r>
              <a:rPr lang="es-ES" sz="1200" dirty="0"/>
              <a:t> be </a:t>
            </a:r>
            <a:r>
              <a:rPr lang="es-ES" sz="1200" dirty="0" err="1"/>
              <a:t>marginalised</a:t>
            </a:r>
            <a:r>
              <a:rPr lang="es-ES" sz="1200" dirty="0"/>
              <a:t> </a:t>
            </a:r>
            <a:r>
              <a:rPr lang="es-ES" sz="1200" dirty="0" err="1"/>
              <a:t>or</a:t>
            </a:r>
            <a:r>
              <a:rPr lang="es-ES" sz="1200" dirty="0"/>
              <a:t> </a:t>
            </a:r>
            <a:r>
              <a:rPr lang="es-ES" sz="1200" dirty="0" err="1"/>
              <a:t>trapped</a:t>
            </a:r>
            <a:r>
              <a:rPr lang="es-ES" sz="1200" dirty="0"/>
              <a:t> in </a:t>
            </a:r>
            <a:r>
              <a:rPr lang="es-ES" sz="1200" dirty="0" err="1"/>
              <a:t>poverty</a:t>
            </a:r>
            <a:r>
              <a:rPr lang="es-ES" sz="1200" dirty="0"/>
              <a:t> and </a:t>
            </a:r>
            <a:r>
              <a:rPr lang="es-ES" sz="1200" dirty="0" err="1"/>
              <a:t>unemployment</a:t>
            </a:r>
            <a:r>
              <a:rPr lang="es-ES" sz="1200" dirty="0"/>
              <a:t> </a:t>
            </a:r>
            <a:r>
              <a:rPr lang="es-ES" sz="1200" dirty="0" err="1"/>
              <a:t>to</a:t>
            </a:r>
            <a:r>
              <a:rPr lang="es-ES" sz="1200" dirty="0"/>
              <a:t> </a:t>
            </a:r>
            <a:r>
              <a:rPr lang="es-ES" sz="1200" dirty="0" err="1"/>
              <a:t>integrate</a:t>
            </a:r>
            <a:r>
              <a:rPr lang="es-ES" sz="1200" dirty="0"/>
              <a:t> and </a:t>
            </a:r>
            <a:r>
              <a:rPr lang="es-ES" sz="1200" dirty="0" err="1"/>
              <a:t>contribute</a:t>
            </a:r>
            <a:r>
              <a:rPr lang="es-ES" sz="1200" dirty="0"/>
              <a:t> </a:t>
            </a:r>
            <a:r>
              <a:rPr lang="es-ES" sz="1200" dirty="0" err="1"/>
              <a:t>to</a:t>
            </a:r>
            <a:r>
              <a:rPr lang="es-ES" sz="1200" dirty="0"/>
              <a:t> </a:t>
            </a:r>
            <a:r>
              <a:rPr lang="es-ES" sz="1200" dirty="0" err="1"/>
              <a:t>the</a:t>
            </a:r>
            <a:r>
              <a:rPr lang="es-ES" sz="1200" dirty="0"/>
              <a:t> local </a:t>
            </a:r>
            <a:r>
              <a:rPr lang="es-ES" sz="1200" dirty="0" err="1"/>
              <a:t>community</a:t>
            </a:r>
            <a:r>
              <a:rPr lang="es-ES" sz="1200" dirty="0"/>
              <a:t> </a:t>
            </a:r>
            <a:r>
              <a:rPr lang="es-ES" sz="1200" dirty="0" err="1"/>
              <a:t>economy</a:t>
            </a:r>
            <a:r>
              <a:rPr lang="es-ES" sz="1200" dirty="0"/>
              <a:t>.</a:t>
            </a:r>
            <a:endParaRPr lang="en-US" sz="1200" dirty="0"/>
          </a:p>
        </p:txBody>
      </p:sp>
    </p:spTree>
    <p:extLst>
      <p:ext uri="{BB962C8B-B14F-4D97-AF65-F5344CB8AC3E}">
        <p14:creationId xmlns:p14="http://schemas.microsoft.com/office/powerpoint/2010/main" val="428523493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BD951D-DE89-445C-98A5-E80B21D52103}"/>
              </a:ext>
            </a:extLst>
          </p:cNvPr>
          <p:cNvSpPr>
            <a:spLocks noGrp="1"/>
          </p:cNvSpPr>
          <p:nvPr>
            <p:ph type="title"/>
          </p:nvPr>
        </p:nvSpPr>
        <p:spPr/>
        <p:txBody>
          <a:bodyPr/>
          <a:lstStyle/>
          <a:p>
            <a:endParaRPr lang="en-US" dirty="0"/>
          </a:p>
        </p:txBody>
      </p:sp>
      <p:pic>
        <p:nvPicPr>
          <p:cNvPr id="9" name="Picture Placeholder 8">
            <a:extLst>
              <a:ext uri="{FF2B5EF4-FFF2-40B4-BE49-F238E27FC236}">
                <a16:creationId xmlns:a16="http://schemas.microsoft.com/office/drawing/2014/main" id="{FA5DBF0B-68F3-4023-A158-D6616761082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20182" b="20182"/>
          <a:stretch>
            <a:fillRect/>
          </a:stretch>
        </p:blipFill>
        <p:spPr>
          <a:xfrm>
            <a:off x="856442" y="409490"/>
            <a:ext cx="6798123" cy="3041139"/>
          </a:xfrm>
        </p:spPr>
      </p:pic>
      <p:sp>
        <p:nvSpPr>
          <p:cNvPr id="7" name="Text Placeholder 6">
            <a:extLst>
              <a:ext uri="{FF2B5EF4-FFF2-40B4-BE49-F238E27FC236}">
                <a16:creationId xmlns:a16="http://schemas.microsoft.com/office/drawing/2014/main" id="{D64984E3-230C-4301-81FD-BBD912183C26}"/>
              </a:ext>
            </a:extLst>
          </p:cNvPr>
          <p:cNvSpPr>
            <a:spLocks noGrp="1"/>
          </p:cNvSpPr>
          <p:nvPr>
            <p:ph type="body" sz="half" idx="2"/>
          </p:nvPr>
        </p:nvSpPr>
        <p:spPr/>
        <p:txBody>
          <a:bodyPr/>
          <a:lstStyle/>
          <a:p>
            <a:endParaRPr lang="en-US"/>
          </a:p>
        </p:txBody>
      </p:sp>
      <p:pic>
        <p:nvPicPr>
          <p:cNvPr id="11" name="Picture 10">
            <a:extLst>
              <a:ext uri="{FF2B5EF4-FFF2-40B4-BE49-F238E27FC236}">
                <a16:creationId xmlns:a16="http://schemas.microsoft.com/office/drawing/2014/main" id="{FA76F427-6776-4FA9-81AD-2245D928A1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442" y="3617811"/>
            <a:ext cx="6798124" cy="2932315"/>
          </a:xfrm>
          <a:prstGeom prst="rect">
            <a:avLst/>
          </a:prstGeom>
        </p:spPr>
      </p:pic>
      <p:sp>
        <p:nvSpPr>
          <p:cNvPr id="12" name="TextBox 11">
            <a:extLst>
              <a:ext uri="{FF2B5EF4-FFF2-40B4-BE49-F238E27FC236}">
                <a16:creationId xmlns:a16="http://schemas.microsoft.com/office/drawing/2014/main" id="{D1089849-DCB1-4AED-9C8B-A359D3A8DFBF}"/>
              </a:ext>
            </a:extLst>
          </p:cNvPr>
          <p:cNvSpPr txBox="1"/>
          <p:nvPr/>
        </p:nvSpPr>
        <p:spPr>
          <a:xfrm>
            <a:off x="8663233" y="1773756"/>
            <a:ext cx="3266214" cy="523220"/>
          </a:xfrm>
          <a:prstGeom prst="rect">
            <a:avLst/>
          </a:prstGeom>
          <a:noFill/>
        </p:spPr>
        <p:txBody>
          <a:bodyPr wrap="square" rtlCol="0">
            <a:spAutoFit/>
          </a:bodyPr>
          <a:lstStyle/>
          <a:p>
            <a:r>
              <a:rPr lang="es-ES" sz="2800" dirty="0">
                <a:solidFill>
                  <a:schemeClr val="accent1">
                    <a:lumMod val="75000"/>
                  </a:schemeClr>
                </a:solidFill>
              </a:rPr>
              <a:t>SEVILLA</a:t>
            </a:r>
            <a:endParaRPr lang="en-US" sz="2800" dirty="0">
              <a:solidFill>
                <a:schemeClr val="accent1">
                  <a:lumMod val="75000"/>
                </a:schemeClr>
              </a:solidFill>
            </a:endParaRPr>
          </a:p>
        </p:txBody>
      </p:sp>
      <p:sp>
        <p:nvSpPr>
          <p:cNvPr id="13" name="TextBox 12">
            <a:extLst>
              <a:ext uri="{FF2B5EF4-FFF2-40B4-BE49-F238E27FC236}">
                <a16:creationId xmlns:a16="http://schemas.microsoft.com/office/drawing/2014/main" id="{78272345-CAE1-410B-989E-2410B48EB12A}"/>
              </a:ext>
            </a:extLst>
          </p:cNvPr>
          <p:cNvSpPr txBox="1"/>
          <p:nvPr/>
        </p:nvSpPr>
        <p:spPr>
          <a:xfrm>
            <a:off x="8663233" y="4647471"/>
            <a:ext cx="3026005" cy="523220"/>
          </a:xfrm>
          <a:prstGeom prst="rect">
            <a:avLst/>
          </a:prstGeom>
          <a:noFill/>
        </p:spPr>
        <p:txBody>
          <a:bodyPr wrap="square" rtlCol="0">
            <a:spAutoFit/>
          </a:bodyPr>
          <a:lstStyle/>
          <a:p>
            <a:r>
              <a:rPr lang="es-ES" sz="2800" dirty="0">
                <a:solidFill>
                  <a:schemeClr val="accent1">
                    <a:lumMod val="75000"/>
                  </a:schemeClr>
                </a:solidFill>
              </a:rPr>
              <a:t>UBRIQUE</a:t>
            </a:r>
            <a:endParaRPr lang="en-US" sz="2800" dirty="0">
              <a:solidFill>
                <a:schemeClr val="accent1">
                  <a:lumMod val="75000"/>
                </a:schemeClr>
              </a:solidFill>
            </a:endParaRPr>
          </a:p>
        </p:txBody>
      </p:sp>
    </p:spTree>
    <p:extLst>
      <p:ext uri="{BB962C8B-B14F-4D97-AF65-F5344CB8AC3E}">
        <p14:creationId xmlns:p14="http://schemas.microsoft.com/office/powerpoint/2010/main" val="16411345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56</TotalTime>
  <Words>324</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Times New Roman</vt:lpstr>
      <vt:lpstr>Trebuchet MS</vt:lpstr>
      <vt:lpstr>Wingdings 3</vt:lpstr>
      <vt:lpstr>Facet</vt:lpstr>
      <vt:lpstr>MONEDA LOCAL</vt:lpstr>
      <vt:lpstr>DEFINITION:</vt:lpstr>
      <vt:lpstr>Advantantages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MONEDA LOCAL</dc:title>
  <dc:creator>antonio_peregrina_collantes22@hotmail.com</dc:creator>
  <cp:lastModifiedBy>antonio_peregrina_collantes22@hotmail.com</cp:lastModifiedBy>
  <cp:revision>7</cp:revision>
  <dcterms:created xsi:type="dcterms:W3CDTF">2018-02-25T18:13:43Z</dcterms:created>
  <dcterms:modified xsi:type="dcterms:W3CDTF">2018-02-25T19:10:37Z</dcterms:modified>
</cp:coreProperties>
</file>