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4" r:id="rId4"/>
    <p:sldId id="259" r:id="rId5"/>
    <p:sldId id="261" r:id="rId6"/>
    <p:sldId id="269" r:id="rId7"/>
    <p:sldId id="292" r:id="rId8"/>
    <p:sldId id="290" r:id="rId9"/>
    <p:sldId id="291" r:id="rId10"/>
    <p:sldId id="285" r:id="rId11"/>
    <p:sldId id="283" r:id="rId12"/>
    <p:sldId id="288" r:id="rId13"/>
    <p:sldId id="293" r:id="rId14"/>
    <p:sldId id="294" r:id="rId15"/>
    <p:sldId id="289" r:id="rId16"/>
    <p:sldId id="286" r:id="rId17"/>
    <p:sldId id="287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76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58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4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8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27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7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2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35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97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1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C20C-6FC5-44F1-B71C-7494DF643FC1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1BD0-A2D2-4C72-809F-FDB7C8D38E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6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00"/>
            </a:gs>
            <a:gs pos="45000">
              <a:srgbClr val="FF7A00"/>
            </a:gs>
            <a:gs pos="6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6666" y="2780928"/>
            <a:ext cx="85930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</a:t>
            </a:r>
          </a:p>
          <a:p>
            <a:pPr algn="ctr"/>
            <a:r>
              <a:rPr lang="pl-PL" sz="7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MATTERS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9" y="476672"/>
            <a:ext cx="1581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6639"/>
            <a:ext cx="3714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79" y="333797"/>
            <a:ext cx="828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31259" y="5877272"/>
            <a:ext cx="5235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err="1"/>
              <a:t>Authors</a:t>
            </a:r>
            <a:r>
              <a:rPr lang="pl-PL" sz="2000" b="1" u="sng" dirty="0"/>
              <a:t> </a:t>
            </a:r>
            <a:r>
              <a:rPr lang="pl-PL" dirty="0"/>
              <a:t>: Chojnacka Wiktoria, </a:t>
            </a:r>
            <a:r>
              <a:rPr lang="pl-PL" dirty="0" err="1"/>
              <a:t>Najmanowicz</a:t>
            </a:r>
            <a:r>
              <a:rPr lang="pl-PL" dirty="0"/>
              <a:t> Gabriela</a:t>
            </a:r>
          </a:p>
        </p:txBody>
      </p:sp>
      <p:pic>
        <p:nvPicPr>
          <p:cNvPr id="1030" name="Picture 6" descr="http://lo2konskie.pl/wp-content/uploads/2017/10/logo-migracj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20" y="670192"/>
            <a:ext cx="2263401" cy="18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0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6">
                <a:lumMod val="75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240360" cy="4968552"/>
          </a:xfrm>
        </p:spPr>
      </p:pic>
      <p:sp>
        <p:nvSpPr>
          <p:cNvPr id="6" name="Prostokąt 5"/>
          <p:cNvSpPr/>
          <p:nvPr/>
        </p:nvSpPr>
        <p:spPr>
          <a:xfrm>
            <a:off x="251520" y="334101"/>
            <a:ext cx="869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races of migration in</a:t>
            </a: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Końskie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384376" cy="44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5616"/>
            <a:ext cx="5868144" cy="5472608"/>
          </a:xfrm>
        </p:spPr>
      </p:pic>
      <p:sp>
        <p:nvSpPr>
          <p:cNvPr id="5" name="Prostokąt 4"/>
          <p:cNvSpPr/>
          <p:nvPr/>
        </p:nvSpPr>
        <p:spPr>
          <a:xfrm>
            <a:off x="1115616" y="305094"/>
            <a:ext cx="63578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" pitchFamily="34" charset="0"/>
              </a:rPr>
              <a:t>GLOBALIZATION</a:t>
            </a:r>
            <a:endParaRPr lang="pl-PL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3528" y="1844824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itchFamily="34" charset="0"/>
              </a:rPr>
              <a:t>Globalization is the increasing interaction of people, states, or countries through the growth of the international flow of money, ideas, and culture.</a:t>
            </a:r>
            <a:endParaRPr lang="pl-PL" sz="28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50000"/>
              </a:schemeClr>
            </a:gs>
            <a:gs pos="90850">
              <a:schemeClr val="accent1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9554"/>
            <a:ext cx="7871054" cy="4880690"/>
          </a:xfrm>
        </p:spPr>
      </p:pic>
      <p:sp>
        <p:nvSpPr>
          <p:cNvPr id="5" name="Prostokąt 4"/>
          <p:cNvSpPr/>
          <p:nvPr/>
        </p:nvSpPr>
        <p:spPr>
          <a:xfrm>
            <a:off x="181023" y="-243408"/>
            <a:ext cx="8797793" cy="3244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72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Traces</a:t>
            </a:r>
            <a:r>
              <a:rPr lang="pl-PL" sz="72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of </a:t>
            </a:r>
            <a:r>
              <a:rPr lang="pl-PL" sz="7200" b="1" i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globalization</a:t>
            </a:r>
            <a:endParaRPr lang="pl-PL" sz="72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l-PL" sz="72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 Poland</a:t>
            </a:r>
          </a:p>
        </p:txBody>
      </p:sp>
    </p:spTree>
    <p:extLst>
      <p:ext uri="{BB962C8B-B14F-4D97-AF65-F5344CB8AC3E}">
        <p14:creationId xmlns:p14="http://schemas.microsoft.com/office/powerpoint/2010/main" val="23083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581" y="62373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Kielce, in the shopping center</a:t>
            </a:r>
            <a:r>
              <a:rPr lang="pl-PL" sz="2000" dirty="0"/>
              <a:t> t</a:t>
            </a:r>
            <a:r>
              <a:rPr lang="en-US" sz="2000" dirty="0"/>
              <a:t>here are over 200 foreign stores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58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38992"/>
            <a:ext cx="7019173" cy="4525963"/>
          </a:xfrm>
        </p:spPr>
      </p:pic>
      <p:sp>
        <p:nvSpPr>
          <p:cNvPr id="7" name="Prostokąt 6"/>
          <p:cNvSpPr/>
          <p:nvPr/>
        </p:nvSpPr>
        <p:spPr>
          <a:xfrm>
            <a:off x="395535" y="0"/>
            <a:ext cx="8327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T</a:t>
            </a:r>
            <a:r>
              <a:rPr lang="en-US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he problem of poor </a:t>
            </a:r>
            <a:r>
              <a:rPr lang="pl-PL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G</a:t>
            </a:r>
            <a:r>
              <a:rPr lang="en-US" sz="6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ypsies</a:t>
            </a:r>
            <a:r>
              <a:rPr lang="en-US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 in </a:t>
            </a:r>
            <a:r>
              <a:rPr lang="pl-PL" sz="6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P</a:t>
            </a:r>
            <a:r>
              <a:rPr lang="en-US" sz="6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oland</a:t>
            </a:r>
            <a:endParaRPr lang="pl-PL" sz="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1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94684"/>
            <a:ext cx="7776864" cy="3913090"/>
          </a:xfrm>
        </p:spPr>
      </p:pic>
      <p:sp>
        <p:nvSpPr>
          <p:cNvPr id="4" name="Prostokąt 3"/>
          <p:cNvSpPr/>
          <p:nvPr/>
        </p:nvSpPr>
        <p:spPr>
          <a:xfrm>
            <a:off x="222207" y="116632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Forecast of migration movements until 2040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31640" y="59121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Internal migration (inflow/outflow) in 2014-2040 (in </a:t>
            </a:r>
            <a:r>
              <a:rPr lang="en-US" sz="2000" b="1" dirty="0" err="1"/>
              <a:t>thous</a:t>
            </a:r>
            <a:r>
              <a:rPr lang="en-US" sz="2000" b="1" dirty="0"/>
              <a:t>.)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12922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3" y="5146607"/>
            <a:ext cx="8100392" cy="17113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149" y="980728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err="1"/>
              <a:t>Changes</a:t>
            </a:r>
            <a:r>
              <a:rPr lang="pl-PL" b="1" dirty="0"/>
              <a:t> in </a:t>
            </a:r>
            <a:r>
              <a:rPr lang="pl-PL" b="1" dirty="0" err="1"/>
              <a:t>population</a:t>
            </a:r>
            <a:r>
              <a:rPr lang="pl-PL" b="1" dirty="0"/>
              <a:t> </a:t>
            </a:r>
            <a:r>
              <a:rPr lang="pl-PL" b="1" dirty="0" err="1"/>
              <a:t>size</a:t>
            </a:r>
            <a:r>
              <a:rPr lang="pl-PL" b="1" dirty="0"/>
              <a:t>.</a:t>
            </a:r>
          </a:p>
          <a:p>
            <a:pPr marL="0" indent="0">
              <a:buNone/>
            </a:pPr>
            <a:r>
              <a:rPr lang="en-US" sz="2200" b="1" dirty="0"/>
              <a:t>According to the forecast - in the whole forecasted period, the population of Poland will systematically decrease. The loss - compared to 2013 - will reach, at the end of the forecast horizon, PLN 4,545 thousand people, including as much as 98% of the anticipated decline in population size will affect cities. Already in the first two years </a:t>
            </a:r>
            <a:r>
              <a:rPr lang="pl-PL" sz="2200" b="1" dirty="0" err="1"/>
              <a:t>it</a:t>
            </a:r>
            <a:r>
              <a:rPr lang="pl-PL" sz="2200" b="1" dirty="0"/>
              <a:t> </a:t>
            </a:r>
            <a:r>
              <a:rPr lang="en-US" sz="2200" b="1" dirty="0"/>
              <a:t>is expected to fall by almost 77 thousand people</a:t>
            </a:r>
            <a:r>
              <a:rPr lang="pl-PL" sz="2200" b="1" dirty="0"/>
              <a:t>.</a:t>
            </a:r>
            <a:r>
              <a:rPr lang="en-US" sz="2200" b="1" dirty="0"/>
              <a:t> </a:t>
            </a:r>
            <a:r>
              <a:rPr lang="pl-PL" sz="2200" b="1" dirty="0"/>
              <a:t>H</a:t>
            </a:r>
            <a:r>
              <a:rPr lang="en-US" sz="2200" b="1" dirty="0" err="1"/>
              <a:t>owever</a:t>
            </a:r>
            <a:r>
              <a:rPr lang="en-US" sz="2200" b="1" dirty="0"/>
              <a:t>, significant changes will begin after 2015. Over the next five years - by 2020 - the population will decrease by 281 thousand, while in subsequent periods we will observe a significant acceleration of the pace of change. After 2035, every fifth of the forecasted period will be marked by a drop in the population by more than 800,000. By the end of 2050, the Polish population will reach 33,951,000, which is 88.2% of the state from 2013. Considering the division into urban areas and rural areas clearly show significant differences in the course of demographic processes</a:t>
            </a:r>
            <a:r>
              <a:rPr lang="pl-PL" sz="2200" b="1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-300461" y="-1"/>
            <a:ext cx="94444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Population growth forecast</a:t>
            </a:r>
            <a:endParaRPr lang="pl-P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by 2040</a:t>
            </a:r>
            <a:endParaRPr lang="pl-PL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03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2">
                <a:lumMod val="50000"/>
              </a:schemeClr>
            </a:gs>
            <a:gs pos="9085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Projection of urban and rural areas population until 2050 (in </a:t>
            </a:r>
            <a:r>
              <a:rPr lang="en-US" dirty="0" err="1">
                <a:solidFill>
                  <a:schemeClr val="bg1"/>
                </a:solidFill>
              </a:rPr>
              <a:t>mln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8872" cy="4824536"/>
          </a:xfrm>
        </p:spPr>
      </p:pic>
    </p:spTree>
    <p:extLst>
      <p:ext uri="{BB962C8B-B14F-4D97-AF65-F5344CB8AC3E}">
        <p14:creationId xmlns:p14="http://schemas.microsoft.com/office/powerpoint/2010/main" val="330504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ostokąt 4"/>
          <p:cNvSpPr/>
          <p:nvPr/>
        </p:nvSpPr>
        <p:spPr>
          <a:xfrm>
            <a:off x="-710805" y="52830"/>
            <a:ext cx="1014319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THANK YOU </a:t>
            </a:r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FOR</a:t>
            </a:r>
            <a:endParaRPr lang="pl-PL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endParaRPr lang="pl-PL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endParaRPr lang="pl-PL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endParaRPr lang="pl-PL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endParaRPr lang="pl-PL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 YOUR ATTENTION</a:t>
            </a:r>
            <a:endParaRPr lang="pl-PL" sz="7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5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270283"/>
            <a:ext cx="9073008" cy="451598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993" y="167419"/>
            <a:ext cx="8821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 MIGRATIONS </a:t>
            </a:r>
          </a:p>
          <a:p>
            <a:pPr algn="ctr"/>
            <a:r>
              <a:rPr lang="pl-PL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IN POLAND</a:t>
            </a:r>
          </a:p>
        </p:txBody>
      </p:sp>
    </p:spTree>
    <p:extLst>
      <p:ext uri="{BB962C8B-B14F-4D97-AF65-F5344CB8AC3E}">
        <p14:creationId xmlns:p14="http://schemas.microsoft.com/office/powerpoint/2010/main" val="35207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8832" cy="596431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3701335"/>
            <a:ext cx="67070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Migration of people is the movement of people from one place to another with the intentions of settling, permanently or temporarily, in a new place.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395536" y="61183"/>
            <a:ext cx="8239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</a:t>
            </a:r>
            <a:r>
              <a:rPr lang="pl-PL" sz="8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8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</a:t>
            </a:r>
            <a:r>
              <a:rPr lang="pl-PL" sz="8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8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migration</a:t>
            </a:r>
            <a:r>
              <a:rPr lang="pl-PL" sz="8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062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" y="1707379"/>
            <a:ext cx="4950244" cy="489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Serce 6"/>
          <p:cNvSpPr/>
          <p:nvPr/>
        </p:nvSpPr>
        <p:spPr>
          <a:xfrm>
            <a:off x="4788024" y="490317"/>
            <a:ext cx="288032" cy="288032"/>
          </a:xfrm>
          <a:prstGeom prst="hear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erce 8"/>
          <p:cNvSpPr/>
          <p:nvPr/>
        </p:nvSpPr>
        <p:spPr>
          <a:xfrm>
            <a:off x="4786955" y="944247"/>
            <a:ext cx="288032" cy="288032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erce 9"/>
          <p:cNvSpPr/>
          <p:nvPr/>
        </p:nvSpPr>
        <p:spPr>
          <a:xfrm>
            <a:off x="4786955" y="4576401"/>
            <a:ext cx="288032" cy="288032"/>
          </a:xfrm>
          <a:prstGeom prst="hear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erce 10"/>
          <p:cNvSpPr/>
          <p:nvPr/>
        </p:nvSpPr>
        <p:spPr>
          <a:xfrm>
            <a:off x="4788024" y="2048985"/>
            <a:ext cx="288032" cy="288032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erce 11"/>
          <p:cNvSpPr/>
          <p:nvPr/>
        </p:nvSpPr>
        <p:spPr>
          <a:xfrm>
            <a:off x="4788024" y="2591513"/>
            <a:ext cx="288032" cy="288032"/>
          </a:xfrm>
          <a:prstGeom prst="hear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erce 12"/>
          <p:cNvSpPr/>
          <p:nvPr/>
        </p:nvSpPr>
        <p:spPr>
          <a:xfrm>
            <a:off x="4786955" y="3095391"/>
            <a:ext cx="288032" cy="288032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erce 13"/>
          <p:cNvSpPr/>
          <p:nvPr/>
        </p:nvSpPr>
        <p:spPr>
          <a:xfrm>
            <a:off x="4788024" y="5085184"/>
            <a:ext cx="288032" cy="288032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erce 14"/>
          <p:cNvSpPr/>
          <p:nvPr/>
        </p:nvSpPr>
        <p:spPr>
          <a:xfrm>
            <a:off x="4788024" y="1484784"/>
            <a:ext cx="288032" cy="288032"/>
          </a:xfrm>
          <a:prstGeom prst="hear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erce 15"/>
          <p:cNvSpPr/>
          <p:nvPr/>
        </p:nvSpPr>
        <p:spPr>
          <a:xfrm>
            <a:off x="4786955" y="4011635"/>
            <a:ext cx="288032" cy="288032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erce 16"/>
          <p:cNvSpPr/>
          <p:nvPr/>
        </p:nvSpPr>
        <p:spPr>
          <a:xfrm>
            <a:off x="4788024" y="3502287"/>
            <a:ext cx="288032" cy="288032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105609" y="4496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+mj-lt"/>
              </a:rPr>
              <a:t>Higher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earnings</a:t>
            </a:r>
            <a:endParaRPr lang="pl-PL" dirty="0">
              <a:latin typeface="+mj-lt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05609" y="903597"/>
            <a:ext cx="364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People want to </a:t>
            </a:r>
            <a:r>
              <a:rPr lang="pl-PL" dirty="0" err="1"/>
              <a:t>travel</a:t>
            </a:r>
            <a:r>
              <a:rPr lang="pl-PL" dirty="0"/>
              <a:t> the </a:t>
            </a:r>
            <a:r>
              <a:rPr lang="pl-PL" dirty="0" err="1"/>
              <a:t>world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105609" y="14847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People </a:t>
            </a:r>
            <a:r>
              <a:rPr lang="pl-PL" dirty="0" err="1"/>
              <a:t>are</a:t>
            </a:r>
            <a:r>
              <a:rPr lang="pl-PL" dirty="0"/>
              <a:t>  </a:t>
            </a:r>
            <a:r>
              <a:rPr lang="pl-PL" dirty="0" err="1"/>
              <a:t>looking</a:t>
            </a:r>
            <a:r>
              <a:rPr lang="pl-PL" dirty="0"/>
              <a:t> for a </a:t>
            </a:r>
            <a:r>
              <a:rPr lang="pl-PL" dirty="0" err="1"/>
              <a:t>perfect</a:t>
            </a:r>
            <a:r>
              <a:rPr lang="pl-PL" dirty="0"/>
              <a:t> </a:t>
            </a:r>
            <a:r>
              <a:rPr lang="pl-PL" dirty="0" err="1"/>
              <a:t>job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164894" y="1967685"/>
            <a:ext cx="321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Higher</a:t>
            </a:r>
            <a:r>
              <a:rPr lang="pl-PL" dirty="0"/>
              <a:t> standard of life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105609" y="3049800"/>
            <a:ext cx="321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Family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living</a:t>
            </a:r>
            <a:r>
              <a:rPr lang="pl-PL" dirty="0"/>
              <a:t> </a:t>
            </a:r>
            <a:r>
              <a:rPr lang="pl-PL" dirty="0" err="1"/>
              <a:t>abroad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138076" y="3461637"/>
            <a:ext cx="306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issues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105725" y="3970985"/>
            <a:ext cx="342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Better</a:t>
            </a:r>
            <a:r>
              <a:rPr lang="pl-PL" dirty="0"/>
              <a:t> system of </a:t>
            </a:r>
            <a:r>
              <a:rPr lang="pl-PL" dirty="0" err="1"/>
              <a:t>tax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5164894" y="4495101"/>
            <a:ext cx="364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Friendly</a:t>
            </a:r>
            <a:r>
              <a:rPr lang="pl-PL" dirty="0"/>
              <a:t> public </a:t>
            </a:r>
            <a:r>
              <a:rPr lang="pl-PL" dirty="0" err="1"/>
              <a:t>atmosphere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93064" y="504453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Safer</a:t>
            </a:r>
            <a:r>
              <a:rPr lang="pl-PL" dirty="0"/>
              <a:t> place in </a:t>
            </a:r>
            <a:r>
              <a:rPr lang="pl-PL" dirty="0" err="1"/>
              <a:t>case</a:t>
            </a:r>
            <a:r>
              <a:rPr lang="pl-PL" dirty="0"/>
              <a:t> of </a:t>
            </a:r>
            <a:r>
              <a:rPr lang="pl-PL" dirty="0" err="1"/>
              <a:t>geography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199142" y="2510213"/>
            <a:ext cx="309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Excellent</a:t>
            </a:r>
            <a:r>
              <a:rPr lang="pl-PL" dirty="0"/>
              <a:t> </a:t>
            </a:r>
            <a:r>
              <a:rPr lang="pl-PL" dirty="0" err="1"/>
              <a:t>prospects</a:t>
            </a:r>
            <a:r>
              <a:rPr lang="pl-PL" dirty="0"/>
              <a:t> of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-308362" y="94834"/>
            <a:ext cx="53778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Reasons </a:t>
            </a: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of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 migration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0" y="2165067"/>
            <a:ext cx="8056969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-468560" y="43809"/>
            <a:ext cx="97930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effects</a:t>
            </a:r>
            <a:r>
              <a:rPr lang="pl-PL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of</a:t>
            </a:r>
          </a:p>
          <a:p>
            <a:pPr algn="ctr"/>
            <a:r>
              <a:rPr lang="pl-PL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INTERNAL MIGRATION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16216" y="6269523"/>
            <a:ext cx="224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Cotton</a:t>
            </a:r>
            <a:r>
              <a:rPr lang="pl-PL" dirty="0"/>
              <a:t> </a:t>
            </a:r>
            <a:r>
              <a:rPr lang="pl-PL" dirty="0" err="1"/>
              <a:t>factory</a:t>
            </a:r>
            <a:r>
              <a:rPr lang="pl-PL" dirty="0"/>
              <a:t> in Łódź</a:t>
            </a:r>
          </a:p>
        </p:txBody>
      </p:sp>
      <p:sp>
        <p:nvSpPr>
          <p:cNvPr id="2" name="Gwiazda 5-ramienna 1"/>
          <p:cNvSpPr/>
          <p:nvPr/>
        </p:nvSpPr>
        <p:spPr>
          <a:xfrm>
            <a:off x="6228184" y="6269523"/>
            <a:ext cx="288032" cy="2769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1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50" y="-27384"/>
            <a:ext cx="9252520" cy="684076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-1188640" y="38936"/>
            <a:ext cx="968456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effects</a:t>
            </a:r>
            <a:endParaRPr lang="pl-PL" sz="8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</a:endParaRPr>
          </a:p>
          <a:p>
            <a:pPr algn="ctr"/>
            <a:endParaRPr lang="pl-PL" sz="8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</a:endParaRPr>
          </a:p>
          <a:p>
            <a:pPr algn="ctr"/>
            <a:endParaRPr lang="pl-PL" sz="8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</a:endParaRPr>
          </a:p>
          <a:p>
            <a:pPr algn="ctr"/>
            <a:r>
              <a:rPr lang="pl-PL" sz="8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of </a:t>
            </a:r>
            <a:r>
              <a:rPr lang="pl-PL" sz="8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emigrations</a:t>
            </a:r>
            <a:endParaRPr lang="pl-PL" sz="88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1" y="2060848"/>
            <a:ext cx="8280920" cy="4608512"/>
          </a:xfrm>
        </p:spPr>
      </p:pic>
      <p:sp>
        <p:nvSpPr>
          <p:cNvPr id="4" name="Prostokąt 3"/>
          <p:cNvSpPr/>
          <p:nvPr/>
        </p:nvSpPr>
        <p:spPr>
          <a:xfrm>
            <a:off x="70992" y="188640"/>
            <a:ext cx="9073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influence </a:t>
            </a: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</a:t>
            </a:r>
            <a:r>
              <a:rPr lang="pl-PL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architecture</a:t>
            </a: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Teutonic Knights settling on Polish lands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Prostokąt 5"/>
          <p:cNvSpPr/>
          <p:nvPr/>
        </p:nvSpPr>
        <p:spPr>
          <a:xfrm>
            <a:off x="14578" y="116632"/>
            <a:ext cx="9129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Traces</a:t>
            </a:r>
            <a:r>
              <a:rPr lang="pl-PL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 of </a:t>
            </a:r>
            <a:r>
              <a:rPr lang="pl-PL" sz="54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Orthodox</a:t>
            </a:r>
            <a:r>
              <a:rPr lang="pl-PL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pl-PL" sz="54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emigrants</a:t>
            </a:r>
            <a:endParaRPr lang="pl-PL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444208" y="6237312"/>
            <a:ext cx="25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Białystok</a:t>
            </a:r>
          </a:p>
        </p:txBody>
      </p:sp>
    </p:spTree>
    <p:extLst>
      <p:ext uri="{BB962C8B-B14F-4D97-AF65-F5344CB8AC3E}">
        <p14:creationId xmlns:p14="http://schemas.microsoft.com/office/powerpoint/2010/main" val="8714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5179589" cy="6336704"/>
          </a:xfrm>
        </p:spPr>
      </p:pic>
      <p:sp>
        <p:nvSpPr>
          <p:cNvPr id="5" name="Prostokąt 4"/>
          <p:cNvSpPr/>
          <p:nvPr/>
        </p:nvSpPr>
        <p:spPr>
          <a:xfrm>
            <a:off x="323528" y="548680"/>
            <a:ext cx="28803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German </a:t>
            </a:r>
            <a:r>
              <a:rPr lang="pl-PL" sz="6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building</a:t>
            </a:r>
            <a:r>
              <a:rPr lang="pl-PL" sz="6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 Jawor</a:t>
            </a:r>
            <a:endParaRPr lang="pl-PL" sz="60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948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423</Words>
  <Application>Microsoft Office PowerPoint</Application>
  <PresentationFormat>Pokaz na ekranie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Algerian</vt:lpstr>
      <vt:lpstr>AR JULIAN</vt:lpstr>
      <vt:lpstr>Arial</vt:lpstr>
      <vt:lpstr>Bahnschrift</vt:lpstr>
      <vt:lpstr>Calibri</vt:lpstr>
      <vt:lpstr>Cooper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Projection of urban and rural areas population until 2050 (in mln)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</dc:creator>
  <cp:lastModifiedBy>Jolanta Kozubska</cp:lastModifiedBy>
  <cp:revision>49</cp:revision>
  <dcterms:created xsi:type="dcterms:W3CDTF">2017-11-24T11:36:22Z</dcterms:created>
  <dcterms:modified xsi:type="dcterms:W3CDTF">2018-03-04T10:17:28Z</dcterms:modified>
</cp:coreProperties>
</file>