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p:scale>
          <a:sx n="96" d="100"/>
          <a:sy n="96" d="100"/>
        </p:scale>
        <p:origin x="-102" y="-9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09/02/2018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09/02/2018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09/02/2018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09/02/2018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09/02/2018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09/02/2018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09/02/2018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09/02/2018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09/02/2018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09/02/2018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09/02/2018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09/02/2018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1B2258F-86CA-4D4D-8270-BC05FCDEBFB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aveikslėlis 4" descr="shutterstock-195385073.jpg">
            <a:extLst>
              <a:ext uri="{FF2B5EF4-FFF2-40B4-BE49-F238E27FC236}">
                <a16:creationId xmlns:a16="http://schemas.microsoft.com/office/drawing/2014/main" xmlns="" id="{3FC47F16-1C7F-4259-828A-17AB9727FB01}"/>
              </a:ext>
            </a:extLst>
          </p:cNvPr>
          <p:cNvPicPr>
            <a:picLocks noChangeAspect="1"/>
          </p:cNvPicPr>
          <p:nvPr/>
        </p:nvPicPr>
        <p:blipFill rotWithShape="1">
          <a:blip r:embed="rId2">
            <a:alphaModFix amt="50000"/>
            <a:extLst/>
          </a:blip>
          <a:srcRect t="11531" b="3563"/>
          <a:stretch/>
        </p:blipFill>
        <p:spPr>
          <a:xfrm>
            <a:off x="20" y="1"/>
            <a:ext cx="12191980" cy="6857999"/>
          </a:xfrm>
          <a:prstGeom prst="rect">
            <a:avLst/>
          </a:prstGeom>
        </p:spPr>
      </p:pic>
      <p:sp>
        <p:nvSpPr>
          <p:cNvPr id="2" name="Pavadinimas 1">
            <a:extLst>
              <a:ext uri="{FF2B5EF4-FFF2-40B4-BE49-F238E27FC236}">
                <a16:creationId xmlns:a16="http://schemas.microsoft.com/office/drawing/2014/main" xmlns="" id="{F44A6203-023B-49CA-888B-DB4627BF9547}"/>
              </a:ext>
            </a:extLst>
          </p:cNvPr>
          <p:cNvSpPr>
            <a:spLocks noGrp="1"/>
          </p:cNvSpPr>
          <p:nvPr>
            <p:ph type="ctrTitle"/>
          </p:nvPr>
        </p:nvSpPr>
        <p:spPr>
          <a:xfrm>
            <a:off x="1523660" y="1190625"/>
            <a:ext cx="9144000" cy="2900518"/>
          </a:xfrm>
        </p:spPr>
        <p:txBody>
          <a:bodyPr>
            <a:normAutofit/>
          </a:bodyPr>
          <a:lstStyle/>
          <a:p>
            <a:r>
              <a:rPr lang="lt-LT" sz="7200">
                <a:solidFill>
                  <a:srgbClr val="FFFFFF"/>
                </a:solidFill>
                <a:latin typeface="Georgia"/>
              </a:rPr>
              <a:t>Emigration in Lithuania</a:t>
            </a:r>
          </a:p>
        </p:txBody>
      </p:sp>
    </p:spTree>
    <p:extLst>
      <p:ext uri="{BB962C8B-B14F-4D97-AF65-F5344CB8AC3E}">
        <p14:creationId xmlns:p14="http://schemas.microsoft.com/office/powerpoint/2010/main" val="141835551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aveikslėlis 4" descr="Screen Shot 2017-12-04 at 23.02.50.png">
            <a:extLst>
              <a:ext uri="{FF2B5EF4-FFF2-40B4-BE49-F238E27FC236}">
                <a16:creationId xmlns:a16="http://schemas.microsoft.com/office/drawing/2014/main" xmlns="" id="{2A9F54BF-7C1B-444E-927E-0B358B854A84}"/>
              </a:ext>
            </a:extLst>
          </p:cNvPr>
          <p:cNvPicPr>
            <a:picLocks noChangeAspect="1"/>
          </p:cNvPicPr>
          <p:nvPr/>
        </p:nvPicPr>
        <p:blipFill>
          <a:blip r:embed="rId2"/>
          <a:stretch>
            <a:fillRect/>
          </a:stretch>
        </p:blipFill>
        <p:spPr>
          <a:xfrm>
            <a:off x="4960143" y="1009650"/>
            <a:ext cx="6869907" cy="4241910"/>
          </a:xfrm>
          <a:prstGeom prst="rect">
            <a:avLst/>
          </a:prstGeom>
        </p:spPr>
      </p:pic>
      <p:sp>
        <p:nvSpPr>
          <p:cNvPr id="9" name="Rectangle 8">
            <a:extLst>
              <a:ext uri="{FF2B5EF4-FFF2-40B4-BE49-F238E27FC236}">
                <a16:creationId xmlns:a16="http://schemas.microsoft.com/office/drawing/2014/main" xmlns=""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7"/>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xmlns=""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1126" y="3910267"/>
            <a:ext cx="258679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Pavadinimas 1">
            <a:extLst>
              <a:ext uri="{FF2B5EF4-FFF2-40B4-BE49-F238E27FC236}">
                <a16:creationId xmlns:a16="http://schemas.microsoft.com/office/drawing/2014/main" xmlns="" id="{E303EFCC-0B77-46ED-AD34-DBB16C6DE15B}"/>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chemeClr val="bg1"/>
                </a:solidFill>
                <a:latin typeface="Georgia"/>
              </a:rPr>
              <a:t>Emigration in general</a:t>
            </a:r>
          </a:p>
        </p:txBody>
      </p:sp>
    </p:spTree>
    <p:extLst>
      <p:ext uri="{BB962C8B-B14F-4D97-AF65-F5344CB8AC3E}">
        <p14:creationId xmlns:p14="http://schemas.microsoft.com/office/powerpoint/2010/main" val="2376371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C5E6CFF1-2F42-4E10-9A97-F116F46F53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aveikslėlis 4" descr="LithuanianAmericanIndependenceProtest.jpg">
            <a:extLst>
              <a:ext uri="{FF2B5EF4-FFF2-40B4-BE49-F238E27FC236}">
                <a16:creationId xmlns:a16="http://schemas.microsoft.com/office/drawing/2014/main" xmlns="" id="{81DF1646-8721-4ACB-85BC-58F1653052C0}"/>
              </a:ext>
            </a:extLst>
          </p:cNvPr>
          <p:cNvPicPr>
            <a:picLocks noChangeAspect="1"/>
          </p:cNvPicPr>
          <p:nvPr/>
        </p:nvPicPr>
        <p:blipFill rotWithShape="1">
          <a:blip r:embed="rId2">
            <a:alphaModFix amt="35000"/>
            <a:extLst/>
          </a:blip>
          <a:srcRect r="444"/>
          <a:stretch/>
        </p:blipFill>
        <p:spPr>
          <a:xfrm>
            <a:off x="20" y="1"/>
            <a:ext cx="12191980" cy="6857999"/>
          </a:xfrm>
          <a:prstGeom prst="rect">
            <a:avLst/>
          </a:prstGeom>
        </p:spPr>
      </p:pic>
      <p:cxnSp>
        <p:nvCxnSpPr>
          <p:cNvPr id="11" name="Straight Connector 10">
            <a:extLst>
              <a:ext uri="{FF2B5EF4-FFF2-40B4-BE49-F238E27FC236}">
                <a16:creationId xmlns:a16="http://schemas.microsoft.com/office/drawing/2014/main" xmlns="" id="{67182200-4859-4C8D-BCBB-55B245C28B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Pavadinimas 1">
            <a:extLst>
              <a:ext uri="{FF2B5EF4-FFF2-40B4-BE49-F238E27FC236}">
                <a16:creationId xmlns:a16="http://schemas.microsoft.com/office/drawing/2014/main" xmlns="" id="{CB371095-960B-4FE6-B63C-1DB0A3D6A028}"/>
              </a:ext>
            </a:extLst>
          </p:cNvPr>
          <p:cNvSpPr>
            <a:spLocks noGrp="1"/>
          </p:cNvSpPr>
          <p:nvPr>
            <p:ph type="title"/>
          </p:nvPr>
        </p:nvSpPr>
        <p:spPr>
          <a:xfrm>
            <a:off x="838201" y="1065862"/>
            <a:ext cx="3313164" cy="4726276"/>
          </a:xfrm>
        </p:spPr>
        <p:txBody>
          <a:bodyPr>
            <a:normAutofit/>
          </a:bodyPr>
          <a:lstStyle/>
          <a:p>
            <a:pPr algn="r"/>
            <a:r>
              <a:rPr lang="lt-LT" sz="4000">
                <a:solidFill>
                  <a:srgbClr val="FFFFFF"/>
                </a:solidFill>
                <a:latin typeface="Georgia"/>
              </a:rPr>
              <a:t>The first wave of emigration from Lithuania</a:t>
            </a:r>
          </a:p>
        </p:txBody>
      </p:sp>
      <p:sp>
        <p:nvSpPr>
          <p:cNvPr id="3" name="Turinio vietos rezervavimo ženklas 2">
            <a:extLst>
              <a:ext uri="{FF2B5EF4-FFF2-40B4-BE49-F238E27FC236}">
                <a16:creationId xmlns:a16="http://schemas.microsoft.com/office/drawing/2014/main" xmlns="" id="{BD995EB6-A4E8-4CE5-B48B-40F50E5B2B75}"/>
              </a:ext>
            </a:extLst>
          </p:cNvPr>
          <p:cNvSpPr>
            <a:spLocks noGrp="1"/>
          </p:cNvSpPr>
          <p:nvPr>
            <p:ph idx="1"/>
          </p:nvPr>
        </p:nvSpPr>
        <p:spPr>
          <a:xfrm>
            <a:off x="5155379" y="1065862"/>
            <a:ext cx="5744685" cy="4726276"/>
          </a:xfrm>
        </p:spPr>
        <p:txBody>
          <a:bodyPr vert="horz" lIns="91440" tIns="45720" rIns="91440" bIns="45720" rtlCol="0" anchor="ctr">
            <a:normAutofit/>
          </a:bodyPr>
          <a:lstStyle/>
          <a:p>
            <a:pPr marL="0" indent="0">
              <a:buNone/>
            </a:pPr>
            <a:r>
              <a:rPr lang="en-GB" sz="2400">
                <a:solidFill>
                  <a:srgbClr val="FFFFFF"/>
                </a:solidFill>
                <a:latin typeface="Georgia"/>
              </a:rPr>
              <a:t>So the first wave brings us back to the 1860s when lots of Lithuanians moved and ran from Europe. The first really significant wave of Lithuanian emigration to the United States began in the late 1860s, after the Civil War.</a:t>
            </a:r>
            <a:endParaRPr lang="lt-LT" sz="2400">
              <a:solidFill>
                <a:srgbClr val="FFFFFF"/>
              </a:solidFill>
              <a:latin typeface="Georgia"/>
            </a:endParaRPr>
          </a:p>
        </p:txBody>
      </p:sp>
    </p:spTree>
    <p:extLst>
      <p:ext uri="{BB962C8B-B14F-4D97-AF65-F5344CB8AC3E}">
        <p14:creationId xmlns:p14="http://schemas.microsoft.com/office/powerpoint/2010/main" val="203402980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aveikslėlis 14" descr="Screen Shot 2017-12-06 at 08.18.08.png">
            <a:extLst>
              <a:ext uri="{FF2B5EF4-FFF2-40B4-BE49-F238E27FC236}">
                <a16:creationId xmlns:a16="http://schemas.microsoft.com/office/drawing/2014/main" xmlns="" id="{A7195F26-18FE-4C35-AEB8-0BD77F7DBAF3}"/>
              </a:ext>
            </a:extLst>
          </p:cNvPr>
          <p:cNvPicPr>
            <a:picLocks noChangeAspect="1"/>
          </p:cNvPicPr>
          <p:nvPr/>
        </p:nvPicPr>
        <p:blipFill rotWithShape="1">
          <a:blip r:embed="rId2"/>
          <a:srcRect l="4430" r="4030" b="2"/>
          <a:stretch/>
        </p:blipFill>
        <p:spPr>
          <a:xfrm>
            <a:off x="5120640" y="1904281"/>
            <a:ext cx="6233160" cy="4272681"/>
          </a:xfrm>
          <a:prstGeom prst="rect">
            <a:avLst/>
          </a:prstGeom>
        </p:spPr>
      </p:pic>
      <p:sp>
        <p:nvSpPr>
          <p:cNvPr id="2" name="Pavadinimas 1">
            <a:extLst>
              <a:ext uri="{FF2B5EF4-FFF2-40B4-BE49-F238E27FC236}">
                <a16:creationId xmlns:a16="http://schemas.microsoft.com/office/drawing/2014/main" xmlns="" id="{7C7E54E2-493F-48CC-A39B-D2F8F724BDCE}"/>
              </a:ext>
            </a:extLst>
          </p:cNvPr>
          <p:cNvSpPr>
            <a:spLocks noGrp="1"/>
          </p:cNvSpPr>
          <p:nvPr>
            <p:ph type="title"/>
          </p:nvPr>
        </p:nvSpPr>
        <p:spPr>
          <a:xfrm>
            <a:off x="838200" y="365125"/>
            <a:ext cx="10515600" cy="1325563"/>
          </a:xfrm>
        </p:spPr>
        <p:txBody>
          <a:bodyPr>
            <a:normAutofit/>
          </a:bodyPr>
          <a:lstStyle/>
          <a:p>
            <a:r>
              <a:rPr lang="lt-LT" dirty="0" err="1">
                <a:latin typeface="Georgia"/>
              </a:rPr>
              <a:t>The</a:t>
            </a:r>
            <a:r>
              <a:rPr lang="lt-LT" dirty="0">
                <a:latin typeface="Georgia"/>
              </a:rPr>
              <a:t> </a:t>
            </a:r>
            <a:r>
              <a:rPr lang="lt-LT" dirty="0" err="1">
                <a:latin typeface="Georgia"/>
              </a:rPr>
              <a:t>second</a:t>
            </a:r>
            <a:r>
              <a:rPr lang="lt-LT" dirty="0">
                <a:latin typeface="Georgia"/>
              </a:rPr>
              <a:t> </a:t>
            </a:r>
            <a:r>
              <a:rPr lang="lt-LT" dirty="0" err="1">
                <a:latin typeface="Georgia"/>
              </a:rPr>
              <a:t>wave</a:t>
            </a:r>
            <a:r>
              <a:rPr lang="lt-LT" dirty="0">
                <a:latin typeface="Georgia"/>
              </a:rPr>
              <a:t> </a:t>
            </a:r>
            <a:r>
              <a:rPr lang="lt-LT" dirty="0" err="1">
                <a:latin typeface="Georgia"/>
              </a:rPr>
              <a:t>of</a:t>
            </a:r>
            <a:r>
              <a:rPr lang="lt-LT" dirty="0">
                <a:latin typeface="Georgia"/>
              </a:rPr>
              <a:t> </a:t>
            </a:r>
            <a:r>
              <a:rPr lang="lt-LT" dirty="0" err="1">
                <a:latin typeface="Georgia"/>
              </a:rPr>
              <a:t>emigration</a:t>
            </a:r>
            <a:r>
              <a:rPr lang="lt-LT" dirty="0">
                <a:latin typeface="Georgia"/>
              </a:rPr>
              <a:t> </a:t>
            </a:r>
            <a:r>
              <a:rPr lang="lt-LT" dirty="0" err="1">
                <a:latin typeface="Georgia"/>
              </a:rPr>
              <a:t>from</a:t>
            </a:r>
            <a:r>
              <a:rPr lang="lt-LT" dirty="0">
                <a:latin typeface="Georgia"/>
              </a:rPr>
              <a:t> Lithuania</a:t>
            </a:r>
          </a:p>
        </p:txBody>
      </p:sp>
      <p:sp>
        <p:nvSpPr>
          <p:cNvPr id="3" name="Turinio vietos rezervavimo ženklas 2">
            <a:extLst>
              <a:ext uri="{FF2B5EF4-FFF2-40B4-BE49-F238E27FC236}">
                <a16:creationId xmlns:a16="http://schemas.microsoft.com/office/drawing/2014/main" xmlns="" id="{95CCB860-B5D9-490A-8CC5-50C031258F9F}"/>
              </a:ext>
            </a:extLst>
          </p:cNvPr>
          <p:cNvSpPr>
            <a:spLocks noGrp="1"/>
          </p:cNvSpPr>
          <p:nvPr>
            <p:ph idx="1"/>
          </p:nvPr>
        </p:nvSpPr>
        <p:spPr>
          <a:xfrm>
            <a:off x="838200" y="1825625"/>
            <a:ext cx="3797807" cy="4351338"/>
          </a:xfrm>
        </p:spPr>
        <p:txBody>
          <a:bodyPr vert="horz" lIns="91440" tIns="45720" rIns="91440" bIns="45720" rtlCol="0" anchor="t">
            <a:normAutofit/>
          </a:bodyPr>
          <a:lstStyle/>
          <a:p>
            <a:pPr>
              <a:buNone/>
            </a:pPr>
            <a:r>
              <a:rPr lang="en-GB" sz="2400" dirty="0">
                <a:latin typeface="Georgia"/>
              </a:rPr>
              <a:t>And now </a:t>
            </a:r>
            <a:r>
              <a:rPr lang="en-GB" sz="2400" dirty="0" err="1">
                <a:latin typeface="Georgia"/>
              </a:rPr>
              <a:t>lets</a:t>
            </a:r>
            <a:r>
              <a:rPr lang="en-GB" sz="2400" dirty="0">
                <a:latin typeface="Georgia"/>
              </a:rPr>
              <a:t> talk </a:t>
            </a:r>
            <a:r>
              <a:rPr lang="en-GB" dirty="0">
                <a:latin typeface="Georgia"/>
              </a:rPr>
              <a:t>about</a:t>
            </a:r>
            <a:r>
              <a:rPr lang="en-GB" sz="2400" dirty="0">
                <a:latin typeface="Georgia"/>
              </a:rPr>
              <a:t> the second huge wave of emigration from Lithuania which began ~10years ago and is still happening now.</a:t>
            </a:r>
            <a:endParaRPr lang="lt-LT" sz="2400" dirty="0">
              <a:latin typeface="Georgia"/>
            </a:endParaRPr>
          </a:p>
        </p:txBody>
      </p:sp>
    </p:spTree>
    <p:extLst>
      <p:ext uri="{BB962C8B-B14F-4D97-AF65-F5344CB8AC3E}">
        <p14:creationId xmlns:p14="http://schemas.microsoft.com/office/powerpoint/2010/main" val="311817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aveikslėlis 9" descr="Screen Shot 2017-12-06 at 08.24.44.png">
            <a:extLst>
              <a:ext uri="{FF2B5EF4-FFF2-40B4-BE49-F238E27FC236}">
                <a16:creationId xmlns:a16="http://schemas.microsoft.com/office/drawing/2014/main" xmlns="" id="{6F111CB6-E0E0-4AB7-ADFF-4CEA0DFAC49D}"/>
              </a:ext>
            </a:extLst>
          </p:cNvPr>
          <p:cNvPicPr>
            <a:picLocks noChangeAspect="1"/>
          </p:cNvPicPr>
          <p:nvPr/>
        </p:nvPicPr>
        <p:blipFill>
          <a:blip r:embed="rId2"/>
          <a:stretch>
            <a:fillRect/>
          </a:stretch>
        </p:blipFill>
        <p:spPr>
          <a:xfrm>
            <a:off x="1229405" y="1825626"/>
            <a:ext cx="9723665" cy="4351338"/>
          </a:xfrm>
          <a:prstGeom prst="rect">
            <a:avLst/>
          </a:prstGeom>
        </p:spPr>
      </p:pic>
      <p:sp>
        <p:nvSpPr>
          <p:cNvPr id="2" name="Pavadinimas 1">
            <a:extLst>
              <a:ext uri="{FF2B5EF4-FFF2-40B4-BE49-F238E27FC236}">
                <a16:creationId xmlns:a16="http://schemas.microsoft.com/office/drawing/2014/main" xmlns="" id="{7DF7CAD8-6972-47EB-B5ED-6B81B53DF229}"/>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a:solidFill>
                  <a:schemeClr val="tx1"/>
                </a:solidFill>
                <a:latin typeface="+mj-lt"/>
                <a:ea typeface="+mj-ea"/>
                <a:cs typeface="+mj-cs"/>
              </a:rPr>
              <a:t>Most popular locations where Lithuanians choose to go</a:t>
            </a:r>
          </a:p>
        </p:txBody>
      </p:sp>
    </p:spTree>
    <p:extLst>
      <p:ext uri="{BB962C8B-B14F-4D97-AF65-F5344CB8AC3E}">
        <p14:creationId xmlns:p14="http://schemas.microsoft.com/office/powerpoint/2010/main" val="119870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1B2258F-86CA-4D4D-8270-BC05FCDEBFB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aveikslėlis 4" descr="ruduo-sukure-lietuvos-veliava-69402676.jpg">
            <a:extLst>
              <a:ext uri="{FF2B5EF4-FFF2-40B4-BE49-F238E27FC236}">
                <a16:creationId xmlns:a16="http://schemas.microsoft.com/office/drawing/2014/main" xmlns="" id="{272383D4-3364-4326-B642-F58989FBEB8B}"/>
              </a:ext>
            </a:extLst>
          </p:cNvPr>
          <p:cNvPicPr>
            <a:picLocks noChangeAspect="1"/>
          </p:cNvPicPr>
          <p:nvPr/>
        </p:nvPicPr>
        <p:blipFill rotWithShape="1">
          <a:blip r:embed="rId2">
            <a:alphaModFix amt="50000"/>
            <a:extLst/>
          </a:blip>
          <a:srcRect b="3846"/>
          <a:stretch/>
        </p:blipFill>
        <p:spPr>
          <a:xfrm>
            <a:off x="20" y="1"/>
            <a:ext cx="12191980" cy="6857999"/>
          </a:xfrm>
          <a:prstGeom prst="rect">
            <a:avLst/>
          </a:prstGeom>
        </p:spPr>
      </p:pic>
      <p:sp>
        <p:nvSpPr>
          <p:cNvPr id="2" name="Pavadinimas 1">
            <a:extLst>
              <a:ext uri="{FF2B5EF4-FFF2-40B4-BE49-F238E27FC236}">
                <a16:creationId xmlns:a16="http://schemas.microsoft.com/office/drawing/2014/main" xmlns="" id="{46320770-9F38-4D01-BDC4-EABCD3513ECC}"/>
              </a:ext>
            </a:extLst>
          </p:cNvPr>
          <p:cNvSpPr>
            <a:spLocks noGrp="1"/>
          </p:cNvSpPr>
          <p:nvPr>
            <p:ph type="ctrTitle"/>
          </p:nvPr>
        </p:nvSpPr>
        <p:spPr>
          <a:xfrm>
            <a:off x="1524000" y="1122362"/>
            <a:ext cx="9144000" cy="2900518"/>
          </a:xfrm>
        </p:spPr>
        <p:txBody>
          <a:bodyPr>
            <a:normAutofit/>
          </a:bodyPr>
          <a:lstStyle/>
          <a:p>
            <a:r>
              <a:rPr lang="lt-LT">
                <a:solidFill>
                  <a:srgbClr val="FFFFFF"/>
                </a:solidFill>
                <a:latin typeface="Georgia"/>
              </a:rPr>
              <a:t>Thank you for your attention ٩(๑❛ᴗ❛๑)۶</a:t>
            </a:r>
          </a:p>
        </p:txBody>
      </p:sp>
      <p:sp>
        <p:nvSpPr>
          <p:cNvPr id="3" name="Antrinis pavadinimas 2">
            <a:extLst>
              <a:ext uri="{FF2B5EF4-FFF2-40B4-BE49-F238E27FC236}">
                <a16:creationId xmlns:a16="http://schemas.microsoft.com/office/drawing/2014/main" xmlns="" id="{80ED4CDA-8108-4547-8B72-1574EB85AB6D}"/>
              </a:ext>
            </a:extLst>
          </p:cNvPr>
          <p:cNvSpPr>
            <a:spLocks noGrp="1"/>
          </p:cNvSpPr>
          <p:nvPr>
            <p:ph type="subTitle" idx="1"/>
          </p:nvPr>
        </p:nvSpPr>
        <p:spPr>
          <a:xfrm>
            <a:off x="1524000" y="4159404"/>
            <a:ext cx="9144000" cy="1098395"/>
          </a:xfrm>
        </p:spPr>
        <p:txBody>
          <a:bodyPr vert="horz" lIns="91440" tIns="45720" rIns="91440" bIns="45720" rtlCol="0">
            <a:normAutofit/>
          </a:bodyPr>
          <a:lstStyle/>
          <a:p>
            <a:r>
              <a:rPr lang="lt-LT" dirty="0">
                <a:solidFill>
                  <a:srgbClr val="FFFFFF"/>
                </a:solidFill>
                <a:latin typeface="Georgia"/>
              </a:rPr>
              <a:t>Ugne </a:t>
            </a:r>
            <a:r>
              <a:rPr lang="lt-LT" dirty="0" err="1" smtClean="0">
                <a:solidFill>
                  <a:srgbClr val="FFFFFF"/>
                </a:solidFill>
                <a:latin typeface="Georgia"/>
              </a:rPr>
              <a:t>Bucaite</a:t>
            </a:r>
            <a:r>
              <a:rPr lang="lt-LT" dirty="0" smtClean="0">
                <a:solidFill>
                  <a:srgbClr val="FFFFFF"/>
                </a:solidFill>
                <a:latin typeface="Georgia"/>
              </a:rPr>
              <a:t>. </a:t>
            </a:r>
            <a:r>
              <a:rPr lang="lt-LT" dirty="0">
                <a:solidFill>
                  <a:srgbClr val="FFFFFF"/>
                </a:solidFill>
                <a:latin typeface="Georgia"/>
              </a:rPr>
              <a:t>LITHUANIA</a:t>
            </a:r>
          </a:p>
        </p:txBody>
      </p:sp>
    </p:spTree>
    <p:extLst>
      <p:ext uri="{BB962C8B-B14F-4D97-AF65-F5344CB8AC3E}">
        <p14:creationId xmlns:p14="http://schemas.microsoft.com/office/powerpoint/2010/main" val="47678936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28</Words>
  <Application>Microsoft Office PowerPoint</Application>
  <PresentationFormat>Pasirinktinai</PresentationFormat>
  <Paragraphs>9</Paragraphs>
  <Slides>6</Slides>
  <Notes>0</Notes>
  <HiddenSlides>0</HiddenSlides>
  <MMClips>0</MMClips>
  <ScaleCrop>false</ScaleCrop>
  <HeadingPairs>
    <vt:vector size="4" baseType="variant">
      <vt:variant>
        <vt:lpstr>Tema</vt:lpstr>
      </vt:variant>
      <vt:variant>
        <vt:i4>1</vt:i4>
      </vt:variant>
      <vt:variant>
        <vt:lpstr>Skaidrių pavadinimai</vt:lpstr>
      </vt:variant>
      <vt:variant>
        <vt:i4>6</vt:i4>
      </vt:variant>
    </vt:vector>
  </HeadingPairs>
  <TitlesOfParts>
    <vt:vector size="7" baseType="lpstr">
      <vt:lpstr>office theme</vt:lpstr>
      <vt:lpstr>Emigration in Lithuania</vt:lpstr>
      <vt:lpstr>Emigration in general</vt:lpstr>
      <vt:lpstr>The first wave of emigration from Lithuania</vt:lpstr>
      <vt:lpstr>The second wave of emigration from Lithuania</vt:lpstr>
      <vt:lpstr>Most popular locations where Lithuanians choose to go</vt:lpstr>
      <vt:lpstr>Thank you for your attention ٩(๑❛ᴗ❛๑)۶</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Vaida Činčienė</dc:creator>
  <cp:lastModifiedBy>Vaida Činčienė</cp:lastModifiedBy>
  <cp:revision>6</cp:revision>
  <dcterms:created xsi:type="dcterms:W3CDTF">2013-07-15T20:26:40Z</dcterms:created>
  <dcterms:modified xsi:type="dcterms:W3CDTF">2018-02-09T09:08:07Z</dcterms:modified>
</cp:coreProperties>
</file>