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8" r:id="rId1"/>
  </p:sldMasterIdLst>
  <p:sldIdLst>
    <p:sldId id="256" r:id="rId2"/>
    <p:sldId id="284" r:id="rId3"/>
    <p:sldId id="257" r:id="rId4"/>
    <p:sldId id="258" r:id="rId5"/>
    <p:sldId id="259" r:id="rId6"/>
    <p:sldId id="260" r:id="rId7"/>
    <p:sldId id="262" r:id="rId8"/>
    <p:sldId id="261" r:id="rId9"/>
    <p:sldId id="263" r:id="rId10"/>
    <p:sldId id="265" r:id="rId11"/>
    <p:sldId id="264"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37" d="100"/>
          <a:sy n="37" d="100"/>
        </p:scale>
        <p:origin x="54"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pl-PL" dirty="0"/>
              <a:t>Kliknij, aby edytować styl</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4228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pl-PL" dirty="0"/>
              <a:t>Kliknij, aby edytować styl</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dirty="0"/>
              <a:t>Kliknij ikonę, aby dodać obraz</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dirty="0"/>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7121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pl-PL" dirty="0"/>
              <a:t>Kliknij, aby edytować styl</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dirty="0"/>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15601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l-PL" dirty="0"/>
              <a:t>Kliknij, aby edytować styl</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dirty="0"/>
              <a:t>Edytuj style wzorca tekstu</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dirty="0"/>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57181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pl-PL" dirty="0"/>
              <a:t>Kliknij, aby edytować styl</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dirty="0"/>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212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l-PL" dirty="0"/>
              <a:t>Kliknij, aby edytować styl</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pl-PL" dirty="0"/>
              <a:t>Edytuj style wzorca tekstu</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dirty="0"/>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3390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pl-PL" dirty="0"/>
              <a:t>Kliknij, aby edytować styl</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pl-PL" dirty="0"/>
              <a:t>Edytuj style wzorca tekstu</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dirty="0"/>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3783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l-PL" dirty="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7145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pl-PL" dirty="0"/>
              <a:t>Kliknij, aby edytować styl</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373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Kliknij, aby edytować styl</a:t>
            </a:r>
            <a:endParaRPr lang="en-US" dirty="0"/>
          </a:p>
        </p:txBody>
      </p:sp>
      <p:sp>
        <p:nvSpPr>
          <p:cNvPr id="3" name="Content Placeholder 2"/>
          <p:cNvSpPr>
            <a:spLocks noGrp="1"/>
          </p:cNvSpPr>
          <p:nvPr>
            <p:ph idx="1"/>
          </p:nvPr>
        </p:nvSpPr>
        <p:spPr/>
        <p:txBody>
          <a:bodyPr anchor="ct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6531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pl-PL" dirty="0"/>
              <a:t>Kliknij, aby edytować styl</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dirty="0"/>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02758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pl-PL" dirty="0"/>
              <a:t>Kliknij, aby edytować styl</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839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dirty="0"/>
              <a:t>Kliknij, aby edytować styl</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Edytuj style wzorca tekstu</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Edytuj style wzorca tekstu</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5326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20588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4604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pl-PL" dirty="0"/>
              <a:t>Kliknij, aby edytować styl</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dirty="0"/>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1215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pl-PL" dirty="0"/>
              <a:t>Kliknij, aby edytować styl</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dirty="0"/>
              <a:t>Kliknij ikonę, aby dodać obraz</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dirty="0"/>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457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pl-PL" dirty="0"/>
              <a:t>Kliknij, aby edytować styl</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3/4/2018</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747850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gracedivineart.deviantar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b="1" dirty="0"/>
              <a:t>Next 20 years of architecture</a:t>
            </a:r>
          </a:p>
        </p:txBody>
      </p:sp>
      <p:sp>
        <p:nvSpPr>
          <p:cNvPr id="3" name="Subtitle 2"/>
          <p:cNvSpPr>
            <a:spLocks noGrp="1"/>
          </p:cNvSpPr>
          <p:nvPr>
            <p:ph type="subTitle" idx="1"/>
          </p:nvPr>
        </p:nvSpPr>
        <p:spPr/>
        <p:txBody>
          <a:bodyPr/>
          <a:lstStyle/>
          <a:p>
            <a:r>
              <a:rPr lang="en" dirty="0">
                <a:latin typeface="Consolas"/>
              </a:rPr>
              <a:t>The impact of migration on architecture</a:t>
            </a:r>
            <a:endParaRPr lang="pl-PL" dirty="0"/>
          </a:p>
        </p:txBody>
      </p:sp>
      <p:pic>
        <p:nvPicPr>
          <p:cNvPr id="4" name="Obraz 4" descr="Obraz zawierający clipart&#10;&#10;Opis wygenerowany przy wysokim poziomie pewności">
            <a:extLst>
              <a:ext uri="{FF2B5EF4-FFF2-40B4-BE49-F238E27FC236}">
                <a16:creationId xmlns:a16="http://schemas.microsoft.com/office/drawing/2014/main" xmlns="" id="{DA71B093-58D6-4897-AFB5-FE13E5B4E22C}"/>
              </a:ext>
            </a:extLst>
          </p:cNvPr>
          <p:cNvPicPr>
            <a:picLocks noChangeAspect="1"/>
          </p:cNvPicPr>
          <p:nvPr/>
        </p:nvPicPr>
        <p:blipFill>
          <a:blip r:embed="rId2"/>
          <a:stretch>
            <a:fillRect/>
          </a:stretch>
        </p:blipFill>
        <p:spPr>
          <a:xfrm>
            <a:off x="-85683" y="5063915"/>
            <a:ext cx="1237454" cy="1079786"/>
          </a:xfrm>
          <a:prstGeom prst="rect">
            <a:avLst/>
          </a:prstGeom>
        </p:spPr>
      </p:pic>
      <p:pic>
        <p:nvPicPr>
          <p:cNvPr id="6" name="Obraz 6">
            <a:extLst>
              <a:ext uri="{FF2B5EF4-FFF2-40B4-BE49-F238E27FC236}">
                <a16:creationId xmlns:a16="http://schemas.microsoft.com/office/drawing/2014/main" xmlns="" id="{5A058618-C77C-4949-B962-3A97B522CDCA}"/>
              </a:ext>
            </a:extLst>
          </p:cNvPr>
          <p:cNvPicPr>
            <a:picLocks noChangeAspect="1"/>
          </p:cNvPicPr>
          <p:nvPr/>
        </p:nvPicPr>
        <p:blipFill>
          <a:blip r:embed="rId3"/>
          <a:stretch>
            <a:fillRect/>
          </a:stretch>
        </p:blipFill>
        <p:spPr>
          <a:xfrm>
            <a:off x="38081" y="6134100"/>
            <a:ext cx="2741845" cy="914400"/>
          </a:xfrm>
          <a:prstGeom prst="rect">
            <a:avLst/>
          </a:prstGeom>
        </p:spPr>
      </p:pic>
      <p:pic>
        <p:nvPicPr>
          <p:cNvPr id="10" name="Obraz 10">
            <a:extLst>
              <a:ext uri="{FF2B5EF4-FFF2-40B4-BE49-F238E27FC236}">
                <a16:creationId xmlns:a16="http://schemas.microsoft.com/office/drawing/2014/main" xmlns="" id="{5C464995-3850-427A-BA6E-219B0548AA46}"/>
              </a:ext>
            </a:extLst>
          </p:cNvPr>
          <p:cNvPicPr>
            <a:picLocks noChangeAspect="1"/>
          </p:cNvPicPr>
          <p:nvPr/>
        </p:nvPicPr>
        <p:blipFill>
          <a:blip r:embed="rId4"/>
          <a:stretch>
            <a:fillRect/>
          </a:stretch>
        </p:blipFill>
        <p:spPr>
          <a:xfrm>
            <a:off x="10879166" y="6147649"/>
            <a:ext cx="1247482" cy="458325"/>
          </a:xfrm>
          <a:prstGeom prst="rect">
            <a:avLst/>
          </a:prstGeom>
        </p:spPr>
      </p:pic>
      <p:sp>
        <p:nvSpPr>
          <p:cNvPr id="5" name="pole tekstowe 4">
            <a:extLst>
              <a:ext uri="{FF2B5EF4-FFF2-40B4-BE49-F238E27FC236}">
                <a16:creationId xmlns:a16="http://schemas.microsoft.com/office/drawing/2014/main" xmlns="" id="{BBDAD0DE-E4E1-49C8-8EB3-1F60750FD474}"/>
              </a:ext>
            </a:extLst>
          </p:cNvPr>
          <p:cNvSpPr txBox="1"/>
          <p:nvPr/>
        </p:nvSpPr>
        <p:spPr>
          <a:xfrm>
            <a:off x="7157695" y="4419600"/>
            <a:ext cx="4842909"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1600" dirty="0">
                <a:latin typeface="Consolas"/>
              </a:rPr>
              <a:t>Jan Czarnecki &amp; Wiktoria Czabator</a:t>
            </a:r>
          </a:p>
        </p:txBody>
      </p:sp>
    </p:spTree>
    <p:extLst>
      <p:ext uri="{BB962C8B-B14F-4D97-AF65-F5344CB8AC3E}">
        <p14:creationId xmlns:p14="http://schemas.microsoft.com/office/powerpoint/2010/main" val="164234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3"/>
          <a:stretch>
            <a:fillRect/>
          </a:stretch>
        </p:blipFill>
        <p:spPr>
          <a:xfrm>
            <a:off x="9419584" y="5990584"/>
            <a:ext cx="2741845" cy="914400"/>
          </a:xfrm>
          <a:prstGeom prst="rect">
            <a:avLst/>
          </a:prstGeom>
        </p:spPr>
      </p:pic>
      <p:pic>
        <p:nvPicPr>
          <p:cNvPr id="2" name="Obraz 12" descr="Obraz zawierający budynek, zewnętrzne, niebo, droga&#10;&#10;Opis wygenerowany przy bardzo wysokim poziomie pewności">
            <a:extLst>
              <a:ext uri="{FF2B5EF4-FFF2-40B4-BE49-F238E27FC236}">
                <a16:creationId xmlns:a16="http://schemas.microsoft.com/office/drawing/2014/main" xmlns="" id="{89F660D2-DA3C-4CCC-9D98-85A1CD2274F5}"/>
              </a:ext>
            </a:extLst>
          </p:cNvPr>
          <p:cNvPicPr>
            <a:picLocks noChangeAspect="1"/>
          </p:cNvPicPr>
          <p:nvPr/>
        </p:nvPicPr>
        <p:blipFill>
          <a:blip r:embed="rId4"/>
          <a:stretch>
            <a:fillRect/>
          </a:stretch>
        </p:blipFill>
        <p:spPr>
          <a:xfrm>
            <a:off x="212388" y="1790700"/>
            <a:ext cx="5614925" cy="3750092"/>
          </a:xfrm>
          <a:prstGeom prst="rect">
            <a:avLst/>
          </a:prstGeom>
          <a:ln>
            <a:noFill/>
          </a:ln>
          <a:effectLst>
            <a:softEdge rad="112500"/>
          </a:effectLst>
        </p:spPr>
      </p:pic>
      <p:pic>
        <p:nvPicPr>
          <p:cNvPr id="8" name="Obraz 8" descr="Obraz zawierający budynek, zewnętrzne, podłoże, niebo&#10;&#10;Opis wygenerowany przy bardzo wysokim poziomie pewności">
            <a:extLst>
              <a:ext uri="{FF2B5EF4-FFF2-40B4-BE49-F238E27FC236}">
                <a16:creationId xmlns:a16="http://schemas.microsoft.com/office/drawing/2014/main" xmlns="" id="{B05885F8-1CDE-4B5B-9FC0-89CF8719459C}"/>
              </a:ext>
            </a:extLst>
          </p:cNvPr>
          <p:cNvPicPr>
            <a:picLocks noChangeAspect="1"/>
          </p:cNvPicPr>
          <p:nvPr/>
        </p:nvPicPr>
        <p:blipFill>
          <a:blip r:embed="rId5"/>
          <a:stretch>
            <a:fillRect/>
          </a:stretch>
        </p:blipFill>
        <p:spPr>
          <a:xfrm>
            <a:off x="5832895" y="76200"/>
            <a:ext cx="6238378" cy="3724407"/>
          </a:xfrm>
          <a:prstGeom prst="rect">
            <a:avLst/>
          </a:prstGeom>
          <a:ln>
            <a:noFill/>
          </a:ln>
          <a:effectLst>
            <a:softEdge rad="112500"/>
          </a:effectLst>
        </p:spPr>
      </p:pic>
      <p:sp>
        <p:nvSpPr>
          <p:cNvPr id="10" name="pole tekstowe 9">
            <a:extLst>
              <a:ext uri="{FF2B5EF4-FFF2-40B4-BE49-F238E27FC236}">
                <a16:creationId xmlns:a16="http://schemas.microsoft.com/office/drawing/2014/main" xmlns="" id="{ACC75AC8-449C-409B-B655-60E6E52FE316}"/>
              </a:ext>
            </a:extLst>
          </p:cNvPr>
          <p:cNvSpPr txBox="1"/>
          <p:nvPr/>
        </p:nvSpPr>
        <p:spPr>
          <a:xfrm>
            <a:off x="5521772" y="380153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Courtyard</a:t>
            </a:r>
            <a:r>
              <a:rPr lang="pl-PL" dirty="0"/>
              <a:t> </a:t>
            </a:r>
          </a:p>
        </p:txBody>
      </p:sp>
    </p:spTree>
    <p:extLst>
      <p:ext uri="{BB962C8B-B14F-4D97-AF65-F5344CB8AC3E}">
        <p14:creationId xmlns:p14="http://schemas.microsoft.com/office/powerpoint/2010/main" val="1546465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3"/>
          <a:stretch>
            <a:fillRect/>
          </a:stretch>
        </p:blipFill>
        <p:spPr>
          <a:xfrm>
            <a:off x="9419584" y="5990584"/>
            <a:ext cx="2741845" cy="914400"/>
          </a:xfrm>
          <a:prstGeom prst="rect">
            <a:avLst/>
          </a:prstGeom>
        </p:spPr>
      </p:pic>
      <p:pic>
        <p:nvPicPr>
          <p:cNvPr id="2" name="Obraz 2" descr="Obraz zawierający drzewo, zewnętrzne, budynek, dom&#10;&#10;Opis wygenerowany przy bardzo wysokim poziomie pewności">
            <a:extLst>
              <a:ext uri="{FF2B5EF4-FFF2-40B4-BE49-F238E27FC236}">
                <a16:creationId xmlns:a16="http://schemas.microsoft.com/office/drawing/2014/main" xmlns="" id="{B57D325F-A146-41D0-8DE1-5788DD2499EF}"/>
              </a:ext>
            </a:extLst>
          </p:cNvPr>
          <p:cNvPicPr>
            <a:picLocks noChangeAspect="1"/>
          </p:cNvPicPr>
          <p:nvPr/>
        </p:nvPicPr>
        <p:blipFill>
          <a:blip r:embed="rId4"/>
          <a:stretch>
            <a:fillRect/>
          </a:stretch>
        </p:blipFill>
        <p:spPr>
          <a:xfrm>
            <a:off x="2722805" y="66675"/>
            <a:ext cx="6206234" cy="3482137"/>
          </a:xfrm>
          <a:prstGeom prst="rect">
            <a:avLst/>
          </a:prstGeom>
          <a:ln>
            <a:noFill/>
          </a:ln>
          <a:effectLst>
            <a:softEdge rad="112500"/>
          </a:effectLst>
        </p:spPr>
      </p:pic>
      <p:pic>
        <p:nvPicPr>
          <p:cNvPr id="8" name="Obraz 8" descr="Obraz zawierający trawa, drzewo, zewnętrzne, niebo&#10;&#10;Opis wygenerowany przy bardzo wysokim poziomie pewności">
            <a:extLst>
              <a:ext uri="{FF2B5EF4-FFF2-40B4-BE49-F238E27FC236}">
                <a16:creationId xmlns:a16="http://schemas.microsoft.com/office/drawing/2014/main" xmlns="" id="{5FA41F22-60D0-438F-B57B-79EE35044F82}"/>
              </a:ext>
            </a:extLst>
          </p:cNvPr>
          <p:cNvPicPr>
            <a:picLocks noChangeAspect="1"/>
          </p:cNvPicPr>
          <p:nvPr/>
        </p:nvPicPr>
        <p:blipFill>
          <a:blip r:embed="rId5"/>
          <a:stretch>
            <a:fillRect/>
          </a:stretch>
        </p:blipFill>
        <p:spPr>
          <a:xfrm>
            <a:off x="3142544" y="3548168"/>
            <a:ext cx="5383329" cy="3034656"/>
          </a:xfrm>
          <a:prstGeom prst="rect">
            <a:avLst/>
          </a:prstGeom>
          <a:ln>
            <a:noFill/>
          </a:ln>
          <a:effectLst>
            <a:softEdge rad="112500"/>
          </a:effectLst>
        </p:spPr>
      </p:pic>
      <p:sp>
        <p:nvSpPr>
          <p:cNvPr id="10" name="pole tekstowe 9">
            <a:extLst>
              <a:ext uri="{FF2B5EF4-FFF2-40B4-BE49-F238E27FC236}">
                <a16:creationId xmlns:a16="http://schemas.microsoft.com/office/drawing/2014/main" xmlns="" id="{EBB88BD1-EA1D-406F-AAF8-A05158AE267A}"/>
              </a:ext>
            </a:extLst>
          </p:cNvPr>
          <p:cNvSpPr txBox="1"/>
          <p:nvPr/>
        </p:nvSpPr>
        <p:spPr>
          <a:xfrm>
            <a:off x="9206127" y="2626995"/>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Castle</a:t>
            </a:r>
            <a:r>
              <a:rPr lang="pl-PL" dirty="0"/>
              <a:t> in Baranów Sandomierski</a:t>
            </a:r>
          </a:p>
          <a:p>
            <a:pPr algn="ctr"/>
            <a:r>
              <a:rPr lang="pl-PL" dirty="0" err="1"/>
              <a:t>Designed</a:t>
            </a:r>
            <a:r>
              <a:rPr lang="pl-PL" dirty="0"/>
              <a:t> by Santi Gucci</a:t>
            </a:r>
          </a:p>
        </p:txBody>
      </p:sp>
    </p:spTree>
    <p:extLst>
      <p:ext uri="{BB962C8B-B14F-4D97-AF65-F5344CB8AC3E}">
        <p14:creationId xmlns:p14="http://schemas.microsoft.com/office/powerpoint/2010/main" val="301888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3"/>
          <a:stretch>
            <a:fillRect/>
          </a:stretch>
        </p:blipFill>
        <p:spPr>
          <a:xfrm>
            <a:off x="9419584" y="5990584"/>
            <a:ext cx="2741845" cy="914400"/>
          </a:xfrm>
          <a:prstGeom prst="rect">
            <a:avLst/>
          </a:prstGeom>
        </p:spPr>
      </p:pic>
      <p:sp>
        <p:nvSpPr>
          <p:cNvPr id="2" name="pole tekstowe 1">
            <a:extLst>
              <a:ext uri="{FF2B5EF4-FFF2-40B4-BE49-F238E27FC236}">
                <a16:creationId xmlns:a16="http://schemas.microsoft.com/office/drawing/2014/main" xmlns="" id="{5835FEDE-7B2B-4B98-8863-AF7596AB713B}"/>
              </a:ext>
            </a:extLst>
          </p:cNvPr>
          <p:cNvSpPr txBox="1"/>
          <p:nvPr/>
        </p:nvSpPr>
        <p:spPr>
          <a:xfrm>
            <a:off x="3313063" y="171450"/>
            <a:ext cx="5209911"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3200" dirty="0"/>
              <a:t>Period III (</a:t>
            </a:r>
            <a:r>
              <a:rPr lang="pl-PL" sz="3200" dirty="0" err="1"/>
              <a:t>Mannerism</a:t>
            </a:r>
            <a:r>
              <a:rPr lang="pl-PL" sz="3200" dirty="0"/>
              <a:t> and </a:t>
            </a:r>
            <a:r>
              <a:rPr lang="pl-PL" sz="3200" dirty="0" err="1"/>
              <a:t>elements</a:t>
            </a:r>
            <a:r>
              <a:rPr lang="pl-PL" sz="3200" dirty="0"/>
              <a:t> of </a:t>
            </a:r>
            <a:r>
              <a:rPr lang="pl-PL" sz="3200" dirty="0" err="1"/>
              <a:t>early</a:t>
            </a:r>
            <a:r>
              <a:rPr lang="pl-PL" sz="3200" dirty="0"/>
              <a:t> </a:t>
            </a:r>
            <a:r>
              <a:rPr lang="pl-PL" sz="3200" dirty="0" err="1"/>
              <a:t>Baroque</a:t>
            </a:r>
            <a:r>
              <a:rPr lang="pl-PL" sz="3200" dirty="0"/>
              <a:t>)</a:t>
            </a:r>
          </a:p>
        </p:txBody>
      </p:sp>
      <p:pic>
        <p:nvPicPr>
          <p:cNvPr id="3" name="Obraz 3" descr="Obraz zawierający budynek, zewnętrzne, niebo, droga&#10;&#10;Opis wygenerowany przy bardzo wysokim poziomie pewności">
            <a:extLst>
              <a:ext uri="{FF2B5EF4-FFF2-40B4-BE49-F238E27FC236}">
                <a16:creationId xmlns:a16="http://schemas.microsoft.com/office/drawing/2014/main" xmlns="" id="{021C465A-E40A-468C-8543-A8D0331AA135}"/>
              </a:ext>
            </a:extLst>
          </p:cNvPr>
          <p:cNvPicPr>
            <a:picLocks noChangeAspect="1"/>
          </p:cNvPicPr>
          <p:nvPr/>
        </p:nvPicPr>
        <p:blipFill>
          <a:blip r:embed="rId4"/>
          <a:stretch>
            <a:fillRect/>
          </a:stretch>
        </p:blipFill>
        <p:spPr>
          <a:xfrm>
            <a:off x="2602308" y="1329809"/>
            <a:ext cx="6646781" cy="44358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pole tekstowe 5">
            <a:extLst>
              <a:ext uri="{FF2B5EF4-FFF2-40B4-BE49-F238E27FC236}">
                <a16:creationId xmlns:a16="http://schemas.microsoft.com/office/drawing/2014/main" xmlns="" id="{68587C46-4F50-4109-9373-968BFECA38BF}"/>
              </a:ext>
            </a:extLst>
          </p:cNvPr>
          <p:cNvSpPr txBox="1"/>
          <p:nvPr/>
        </p:nvSpPr>
        <p:spPr>
          <a:xfrm>
            <a:off x="9054342" y="2057400"/>
            <a:ext cx="274320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Church of Saint John the </a:t>
            </a:r>
            <a:r>
              <a:rPr lang="pl-PL" dirty="0" err="1"/>
              <a:t>Baptist</a:t>
            </a:r>
            <a:r>
              <a:rPr lang="pl-PL" dirty="0"/>
              <a:t> and Saint </a:t>
            </a:r>
            <a:r>
              <a:rPr lang="pl-PL" dirty="0" err="1"/>
              <a:t>Bartholomew</a:t>
            </a:r>
            <a:r>
              <a:rPr lang="pl-PL" dirty="0"/>
              <a:t> in Kazimierz Dolny</a:t>
            </a:r>
          </a:p>
        </p:txBody>
      </p:sp>
    </p:spTree>
    <p:extLst>
      <p:ext uri="{BB962C8B-B14F-4D97-AF65-F5344CB8AC3E}">
        <p14:creationId xmlns:p14="http://schemas.microsoft.com/office/powerpoint/2010/main" val="1477750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3"/>
          <a:stretch>
            <a:fillRect/>
          </a:stretch>
        </p:blipFill>
        <p:spPr>
          <a:xfrm>
            <a:off x="9419584" y="5990584"/>
            <a:ext cx="2741845" cy="914400"/>
          </a:xfrm>
          <a:prstGeom prst="rect">
            <a:avLst/>
          </a:prstGeom>
        </p:spPr>
      </p:pic>
      <p:pic>
        <p:nvPicPr>
          <p:cNvPr id="2" name="Obraz 2" descr="Obraz zawierający wewnątrz, ściana, łazienka, stół&#10;&#10;Opis wygenerowany przy bardzo wysokim poziomie pewności">
            <a:extLst>
              <a:ext uri="{FF2B5EF4-FFF2-40B4-BE49-F238E27FC236}">
                <a16:creationId xmlns:a16="http://schemas.microsoft.com/office/drawing/2014/main" xmlns="" id="{C7E3AAB4-1AD8-4337-BBD7-4D494B19914B}"/>
              </a:ext>
            </a:extLst>
          </p:cNvPr>
          <p:cNvPicPr>
            <a:picLocks noChangeAspect="1"/>
          </p:cNvPicPr>
          <p:nvPr/>
        </p:nvPicPr>
        <p:blipFill>
          <a:blip r:embed="rId4"/>
          <a:stretch>
            <a:fillRect/>
          </a:stretch>
        </p:blipFill>
        <p:spPr>
          <a:xfrm>
            <a:off x="2554278" y="0"/>
            <a:ext cx="7157442" cy="3008188"/>
          </a:xfrm>
          <a:prstGeom prst="rect">
            <a:avLst/>
          </a:prstGeom>
          <a:ln>
            <a:noFill/>
          </a:ln>
          <a:effectLst>
            <a:softEdge rad="112500"/>
          </a:effectLst>
        </p:spPr>
      </p:pic>
      <p:pic>
        <p:nvPicPr>
          <p:cNvPr id="4" name="Obraz 5" descr="Obraz zawierający niebo, zewnętrzne, budynek, zegar&#10;&#10;Opis wygenerowany przy bardzo wysokim poziomie pewności">
            <a:extLst>
              <a:ext uri="{FF2B5EF4-FFF2-40B4-BE49-F238E27FC236}">
                <a16:creationId xmlns:a16="http://schemas.microsoft.com/office/drawing/2014/main" xmlns="" id="{4EEDFCEC-35E2-472D-80BB-6A847C3C49FC}"/>
              </a:ext>
            </a:extLst>
          </p:cNvPr>
          <p:cNvPicPr>
            <a:picLocks noChangeAspect="1"/>
          </p:cNvPicPr>
          <p:nvPr/>
        </p:nvPicPr>
        <p:blipFill>
          <a:blip r:embed="rId5"/>
          <a:stretch>
            <a:fillRect/>
          </a:stretch>
        </p:blipFill>
        <p:spPr>
          <a:xfrm>
            <a:off x="3441700" y="2923766"/>
            <a:ext cx="5130800" cy="3827872"/>
          </a:xfrm>
          <a:prstGeom prst="rect">
            <a:avLst/>
          </a:prstGeom>
          <a:ln>
            <a:noFill/>
          </a:ln>
          <a:effectLst>
            <a:softEdge rad="112500"/>
          </a:effectLst>
        </p:spPr>
      </p:pic>
      <p:sp>
        <p:nvSpPr>
          <p:cNvPr id="8" name="pole tekstowe 7">
            <a:extLst>
              <a:ext uri="{FF2B5EF4-FFF2-40B4-BE49-F238E27FC236}">
                <a16:creationId xmlns:a16="http://schemas.microsoft.com/office/drawing/2014/main" xmlns="" id="{48C1DA97-93B4-402C-919D-2A0B0784E1CD}"/>
              </a:ext>
            </a:extLst>
          </p:cNvPr>
          <p:cNvSpPr txBox="1"/>
          <p:nvPr/>
        </p:nvSpPr>
        <p:spPr>
          <a:xfrm>
            <a:off x="8584774" y="3162300"/>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Church of </a:t>
            </a:r>
            <a:r>
              <a:rPr lang="pl-PL" dirty="0" err="1"/>
              <a:t>Mother</a:t>
            </a:r>
            <a:r>
              <a:rPr lang="pl-PL" dirty="0"/>
              <a:t> of </a:t>
            </a:r>
            <a:r>
              <a:rPr lang="pl-PL" dirty="0" err="1"/>
              <a:t>God</a:t>
            </a:r>
            <a:r>
              <a:rPr lang="pl-PL" dirty="0"/>
              <a:t> in </a:t>
            </a:r>
            <a:r>
              <a:rPr lang="pl-PL" dirty="0" err="1"/>
              <a:t>Warsaw</a:t>
            </a:r>
          </a:p>
        </p:txBody>
      </p:sp>
    </p:spTree>
    <p:extLst>
      <p:ext uri="{BB962C8B-B14F-4D97-AF65-F5344CB8AC3E}">
        <p14:creationId xmlns:p14="http://schemas.microsoft.com/office/powerpoint/2010/main" val="3002485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3"/>
          <a:stretch>
            <a:fillRect/>
          </a:stretch>
        </p:blipFill>
        <p:spPr>
          <a:xfrm>
            <a:off x="9419584" y="5990584"/>
            <a:ext cx="2741845" cy="914400"/>
          </a:xfrm>
          <a:prstGeom prst="rect">
            <a:avLst/>
          </a:prstGeom>
        </p:spPr>
      </p:pic>
      <p:pic>
        <p:nvPicPr>
          <p:cNvPr id="4" name="Obraz 5" descr="Obraz zawierający zewnętrzne, niebo, budynek, duży&#10;&#10;Opis wygenerowany przy bardzo wysokim poziomie pewności">
            <a:extLst>
              <a:ext uri="{FF2B5EF4-FFF2-40B4-BE49-F238E27FC236}">
                <a16:creationId xmlns:a16="http://schemas.microsoft.com/office/drawing/2014/main" xmlns="" id="{85A9D2E6-4461-41E3-B150-8801A8603207}"/>
              </a:ext>
            </a:extLst>
          </p:cNvPr>
          <p:cNvPicPr>
            <a:picLocks noChangeAspect="1"/>
          </p:cNvPicPr>
          <p:nvPr/>
        </p:nvPicPr>
        <p:blipFill>
          <a:blip r:embed="rId4"/>
          <a:stretch>
            <a:fillRect/>
          </a:stretch>
        </p:blipFill>
        <p:spPr>
          <a:xfrm>
            <a:off x="1317608" y="1790585"/>
            <a:ext cx="2744895" cy="3657600"/>
          </a:xfrm>
          <a:prstGeom prst="rect">
            <a:avLst/>
          </a:prstGeom>
          <a:ln>
            <a:noFill/>
          </a:ln>
          <a:effectLst>
            <a:softEdge rad="112500"/>
          </a:effectLst>
        </p:spPr>
      </p:pic>
      <p:pic>
        <p:nvPicPr>
          <p:cNvPr id="8" name="Obraz 8">
            <a:extLst>
              <a:ext uri="{FF2B5EF4-FFF2-40B4-BE49-F238E27FC236}">
                <a16:creationId xmlns:a16="http://schemas.microsoft.com/office/drawing/2014/main" xmlns="" id="{81CD8241-00ED-4ABF-9AC6-7E8962C04EFD}"/>
              </a:ext>
            </a:extLst>
          </p:cNvPr>
          <p:cNvPicPr>
            <a:picLocks noChangeAspect="1"/>
          </p:cNvPicPr>
          <p:nvPr/>
        </p:nvPicPr>
        <p:blipFill>
          <a:blip r:embed="rId5"/>
          <a:stretch>
            <a:fillRect/>
          </a:stretch>
        </p:blipFill>
        <p:spPr>
          <a:xfrm>
            <a:off x="7768562" y="1114425"/>
            <a:ext cx="4455899" cy="3345605"/>
          </a:xfrm>
          <a:prstGeom prst="rect">
            <a:avLst/>
          </a:prstGeom>
          <a:ln>
            <a:noFill/>
          </a:ln>
          <a:effectLst>
            <a:softEdge rad="112500"/>
          </a:effectLst>
        </p:spPr>
      </p:pic>
      <p:pic>
        <p:nvPicPr>
          <p:cNvPr id="2" name="Obraz 2" descr="Obraz zawierający zewnętrzne, niebo, budynek, drzewo&#10;&#10;Opis wygenerowany przy bardzo wysokim poziomie pewności">
            <a:extLst>
              <a:ext uri="{FF2B5EF4-FFF2-40B4-BE49-F238E27FC236}">
                <a16:creationId xmlns:a16="http://schemas.microsoft.com/office/drawing/2014/main" xmlns="" id="{6CE44A4B-2A30-46C8-ABDD-8C7A44B0488B}"/>
              </a:ext>
            </a:extLst>
          </p:cNvPr>
          <p:cNvPicPr>
            <a:picLocks noChangeAspect="1"/>
          </p:cNvPicPr>
          <p:nvPr/>
        </p:nvPicPr>
        <p:blipFill>
          <a:blip r:embed="rId6"/>
          <a:stretch>
            <a:fillRect/>
          </a:stretch>
        </p:blipFill>
        <p:spPr>
          <a:xfrm>
            <a:off x="4066223" y="45932"/>
            <a:ext cx="3812327" cy="5121537"/>
          </a:xfrm>
          <a:prstGeom prst="rect">
            <a:avLst/>
          </a:prstGeom>
          <a:ln>
            <a:noFill/>
          </a:ln>
          <a:effectLst>
            <a:softEdge rad="112500"/>
          </a:effectLst>
        </p:spPr>
      </p:pic>
      <p:sp>
        <p:nvSpPr>
          <p:cNvPr id="6" name="pole tekstowe 5">
            <a:extLst>
              <a:ext uri="{FF2B5EF4-FFF2-40B4-BE49-F238E27FC236}">
                <a16:creationId xmlns:a16="http://schemas.microsoft.com/office/drawing/2014/main" xmlns="" id="{8ED145DB-B2FE-4E9F-95B6-9E4BAF965734}"/>
              </a:ext>
            </a:extLst>
          </p:cNvPr>
          <p:cNvSpPr txBox="1"/>
          <p:nvPr/>
        </p:nvSpPr>
        <p:spPr>
          <a:xfrm>
            <a:off x="4607823" y="5265305"/>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Church of Saint Andrew and The </a:t>
            </a:r>
            <a:r>
              <a:rPr lang="pl-PL" dirty="0" err="1"/>
              <a:t>Bernardine</a:t>
            </a:r>
            <a:r>
              <a:rPr lang="pl-PL" dirty="0"/>
              <a:t>’ monastery in Lwów</a:t>
            </a:r>
          </a:p>
        </p:txBody>
      </p:sp>
    </p:spTree>
    <p:extLst>
      <p:ext uri="{BB962C8B-B14F-4D97-AF65-F5344CB8AC3E}">
        <p14:creationId xmlns:p14="http://schemas.microsoft.com/office/powerpoint/2010/main" val="3652756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3"/>
          <a:stretch>
            <a:fillRect/>
          </a:stretch>
        </p:blipFill>
        <p:spPr>
          <a:xfrm>
            <a:off x="9419584" y="5990584"/>
            <a:ext cx="2741845" cy="914400"/>
          </a:xfrm>
          <a:prstGeom prst="rect">
            <a:avLst/>
          </a:prstGeom>
        </p:spPr>
      </p:pic>
      <p:sp>
        <p:nvSpPr>
          <p:cNvPr id="3" name="pole tekstowe 2">
            <a:extLst>
              <a:ext uri="{FF2B5EF4-FFF2-40B4-BE49-F238E27FC236}">
                <a16:creationId xmlns:a16="http://schemas.microsoft.com/office/drawing/2014/main" xmlns="" id="{D91CA873-3E61-4E4E-9587-24CB1D891C74}"/>
              </a:ext>
            </a:extLst>
          </p:cNvPr>
          <p:cNvSpPr txBox="1"/>
          <p:nvPr/>
        </p:nvSpPr>
        <p:spPr>
          <a:xfrm>
            <a:off x="2722805" y="190500"/>
            <a:ext cx="609600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dirty="0" err="1"/>
              <a:t>Since</a:t>
            </a:r>
            <a:r>
              <a:rPr lang="pl-PL" sz="2400" dirty="0"/>
              <a:t> the 70s of the XX </a:t>
            </a:r>
            <a:r>
              <a:rPr lang="pl-PL" sz="2400" dirty="0" err="1"/>
              <a:t>century</a:t>
            </a:r>
            <a:r>
              <a:rPr lang="pl-PL" sz="2400" dirty="0"/>
              <a:t> </a:t>
            </a:r>
            <a:r>
              <a:rPr lang="pl-PL" sz="2400" dirty="0" err="1"/>
              <a:t>four</a:t>
            </a:r>
            <a:r>
              <a:rPr lang="pl-PL" sz="2400" dirty="0"/>
              <a:t> </a:t>
            </a:r>
            <a:r>
              <a:rPr lang="pl-PL" sz="2400" dirty="0" err="1"/>
              <a:t>main</a:t>
            </a:r>
            <a:r>
              <a:rPr lang="pl-PL" sz="2400" dirty="0"/>
              <a:t> regions of </a:t>
            </a:r>
            <a:r>
              <a:rPr lang="pl-PL" sz="2400" dirty="0" err="1"/>
              <a:t>global</a:t>
            </a:r>
            <a:r>
              <a:rPr lang="pl-PL" sz="2400" dirty="0"/>
              <a:t> </a:t>
            </a:r>
            <a:r>
              <a:rPr lang="pl-PL" sz="2400" dirty="0" err="1"/>
              <a:t>migration</a:t>
            </a:r>
            <a:r>
              <a:rPr lang="pl-PL" sz="2400" dirty="0"/>
              <a:t> </a:t>
            </a:r>
            <a:r>
              <a:rPr lang="pl-PL" sz="2400" dirty="0" err="1"/>
              <a:t>are</a:t>
            </a:r>
            <a:r>
              <a:rPr lang="pl-PL" sz="2400" dirty="0"/>
              <a:t> </a:t>
            </a:r>
            <a:r>
              <a:rPr lang="pl-PL" sz="2400" dirty="0" err="1"/>
              <a:t>distinguishable</a:t>
            </a:r>
            <a:r>
              <a:rPr lang="pl-PL" sz="2400" dirty="0"/>
              <a:t>:</a:t>
            </a:r>
          </a:p>
        </p:txBody>
      </p:sp>
      <p:sp>
        <p:nvSpPr>
          <p:cNvPr id="4" name="pole tekstowe 3">
            <a:extLst>
              <a:ext uri="{FF2B5EF4-FFF2-40B4-BE49-F238E27FC236}">
                <a16:creationId xmlns:a16="http://schemas.microsoft.com/office/drawing/2014/main" xmlns="" id="{51AE71A9-F46F-4EEB-A2F7-E4D3D1BCB4D9}"/>
              </a:ext>
            </a:extLst>
          </p:cNvPr>
          <p:cNvSpPr txBox="1"/>
          <p:nvPr/>
        </p:nvSpPr>
        <p:spPr>
          <a:xfrm>
            <a:off x="2722805" y="1390650"/>
            <a:ext cx="6096000" cy="21390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900" dirty="0">
                <a:latin typeface="Calibri"/>
              </a:rPr>
              <a:t>The </a:t>
            </a:r>
            <a:r>
              <a:rPr lang="en-US" sz="1900" dirty="0">
                <a:latin typeface="Calibri"/>
              </a:rPr>
              <a:t>USA and Canada – where most of </a:t>
            </a:r>
            <a:r>
              <a:rPr lang="en-US" sz="1900" dirty="0">
                <a:solidFill>
                  <a:srgbClr val="212121"/>
                </a:solidFill>
                <a:latin typeface="Calibri"/>
              </a:rPr>
              <a:t>the current foreign population is mainly from Asia, Latin America and the Caribbean</a:t>
            </a:r>
            <a:endParaRPr lang="pl-PL" dirty="0"/>
          </a:p>
          <a:p>
            <a:r>
              <a:rPr lang="en-US" sz="1900" dirty="0">
                <a:latin typeface="Calibri"/>
              </a:rPr>
              <a:t>West Europe – which most of </a:t>
            </a:r>
            <a:r>
              <a:rPr lang="en-US" sz="1900" dirty="0">
                <a:solidFill>
                  <a:srgbClr val="212121"/>
                </a:solidFill>
                <a:latin typeface="Calibri"/>
              </a:rPr>
              <a:t>the population from former colonies (mainly in the case of the United Kingdom, France and the Netherlands) and from Turkey and the countries of Central and Eastern Europe (mainly in the case of Germany).</a:t>
            </a:r>
          </a:p>
        </p:txBody>
      </p:sp>
      <p:pic>
        <p:nvPicPr>
          <p:cNvPr id="6" name="Obraz 7" descr="Obraz zawierający wewnątrz&#10;&#10;Opis wygenerowany przy wysokim poziomie pewności">
            <a:extLst>
              <a:ext uri="{FF2B5EF4-FFF2-40B4-BE49-F238E27FC236}">
                <a16:creationId xmlns:a16="http://schemas.microsoft.com/office/drawing/2014/main" xmlns="" id="{7A3C4040-40A6-4D10-B533-EF3DD891E4C7}"/>
              </a:ext>
            </a:extLst>
          </p:cNvPr>
          <p:cNvPicPr>
            <a:picLocks noChangeAspect="1"/>
          </p:cNvPicPr>
          <p:nvPr/>
        </p:nvPicPr>
        <p:blipFill>
          <a:blip r:embed="rId4"/>
          <a:stretch>
            <a:fillRect/>
          </a:stretch>
        </p:blipFill>
        <p:spPr>
          <a:xfrm>
            <a:off x="3922362" y="3904615"/>
            <a:ext cx="3405726" cy="223837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03399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l="-2000" r="-2000"/>
          </a:stretch>
        </a:blipFill>
        <a:effectLst/>
      </p:bgPr>
    </p:bg>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3"/>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4"/>
          <a:stretch>
            <a:fillRect/>
          </a:stretch>
        </p:blipFill>
        <p:spPr>
          <a:xfrm>
            <a:off x="9419584" y="5990584"/>
            <a:ext cx="2741845" cy="914400"/>
          </a:xfrm>
          <a:prstGeom prst="rect">
            <a:avLst/>
          </a:prstGeom>
        </p:spPr>
      </p:pic>
      <p:sp>
        <p:nvSpPr>
          <p:cNvPr id="4" name="pole tekstowe 3">
            <a:extLst>
              <a:ext uri="{FF2B5EF4-FFF2-40B4-BE49-F238E27FC236}">
                <a16:creationId xmlns:a16="http://schemas.microsoft.com/office/drawing/2014/main" xmlns="" id="{51AE71A9-F46F-4EEB-A2F7-E4D3D1BCB4D9}"/>
              </a:ext>
            </a:extLst>
          </p:cNvPr>
          <p:cNvSpPr txBox="1"/>
          <p:nvPr/>
        </p:nvSpPr>
        <p:spPr>
          <a:xfrm>
            <a:off x="5607454" y="266700"/>
            <a:ext cx="6096000" cy="27084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dirty="0">
                <a:solidFill>
                  <a:srgbClr val="212121"/>
                </a:solidFill>
                <a:latin typeface="Colber"/>
              </a:rPr>
              <a:t>Arabic countries and Persian Gulf - </a:t>
            </a:r>
            <a:r>
              <a:rPr lang="en-US" sz="1900" dirty="0">
                <a:solidFill>
                  <a:srgbClr val="212121"/>
                </a:solidFill>
                <a:latin typeface="Colber"/>
                <a:cs typeface="Times New Roman"/>
              </a:rPr>
              <a:t>along with the development of oil extraction and processing in this region, the demand for labor, which was initially coming in from the neighboring Arab states (Egypt, Jordan, Palestine, Syria), in recent years the tendency shifted and the majority of immigrants keep coming from outside this region (mainly: India, Pakistan, Indonesia, Bangladesh);</a:t>
            </a:r>
            <a:endParaRPr lang="en-US" sz="1900" dirty="0">
              <a:solidFill>
                <a:srgbClr val="212121"/>
              </a:solidFill>
              <a:latin typeface="Colber"/>
            </a:endParaRPr>
          </a:p>
          <a:p>
            <a:endParaRPr lang="en-US" sz="1900" dirty="0">
              <a:solidFill>
                <a:srgbClr val="212121"/>
              </a:solidFill>
              <a:latin typeface="Colber"/>
              <a:cs typeface="Times New Roman"/>
            </a:endParaRPr>
          </a:p>
          <a:p>
            <a:endParaRPr lang="en-US">
              <a:latin typeface="Colber"/>
              <a:cs typeface="Times New Roman"/>
            </a:endParaRPr>
          </a:p>
        </p:txBody>
      </p:sp>
      <p:sp>
        <p:nvSpPr>
          <p:cNvPr id="2" name="pole tekstowe 1">
            <a:extLst>
              <a:ext uri="{FF2B5EF4-FFF2-40B4-BE49-F238E27FC236}">
                <a16:creationId xmlns:a16="http://schemas.microsoft.com/office/drawing/2014/main" xmlns="" id="{CD0F1963-6FE5-4640-9CC2-7292BD586930}"/>
              </a:ext>
            </a:extLst>
          </p:cNvPr>
          <p:cNvSpPr txBox="1"/>
          <p:nvPr/>
        </p:nvSpPr>
        <p:spPr>
          <a:xfrm>
            <a:off x="1361402" y="4238625"/>
            <a:ext cx="6267073"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countries of Southeastern Asia and Australia - with the economic development of the countries of this region, mainly the so-called The Asian Tigers and Australia have seen a sharp increase in the inflow of immigrants coming mainly from neighboring countries (mainly India, China, Indonesia, and Vietnam).</a:t>
            </a:r>
          </a:p>
          <a:p>
            <a:endParaRPr lang="en-US" dirty="0"/>
          </a:p>
          <a:p>
            <a:pPr algn="ctr"/>
            <a:endParaRPr lang="pl-PL" dirty="0"/>
          </a:p>
        </p:txBody>
      </p:sp>
    </p:spTree>
    <p:extLst>
      <p:ext uri="{BB962C8B-B14F-4D97-AF65-F5344CB8AC3E}">
        <p14:creationId xmlns:p14="http://schemas.microsoft.com/office/powerpoint/2010/main" val="517629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l="-15000" r="-15000"/>
          </a:stretch>
        </a:blipFill>
        <a:effectLst/>
      </p:bgPr>
    </p:bg>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3"/>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4"/>
          <a:stretch>
            <a:fillRect/>
          </a:stretch>
        </p:blipFill>
        <p:spPr>
          <a:xfrm>
            <a:off x="9419584" y="5990584"/>
            <a:ext cx="2741845" cy="914400"/>
          </a:xfrm>
          <a:prstGeom prst="rect">
            <a:avLst/>
          </a:prstGeom>
        </p:spPr>
      </p:pic>
      <p:sp>
        <p:nvSpPr>
          <p:cNvPr id="6" name="pole tekstowe 5">
            <a:extLst>
              <a:ext uri="{FF2B5EF4-FFF2-40B4-BE49-F238E27FC236}">
                <a16:creationId xmlns:a16="http://schemas.microsoft.com/office/drawing/2014/main" xmlns="" id="{A3D0DB54-7569-4B68-9F77-167AB9864CAC}"/>
              </a:ext>
            </a:extLst>
          </p:cNvPr>
          <p:cNvSpPr txBox="1"/>
          <p:nvPr/>
        </p:nvSpPr>
        <p:spPr>
          <a:xfrm>
            <a:off x="4132266" y="76200"/>
            <a:ext cx="7315802" cy="243143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900" dirty="0">
                <a:solidFill>
                  <a:srgbClr val="212121"/>
                </a:solidFill>
                <a:latin typeface="Calibri, serif"/>
              </a:rPr>
              <a:t>In 2040 there is a huge possibility that people will migrate especially into Asian countries and Western Europe countries. This may be caused by quick technology development of Japan and China which are pioneers of this branch of economy. Around that time employment rate may be much higher in these countries. In 2040s oil fields in Persian Gulf countries can start depleting, endangering people employed in that sector to lose their jobs. </a:t>
            </a:r>
          </a:p>
          <a:p>
            <a:pPr algn="just"/>
            <a:endParaRPr lang="en-US" sz="1900" dirty="0">
              <a:solidFill>
                <a:srgbClr val="212121"/>
              </a:solidFill>
              <a:latin typeface="Calibri, serif"/>
            </a:endParaRPr>
          </a:p>
        </p:txBody>
      </p:sp>
      <p:sp>
        <p:nvSpPr>
          <p:cNvPr id="9" name="pole tekstowe 8">
            <a:extLst>
              <a:ext uri="{FF2B5EF4-FFF2-40B4-BE49-F238E27FC236}">
                <a16:creationId xmlns:a16="http://schemas.microsoft.com/office/drawing/2014/main" xmlns="" id="{857ABE68-E238-4DBF-9E26-C8EEC6741344}"/>
              </a:ext>
            </a:extLst>
          </p:cNvPr>
          <p:cNvSpPr txBox="1"/>
          <p:nvPr/>
        </p:nvSpPr>
        <p:spPr>
          <a:xfrm>
            <a:off x="5709001" y="4417425"/>
            <a:ext cx="5662293" cy="20313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12121"/>
                </a:solidFill>
                <a:latin typeface="Segoe UI"/>
              </a:rPr>
              <a:t>As of now, about 7,2 billion of people live on Earth. That number will most certainly rise. It is estimated that the world population might reach even 11,3 billion by 2040. The highest population increase will be most likely observed in West Europe and Asia, especially India, which is slowly becoming the world’s most populated country.</a:t>
            </a:r>
            <a:r>
              <a:rPr lang="pl-PL">
                <a:latin typeface="Segoe UI"/>
                <a:cs typeface="Segoe UI"/>
              </a:rPr>
              <a:t>​</a:t>
            </a:r>
            <a:endParaRPr lang="pl-PL"/>
          </a:p>
        </p:txBody>
      </p:sp>
    </p:spTree>
    <p:extLst>
      <p:ext uri="{BB962C8B-B14F-4D97-AF65-F5344CB8AC3E}">
        <p14:creationId xmlns:p14="http://schemas.microsoft.com/office/powerpoint/2010/main" val="4198923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l="-15000" r="-15000"/>
          </a:stretch>
        </a:blipFill>
        <a:effectLst/>
      </p:bgPr>
    </p:bg>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3"/>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4"/>
          <a:stretch>
            <a:fillRect/>
          </a:stretch>
        </p:blipFill>
        <p:spPr>
          <a:xfrm>
            <a:off x="9419584" y="5990584"/>
            <a:ext cx="2741845" cy="914400"/>
          </a:xfrm>
          <a:prstGeom prst="rect">
            <a:avLst/>
          </a:prstGeom>
        </p:spPr>
      </p:pic>
      <p:sp>
        <p:nvSpPr>
          <p:cNvPr id="2" name="pole tekstowe 1">
            <a:extLst>
              <a:ext uri="{FF2B5EF4-FFF2-40B4-BE49-F238E27FC236}">
                <a16:creationId xmlns:a16="http://schemas.microsoft.com/office/drawing/2014/main" xmlns="" id="{C9FCA7DD-857C-4BCB-A776-E95CBD07C93A}"/>
              </a:ext>
            </a:extLst>
          </p:cNvPr>
          <p:cNvSpPr txBox="1"/>
          <p:nvPr/>
        </p:nvSpPr>
        <p:spPr>
          <a:xfrm>
            <a:off x="1610720" y="57150"/>
            <a:ext cx="6096000" cy="15542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900" dirty="0">
                <a:solidFill>
                  <a:srgbClr val="212121"/>
                </a:solidFill>
                <a:latin typeface="Calibri, serif"/>
              </a:rPr>
              <a:t>Certain political implications might also shift current tendencies of world migration. Policies forced by the United States’ government are largely against stable development of new, clean sources of energy and scientific as well as educational sectors are largely underpaid. </a:t>
            </a:r>
          </a:p>
        </p:txBody>
      </p:sp>
      <p:sp>
        <p:nvSpPr>
          <p:cNvPr id="3" name="pole tekstowe 2">
            <a:extLst>
              <a:ext uri="{FF2B5EF4-FFF2-40B4-BE49-F238E27FC236}">
                <a16:creationId xmlns:a16="http://schemas.microsoft.com/office/drawing/2014/main" xmlns="" id="{0D885350-0A4D-476A-8550-E9FDD9DC3F96}"/>
              </a:ext>
            </a:extLst>
          </p:cNvPr>
          <p:cNvSpPr txBox="1"/>
          <p:nvPr/>
        </p:nvSpPr>
        <p:spPr>
          <a:xfrm>
            <a:off x="1534473" y="1838325"/>
            <a:ext cx="3642842"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212121"/>
                </a:solidFill>
                <a:latin typeface="Segoe UI"/>
              </a:rPr>
              <a:t>Provided this attitude is kept within the next 10-20 years, China will overtake the USA in imperial race, especially that 2017 was the first year since ages, when more scientific papers have been published in China than in the USA.</a:t>
            </a:r>
            <a:endParaRPr lang="pl-PL" dirty="0">
              <a:latin typeface="Segoe UI"/>
              <a:cs typeface="Segoe UI"/>
            </a:endParaRPr>
          </a:p>
        </p:txBody>
      </p:sp>
      <p:sp>
        <p:nvSpPr>
          <p:cNvPr id="4" name="pole tekstowe 3">
            <a:extLst>
              <a:ext uri="{FF2B5EF4-FFF2-40B4-BE49-F238E27FC236}">
                <a16:creationId xmlns:a16="http://schemas.microsoft.com/office/drawing/2014/main" xmlns="" id="{62329239-8602-46D9-BB49-D85C79C8D4D9}"/>
              </a:ext>
            </a:extLst>
          </p:cNvPr>
          <p:cNvSpPr txBox="1"/>
          <p:nvPr/>
        </p:nvSpPr>
        <p:spPr>
          <a:xfrm>
            <a:off x="5813840" y="3914775"/>
            <a:ext cx="609600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12121"/>
                </a:solidFill>
                <a:latin typeface="Segoe UI"/>
              </a:rPr>
              <a:t> On the other hand, China’s political system may be still unattractive for entrepreneurs and simple workers as well, due to poor human-rights standards and subpar quality of life on the lower social levels.</a:t>
            </a:r>
            <a:r>
              <a:rPr lang="pl-PL">
                <a:latin typeface="Segoe UI"/>
              </a:rPr>
              <a:t>​</a:t>
            </a:r>
            <a:r>
              <a:rPr lang="pl-PL">
                <a:latin typeface="Segoe UI"/>
                <a:cs typeface="Segoe UI"/>
              </a:rPr>
              <a:t>​</a:t>
            </a:r>
            <a:endParaRPr lang="pl-PL"/>
          </a:p>
        </p:txBody>
      </p:sp>
    </p:spTree>
    <p:extLst>
      <p:ext uri="{BB962C8B-B14F-4D97-AF65-F5344CB8AC3E}">
        <p14:creationId xmlns:p14="http://schemas.microsoft.com/office/powerpoint/2010/main" val="1055967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3"/>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4"/>
          <a:stretch>
            <a:fillRect/>
          </a:stretch>
        </p:blipFill>
        <p:spPr>
          <a:xfrm>
            <a:off x="9419584" y="5990584"/>
            <a:ext cx="2741845" cy="914400"/>
          </a:xfrm>
          <a:prstGeom prst="rect">
            <a:avLst/>
          </a:prstGeom>
        </p:spPr>
      </p:pic>
      <p:sp>
        <p:nvSpPr>
          <p:cNvPr id="2" name="pole tekstowe 1">
            <a:extLst>
              <a:ext uri="{FF2B5EF4-FFF2-40B4-BE49-F238E27FC236}">
                <a16:creationId xmlns:a16="http://schemas.microsoft.com/office/drawing/2014/main" xmlns="" id="{3F87165E-5829-471B-AF33-EE992EB00CEF}"/>
              </a:ext>
            </a:extLst>
          </p:cNvPr>
          <p:cNvSpPr txBox="1"/>
          <p:nvPr/>
        </p:nvSpPr>
        <p:spPr>
          <a:xfrm>
            <a:off x="1534473" y="0"/>
            <a:ext cx="6096000" cy="21390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900" dirty="0">
                <a:solidFill>
                  <a:srgbClr val="212121"/>
                </a:solidFill>
                <a:latin typeface="Calibri, serif"/>
              </a:rPr>
              <a:t>Then again, political decisions made by those who rule in Europe may also cause large, unpredictable fluctuations in migrations from, to and within Europe. For instance, Germany’s decision to allow Syrian immigrants on a large scale has proven to have disastrous effects on the stability of economy, as many of these immigrants stay on welfare and do not seek jobs.</a:t>
            </a:r>
            <a:endParaRPr lang="en-US" sz="1900" dirty="0"/>
          </a:p>
        </p:txBody>
      </p:sp>
      <p:sp>
        <p:nvSpPr>
          <p:cNvPr id="3" name="pole tekstowe 2">
            <a:extLst>
              <a:ext uri="{FF2B5EF4-FFF2-40B4-BE49-F238E27FC236}">
                <a16:creationId xmlns:a16="http://schemas.microsoft.com/office/drawing/2014/main" xmlns="" id="{71DD6668-0875-4E90-9003-31A9F2CE9E81}"/>
              </a:ext>
            </a:extLst>
          </p:cNvPr>
          <p:cNvSpPr txBox="1"/>
          <p:nvPr/>
        </p:nvSpPr>
        <p:spPr>
          <a:xfrm>
            <a:off x="5971017" y="1943100"/>
            <a:ext cx="6096000" cy="147732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12121"/>
                </a:solidFill>
                <a:latin typeface="Segoe UI"/>
              </a:rPr>
              <a:t> Lack of substantial control as to who actually is allowed to stay in the country is probably the main reason behind the current situation. Whether the situation in Syria will be ultimately handled or not, immigration problems may be to stay due to economical reasons. </a:t>
            </a:r>
            <a:r>
              <a:rPr lang="en-US"/>
              <a:t> </a:t>
            </a:r>
            <a:r>
              <a:rPr lang="pl-PL"/>
              <a:t>​</a:t>
            </a:r>
          </a:p>
        </p:txBody>
      </p:sp>
    </p:spTree>
    <p:extLst>
      <p:ext uri="{BB962C8B-B14F-4D97-AF65-F5344CB8AC3E}">
        <p14:creationId xmlns:p14="http://schemas.microsoft.com/office/powerpoint/2010/main" val="61571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F8DFA1CE-7514-40CE-A4F8-BAB76BC1548D}"/>
              </a:ext>
            </a:extLst>
          </p:cNvPr>
          <p:cNvPicPr>
            <a:picLocks noChangeAspect="1"/>
          </p:cNvPicPr>
          <p:nvPr/>
        </p:nvPicPr>
        <p:blipFill>
          <a:blip r:embed="rId2"/>
          <a:stretch>
            <a:fillRect/>
          </a:stretch>
        </p:blipFill>
        <p:spPr>
          <a:xfrm>
            <a:off x="10843617" y="4905375"/>
            <a:ext cx="1237454" cy="1079786"/>
          </a:xfrm>
          <a:prstGeom prst="rect">
            <a:avLst/>
          </a:prstGeom>
        </p:spPr>
      </p:pic>
      <p:pic>
        <p:nvPicPr>
          <p:cNvPr id="7" name="Obraz 6">
            <a:extLst>
              <a:ext uri="{FF2B5EF4-FFF2-40B4-BE49-F238E27FC236}">
                <a16:creationId xmlns:a16="http://schemas.microsoft.com/office/drawing/2014/main" xmlns="" id="{3D3ADF40-8A4E-4B5E-AED8-19F61ABD4136}"/>
              </a:ext>
            </a:extLst>
          </p:cNvPr>
          <p:cNvPicPr>
            <a:picLocks noChangeAspect="1"/>
          </p:cNvPicPr>
          <p:nvPr/>
        </p:nvPicPr>
        <p:blipFill>
          <a:blip r:embed="rId3"/>
          <a:stretch>
            <a:fillRect/>
          </a:stretch>
        </p:blipFill>
        <p:spPr>
          <a:xfrm>
            <a:off x="9415573" y="5989110"/>
            <a:ext cx="2741845" cy="914400"/>
          </a:xfrm>
          <a:prstGeom prst="rect">
            <a:avLst/>
          </a:prstGeom>
        </p:spPr>
      </p:pic>
      <p:pic>
        <p:nvPicPr>
          <p:cNvPr id="9" name="Obraz 8">
            <a:extLst>
              <a:ext uri="{FF2B5EF4-FFF2-40B4-BE49-F238E27FC236}">
                <a16:creationId xmlns:a16="http://schemas.microsoft.com/office/drawing/2014/main" xmlns="" id="{E851312B-CA3C-4617-BCFA-FA8FA4F4047C}"/>
              </a:ext>
            </a:extLst>
          </p:cNvPr>
          <p:cNvPicPr>
            <a:picLocks noChangeAspect="1"/>
          </p:cNvPicPr>
          <p:nvPr/>
        </p:nvPicPr>
        <p:blipFill>
          <a:blip r:embed="rId4"/>
          <a:stretch>
            <a:fillRect/>
          </a:stretch>
        </p:blipFill>
        <p:spPr>
          <a:xfrm>
            <a:off x="10247860" y="190500"/>
            <a:ext cx="1824524" cy="1830642"/>
          </a:xfrm>
          <a:prstGeom prst="rect">
            <a:avLst/>
          </a:prstGeom>
        </p:spPr>
      </p:pic>
      <p:sp>
        <p:nvSpPr>
          <p:cNvPr id="11" name="pole tekstowe 10">
            <a:extLst>
              <a:ext uri="{FF2B5EF4-FFF2-40B4-BE49-F238E27FC236}">
                <a16:creationId xmlns:a16="http://schemas.microsoft.com/office/drawing/2014/main" xmlns="" id="{E53ABCA3-847B-4455-B205-6E95A1CB30F9}"/>
              </a:ext>
            </a:extLst>
          </p:cNvPr>
          <p:cNvSpPr txBox="1"/>
          <p:nvPr/>
        </p:nvSpPr>
        <p:spPr>
          <a:xfrm>
            <a:off x="2283691" y="1047750"/>
            <a:ext cx="677366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b="1" dirty="0">
                <a:solidFill>
                  <a:srgbClr val="000000"/>
                </a:solidFill>
                <a:latin typeface="Nyala"/>
              </a:rPr>
              <a:t>Project </a:t>
            </a:r>
            <a:r>
              <a:rPr lang="pl-PL" sz="2400" b="1" dirty="0" err="1">
                <a:solidFill>
                  <a:srgbClr val="000000"/>
                </a:solidFill>
                <a:latin typeface="Nyala"/>
              </a:rPr>
              <a:t>financed</a:t>
            </a:r>
            <a:r>
              <a:rPr lang="pl-PL" sz="2400" b="1" dirty="0">
                <a:solidFill>
                  <a:srgbClr val="000000"/>
                </a:solidFill>
                <a:latin typeface="Nyala"/>
              </a:rPr>
              <a:t> by Europe Union </a:t>
            </a:r>
            <a:r>
              <a:rPr lang="pl-PL" sz="2400" b="1" dirty="0" err="1">
                <a:solidFill>
                  <a:srgbClr val="000000"/>
                </a:solidFill>
                <a:latin typeface="Nyala"/>
              </a:rPr>
              <a:t>within</a:t>
            </a:r>
            <a:r>
              <a:rPr lang="pl-PL" sz="2400" b="1" dirty="0">
                <a:solidFill>
                  <a:srgbClr val="000000"/>
                </a:solidFill>
                <a:latin typeface="Nyala"/>
              </a:rPr>
              <a:t> </a:t>
            </a:r>
            <a:r>
              <a:rPr lang="pl-PL" sz="2400" b="1" dirty="0" err="1">
                <a:solidFill>
                  <a:srgbClr val="000000"/>
                </a:solidFill>
                <a:latin typeface="Nyala"/>
              </a:rPr>
              <a:t>framework</a:t>
            </a:r>
            <a:r>
              <a:rPr lang="pl-PL" sz="2400" b="1" dirty="0">
                <a:solidFill>
                  <a:srgbClr val="000000"/>
                </a:solidFill>
                <a:latin typeface="Nyala"/>
              </a:rPr>
              <a:t> Europe Union Erasmus+</a:t>
            </a:r>
            <a:r>
              <a:rPr lang="pl-PL" sz="2400" b="1" dirty="0">
                <a:latin typeface="Nyala"/>
              </a:rPr>
              <a:t>​</a:t>
            </a:r>
            <a:endParaRPr lang="pl-PL" sz="2400" b="1"/>
          </a:p>
        </p:txBody>
      </p:sp>
      <p:sp>
        <p:nvSpPr>
          <p:cNvPr id="12" name="pole tekstowe 11">
            <a:extLst>
              <a:ext uri="{FF2B5EF4-FFF2-40B4-BE49-F238E27FC236}">
                <a16:creationId xmlns:a16="http://schemas.microsoft.com/office/drawing/2014/main" xmlns="" id="{CE7926E8-0E26-4F32-89E8-A83830A1BEE1}"/>
              </a:ext>
            </a:extLst>
          </p:cNvPr>
          <p:cNvSpPr txBox="1"/>
          <p:nvPr/>
        </p:nvSpPr>
        <p:spPr>
          <a:xfrm>
            <a:off x="2392253" y="2943225"/>
            <a:ext cx="6528724" cy="181588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dirty="0">
                <a:latin typeface="Nyala"/>
              </a:rPr>
              <a:t>The </a:t>
            </a:r>
            <a:r>
              <a:rPr lang="pl-PL" sz="2800" dirty="0" err="1">
                <a:latin typeface="Nyala"/>
              </a:rPr>
              <a:t>publication</a:t>
            </a:r>
            <a:r>
              <a:rPr lang="pl-PL" sz="2800" dirty="0">
                <a:latin typeface="Nyala"/>
              </a:rPr>
              <a:t> </a:t>
            </a:r>
            <a:r>
              <a:rPr lang="pl-PL" sz="2800" dirty="0" err="1">
                <a:latin typeface="Nyala"/>
              </a:rPr>
              <a:t>reflects</a:t>
            </a:r>
            <a:r>
              <a:rPr lang="pl-PL" sz="2800" dirty="0">
                <a:latin typeface="Nyala"/>
              </a:rPr>
              <a:t> </a:t>
            </a:r>
            <a:r>
              <a:rPr lang="pl-PL" sz="2800" dirty="0" err="1">
                <a:latin typeface="Nyala"/>
              </a:rPr>
              <a:t>only</a:t>
            </a:r>
            <a:r>
              <a:rPr lang="pl-PL" sz="2800" dirty="0">
                <a:latin typeface="Nyala"/>
              </a:rPr>
              <a:t> the </a:t>
            </a:r>
            <a:r>
              <a:rPr lang="pl-PL" sz="2800" dirty="0" err="1">
                <a:latin typeface="Nyala"/>
              </a:rPr>
              <a:t>positon</a:t>
            </a:r>
            <a:r>
              <a:rPr lang="pl-PL" sz="2800" dirty="0">
                <a:latin typeface="Nyala"/>
              </a:rPr>
              <a:t> of </a:t>
            </a:r>
            <a:r>
              <a:rPr lang="pl-PL" sz="2800" dirty="0" err="1">
                <a:latin typeface="Nyala"/>
              </a:rPr>
              <a:t>its</a:t>
            </a:r>
            <a:r>
              <a:rPr lang="pl-PL" sz="2800" dirty="0">
                <a:latin typeface="Nyala"/>
              </a:rPr>
              <a:t> </a:t>
            </a:r>
            <a:r>
              <a:rPr lang="pl-PL" sz="2800" dirty="0" err="1">
                <a:latin typeface="Nyala"/>
              </a:rPr>
              <a:t>authors</a:t>
            </a:r>
            <a:r>
              <a:rPr lang="pl-PL" sz="2800" dirty="0">
                <a:latin typeface="Nyala"/>
              </a:rPr>
              <a:t> </a:t>
            </a:r>
            <a:r>
              <a:rPr lang="pl-PL" sz="2800" dirty="0" err="1">
                <a:latin typeface="Nyala"/>
              </a:rPr>
              <a:t>andEuropean</a:t>
            </a:r>
            <a:r>
              <a:rPr lang="pl-PL" sz="2800" dirty="0">
                <a:latin typeface="Nyala"/>
              </a:rPr>
              <a:t> </a:t>
            </a:r>
            <a:r>
              <a:rPr lang="pl-PL" sz="2800" dirty="0" err="1">
                <a:latin typeface="Nyala"/>
              </a:rPr>
              <a:t>Commission</a:t>
            </a:r>
            <a:r>
              <a:rPr lang="pl-PL" sz="2800" dirty="0">
                <a:latin typeface="Nyala"/>
              </a:rPr>
              <a:t> and Erasmus + </a:t>
            </a:r>
            <a:r>
              <a:rPr lang="pl-PL" sz="2800" dirty="0" err="1">
                <a:latin typeface="Nyala"/>
              </a:rPr>
              <a:t>National</a:t>
            </a:r>
            <a:r>
              <a:rPr lang="pl-PL" sz="2800" dirty="0">
                <a:latin typeface="Nyala"/>
              </a:rPr>
              <a:t> </a:t>
            </a:r>
            <a:r>
              <a:rPr lang="pl-PL" sz="2800" dirty="0" err="1">
                <a:latin typeface="Nyala"/>
              </a:rPr>
              <a:t>Agency</a:t>
            </a:r>
            <a:r>
              <a:rPr lang="pl-PL" sz="2800" dirty="0">
                <a:latin typeface="Nyala"/>
              </a:rPr>
              <a:t> do not </a:t>
            </a:r>
            <a:r>
              <a:rPr lang="pl-PL" sz="2800" dirty="0" err="1">
                <a:latin typeface="Nyala"/>
              </a:rPr>
              <a:t>take</a:t>
            </a:r>
            <a:r>
              <a:rPr lang="pl-PL" sz="2800" dirty="0">
                <a:latin typeface="Nyala"/>
              </a:rPr>
              <a:t> </a:t>
            </a:r>
            <a:r>
              <a:rPr lang="pl-PL" sz="2800" dirty="0" err="1">
                <a:latin typeface="Nyala"/>
              </a:rPr>
              <a:t>responsibility</a:t>
            </a:r>
            <a:r>
              <a:rPr lang="pl-PL" sz="2800" dirty="0">
                <a:latin typeface="Nyala"/>
              </a:rPr>
              <a:t> for the </a:t>
            </a:r>
            <a:r>
              <a:rPr lang="pl-PL" sz="2800" dirty="0" err="1">
                <a:latin typeface="Nyala"/>
              </a:rPr>
              <a:t>content</a:t>
            </a:r>
            <a:r>
              <a:rPr lang="pl-PL" sz="2800" dirty="0">
                <a:latin typeface="Nyala"/>
              </a:rPr>
              <a:t>​</a:t>
            </a:r>
            <a:endParaRPr lang="pl-PL" sz="2800" dirty="0"/>
          </a:p>
        </p:txBody>
      </p:sp>
      <p:sp>
        <p:nvSpPr>
          <p:cNvPr id="13" name="pole tekstowe 12">
            <a:extLst>
              <a:ext uri="{FF2B5EF4-FFF2-40B4-BE49-F238E27FC236}">
                <a16:creationId xmlns:a16="http://schemas.microsoft.com/office/drawing/2014/main" xmlns="" id="{EC7245B1-9530-4512-A53F-4F9C94BEC785}"/>
              </a:ext>
            </a:extLst>
          </p:cNvPr>
          <p:cNvSpPr txBox="1"/>
          <p:nvPr/>
        </p:nvSpPr>
        <p:spPr>
          <a:xfrm>
            <a:off x="3955318" y="95250"/>
            <a:ext cx="274320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b="1" dirty="0" err="1"/>
              <a:t>Warning</a:t>
            </a:r>
            <a:r>
              <a:rPr lang="pl-PL" sz="2400" b="1" dirty="0"/>
              <a:t>!</a:t>
            </a:r>
          </a:p>
        </p:txBody>
      </p:sp>
    </p:spTree>
    <p:extLst>
      <p:ext uri="{BB962C8B-B14F-4D97-AF65-F5344CB8AC3E}">
        <p14:creationId xmlns:p14="http://schemas.microsoft.com/office/powerpoint/2010/main" val="1482476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3"/>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4"/>
          <a:stretch>
            <a:fillRect/>
          </a:stretch>
        </p:blipFill>
        <p:spPr>
          <a:xfrm>
            <a:off x="9419584" y="5990584"/>
            <a:ext cx="2741845" cy="914400"/>
          </a:xfrm>
          <a:prstGeom prst="rect">
            <a:avLst/>
          </a:prstGeom>
        </p:spPr>
      </p:pic>
      <p:sp>
        <p:nvSpPr>
          <p:cNvPr id="2" name="pole tekstowe 1">
            <a:extLst>
              <a:ext uri="{FF2B5EF4-FFF2-40B4-BE49-F238E27FC236}">
                <a16:creationId xmlns:a16="http://schemas.microsoft.com/office/drawing/2014/main" xmlns="" id="{CB2A6B6A-E2AF-4772-85F2-8877D7286DE5}"/>
              </a:ext>
            </a:extLst>
          </p:cNvPr>
          <p:cNvSpPr txBox="1"/>
          <p:nvPr/>
        </p:nvSpPr>
        <p:spPr>
          <a:xfrm>
            <a:off x="1010274" y="3257550"/>
            <a:ext cx="6096000" cy="9694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900" dirty="0">
                <a:solidFill>
                  <a:srgbClr val="FFFFFF"/>
                </a:solidFill>
                <a:latin typeface="Calibri, serif"/>
              </a:rPr>
              <a:t>Finally, it is not entirely foreseeable what the future of world migrations will look like, especially when it comes to a very dynamic situation of Europe in this matter. </a:t>
            </a:r>
          </a:p>
        </p:txBody>
      </p:sp>
      <p:sp>
        <p:nvSpPr>
          <p:cNvPr id="3" name="pole tekstowe 2">
            <a:extLst>
              <a:ext uri="{FF2B5EF4-FFF2-40B4-BE49-F238E27FC236}">
                <a16:creationId xmlns:a16="http://schemas.microsoft.com/office/drawing/2014/main" xmlns="" id="{4F60BC86-9D68-4888-89AD-5712E849B915}"/>
              </a:ext>
            </a:extLst>
          </p:cNvPr>
          <p:cNvSpPr txBox="1"/>
          <p:nvPr/>
        </p:nvSpPr>
        <p:spPr>
          <a:xfrm>
            <a:off x="6590215" y="3952875"/>
            <a:ext cx="5662293" cy="120173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Segoe UI"/>
              </a:rPr>
              <a:t>Until 2040 many different problems may start tormenting Europe and the world and we may indeed see some radical shifts in world migrations, maybe such that we would have never been able to imagine.</a:t>
            </a:r>
            <a:r>
              <a:rPr lang="pl-PL">
                <a:latin typeface="Segoe UI"/>
                <a:cs typeface="Segoe UI"/>
              </a:rPr>
              <a:t>​</a:t>
            </a:r>
            <a:endParaRPr lang="pl-PL"/>
          </a:p>
        </p:txBody>
      </p:sp>
    </p:spTree>
    <p:extLst>
      <p:ext uri="{BB962C8B-B14F-4D97-AF65-F5344CB8AC3E}">
        <p14:creationId xmlns:p14="http://schemas.microsoft.com/office/powerpoint/2010/main" val="4144698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10" descr="Obraz zawierający niebo, zewnętrzne, fabryka, miasto&#10;&#10;Opis wygenerowany przy bardzo wysokim poziomie pewności">
            <a:extLst>
              <a:ext uri="{FF2B5EF4-FFF2-40B4-BE49-F238E27FC236}">
                <a16:creationId xmlns:a16="http://schemas.microsoft.com/office/drawing/2014/main" xmlns="" id="{292DF936-9D6E-437C-9E6A-DB92EFE5F157}"/>
              </a:ext>
            </a:extLst>
          </p:cNvPr>
          <p:cNvPicPr>
            <a:picLocks noChangeAspect="1"/>
          </p:cNvPicPr>
          <p:nvPr/>
        </p:nvPicPr>
        <p:blipFill>
          <a:blip r:embed="rId2"/>
          <a:stretch>
            <a:fillRect/>
          </a:stretch>
        </p:blipFill>
        <p:spPr>
          <a:xfrm>
            <a:off x="1251345" y="1602372"/>
            <a:ext cx="9138031" cy="5122841"/>
          </a:xfrm>
          <a:prstGeom prst="ellipse">
            <a:avLst/>
          </a:prstGeom>
          <a:ln>
            <a:noFill/>
          </a:ln>
          <a:effectLst>
            <a:softEdge rad="112500"/>
          </a:effectLst>
        </p:spPr>
      </p:pic>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3"/>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4"/>
          <a:stretch>
            <a:fillRect/>
          </a:stretch>
        </p:blipFill>
        <p:spPr>
          <a:xfrm>
            <a:off x="9419584" y="5990584"/>
            <a:ext cx="2741845" cy="914400"/>
          </a:xfrm>
          <a:prstGeom prst="rect">
            <a:avLst/>
          </a:prstGeom>
        </p:spPr>
      </p:pic>
      <p:sp>
        <p:nvSpPr>
          <p:cNvPr id="7" name="pole tekstowe 6">
            <a:extLst>
              <a:ext uri="{FF2B5EF4-FFF2-40B4-BE49-F238E27FC236}">
                <a16:creationId xmlns:a16="http://schemas.microsoft.com/office/drawing/2014/main" xmlns="" id="{D14C33CC-13B6-4A29-A901-1E1704CE008A}"/>
              </a:ext>
            </a:extLst>
          </p:cNvPr>
          <p:cNvSpPr txBox="1"/>
          <p:nvPr/>
        </p:nvSpPr>
        <p:spPr>
          <a:xfrm>
            <a:off x="3307217" y="219075"/>
            <a:ext cx="5020164"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800" b="1" dirty="0" err="1"/>
              <a:t>Futurist</a:t>
            </a:r>
            <a:r>
              <a:rPr lang="pl-PL" sz="2800" b="1" dirty="0"/>
              <a:t> </a:t>
            </a:r>
            <a:r>
              <a:rPr lang="pl-PL" sz="2800" b="1" dirty="0" err="1"/>
              <a:t>vision</a:t>
            </a:r>
            <a:r>
              <a:rPr lang="pl-PL" sz="2800" b="1" dirty="0"/>
              <a:t> of </a:t>
            </a:r>
            <a:r>
              <a:rPr lang="pl-PL" sz="2800" b="1" dirty="0" err="1"/>
              <a:t>architecture</a:t>
            </a:r>
            <a:r>
              <a:rPr lang="pl-PL" sz="2800" b="1" dirty="0"/>
              <a:t>, art and problem of </a:t>
            </a:r>
            <a:r>
              <a:rPr lang="pl-PL" sz="2800" b="1" dirty="0" err="1"/>
              <a:t>homelessness</a:t>
            </a:r>
            <a:endParaRPr lang="pl-PL" sz="2800" b="1" dirty="0"/>
          </a:p>
        </p:txBody>
      </p:sp>
    </p:spTree>
    <p:extLst>
      <p:ext uri="{BB962C8B-B14F-4D97-AF65-F5344CB8AC3E}">
        <p14:creationId xmlns:p14="http://schemas.microsoft.com/office/powerpoint/2010/main" val="1152788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3"/>
          <a:stretch>
            <a:fillRect/>
          </a:stretch>
        </p:blipFill>
        <p:spPr>
          <a:xfrm>
            <a:off x="9419584" y="5990584"/>
            <a:ext cx="2741845" cy="914400"/>
          </a:xfrm>
          <a:prstGeom prst="rect">
            <a:avLst/>
          </a:prstGeom>
        </p:spPr>
      </p:pic>
      <p:pic>
        <p:nvPicPr>
          <p:cNvPr id="2" name="Obraz 2" descr="Obraz zawierający wewnątrz, podłoże, budynek, pomieszczenie&#10;&#10;Opis wygenerowany przy bardzo wysokim poziomie pewności">
            <a:extLst>
              <a:ext uri="{FF2B5EF4-FFF2-40B4-BE49-F238E27FC236}">
                <a16:creationId xmlns:a16="http://schemas.microsoft.com/office/drawing/2014/main" xmlns="" id="{988F2EE7-B5AF-48B1-8E8A-FFB7FB6F6732}"/>
              </a:ext>
            </a:extLst>
          </p:cNvPr>
          <p:cNvPicPr>
            <a:picLocks noChangeAspect="1"/>
          </p:cNvPicPr>
          <p:nvPr/>
        </p:nvPicPr>
        <p:blipFill>
          <a:blip r:embed="rId4"/>
          <a:stretch>
            <a:fillRect/>
          </a:stretch>
        </p:blipFill>
        <p:spPr>
          <a:xfrm>
            <a:off x="1937240" y="76200"/>
            <a:ext cx="5198551" cy="3468457"/>
          </a:xfrm>
          <a:prstGeom prst="rect">
            <a:avLst/>
          </a:prstGeom>
          <a:ln>
            <a:noFill/>
          </a:ln>
          <a:effectLst>
            <a:softEdge rad="112500"/>
          </a:effectLst>
        </p:spPr>
      </p:pic>
      <p:sp>
        <p:nvSpPr>
          <p:cNvPr id="4" name="pole tekstowe 3">
            <a:extLst>
              <a:ext uri="{FF2B5EF4-FFF2-40B4-BE49-F238E27FC236}">
                <a16:creationId xmlns:a16="http://schemas.microsoft.com/office/drawing/2014/main" xmlns="" id="{A3765C16-98C5-43CF-9475-B49EECB9CD2F}"/>
              </a:ext>
            </a:extLst>
          </p:cNvPr>
          <p:cNvSpPr txBox="1"/>
          <p:nvPr/>
        </p:nvSpPr>
        <p:spPr>
          <a:xfrm>
            <a:off x="7148165" y="209550"/>
            <a:ext cx="2743200" cy="20313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This</a:t>
            </a:r>
            <a:r>
              <a:rPr lang="pl-PL" dirty="0"/>
              <a:t> </a:t>
            </a:r>
            <a:r>
              <a:rPr lang="pl-PL" dirty="0" err="1"/>
              <a:t>is</a:t>
            </a:r>
            <a:r>
              <a:rPr lang="pl-PL" dirty="0"/>
              <a:t> </a:t>
            </a:r>
            <a:r>
              <a:rPr lang="pl-PL" dirty="0" err="1"/>
              <a:t>really</a:t>
            </a:r>
            <a:r>
              <a:rPr lang="pl-PL" dirty="0"/>
              <a:t> </a:t>
            </a:r>
            <a:r>
              <a:rPr lang="pl-PL" dirty="0" err="1"/>
              <a:t>old</a:t>
            </a:r>
            <a:r>
              <a:rPr lang="pl-PL" dirty="0"/>
              <a:t> </a:t>
            </a:r>
            <a:r>
              <a:rPr lang="pl-PL" dirty="0" err="1"/>
              <a:t>building</a:t>
            </a:r>
            <a:r>
              <a:rPr lang="pl-PL" dirty="0"/>
              <a:t>. </a:t>
            </a:r>
            <a:r>
              <a:rPr lang="pl-PL" dirty="0" err="1"/>
              <a:t>These</a:t>
            </a:r>
            <a:r>
              <a:rPr lang="pl-PL" dirty="0"/>
              <a:t> </a:t>
            </a:r>
            <a:r>
              <a:rPr lang="pl-PL" dirty="0" err="1"/>
              <a:t>kind</a:t>
            </a:r>
            <a:r>
              <a:rPr lang="pl-PL" dirty="0"/>
              <a:t> of </a:t>
            </a:r>
            <a:r>
              <a:rPr lang="pl-PL" dirty="0" err="1"/>
              <a:t>buildings</a:t>
            </a:r>
            <a:r>
              <a:rPr lang="pl-PL" dirty="0"/>
              <a:t> </a:t>
            </a:r>
            <a:r>
              <a:rPr lang="pl-PL" dirty="0" err="1"/>
              <a:t>should</a:t>
            </a:r>
            <a:r>
              <a:rPr lang="pl-PL" dirty="0"/>
              <a:t> be </a:t>
            </a:r>
            <a:r>
              <a:rPr lang="pl-PL" dirty="0" err="1"/>
              <a:t>renovated</a:t>
            </a:r>
            <a:r>
              <a:rPr lang="pl-PL" dirty="0"/>
              <a:t> and </a:t>
            </a:r>
            <a:r>
              <a:rPr lang="pl-PL" dirty="0" err="1"/>
              <a:t>arranged</a:t>
            </a:r>
            <a:r>
              <a:rPr lang="pl-PL" dirty="0"/>
              <a:t> for the </a:t>
            </a:r>
            <a:r>
              <a:rPr lang="pl-PL" dirty="0" err="1"/>
              <a:t>homeless</a:t>
            </a:r>
            <a:r>
              <a:rPr lang="pl-PL" dirty="0"/>
              <a:t> </a:t>
            </a:r>
            <a:r>
              <a:rPr lang="pl-PL" dirty="0" err="1"/>
              <a:t>who</a:t>
            </a:r>
            <a:r>
              <a:rPr lang="pl-PL" dirty="0"/>
              <a:t> </a:t>
            </a:r>
            <a:r>
              <a:rPr lang="pl-PL" dirty="0" err="1"/>
              <a:t>could</a:t>
            </a:r>
            <a:r>
              <a:rPr lang="pl-PL" dirty="0"/>
              <a:t> </a:t>
            </a:r>
            <a:r>
              <a:rPr lang="pl-PL" dirty="0" err="1"/>
              <a:t>get</a:t>
            </a:r>
            <a:r>
              <a:rPr lang="pl-PL" dirty="0"/>
              <a:t> a place to live and </a:t>
            </a:r>
            <a:r>
              <a:rPr lang="pl-PL" dirty="0" err="1"/>
              <a:t>work</a:t>
            </a:r>
            <a:r>
              <a:rPr lang="pl-PL" dirty="0"/>
              <a:t> to start </a:t>
            </a:r>
            <a:r>
              <a:rPr lang="pl-PL" dirty="0" err="1"/>
              <a:t>normal</a:t>
            </a:r>
            <a:r>
              <a:rPr lang="pl-PL" dirty="0"/>
              <a:t> live.</a:t>
            </a:r>
          </a:p>
        </p:txBody>
      </p:sp>
      <p:pic>
        <p:nvPicPr>
          <p:cNvPr id="5" name="Obraz 5" descr="Obraz zawierający niebo, budynek, zewnętrzne&#10;&#10;Opis wygenerowany przy bardzo wysokim poziomie pewności">
            <a:extLst>
              <a:ext uri="{FF2B5EF4-FFF2-40B4-BE49-F238E27FC236}">
                <a16:creationId xmlns:a16="http://schemas.microsoft.com/office/drawing/2014/main" xmlns="" id="{8FF1AA4D-01FC-492F-B056-6F9243A48204}"/>
              </a:ext>
            </a:extLst>
          </p:cNvPr>
          <p:cNvPicPr>
            <a:picLocks noChangeAspect="1"/>
          </p:cNvPicPr>
          <p:nvPr/>
        </p:nvPicPr>
        <p:blipFill>
          <a:blip r:embed="rId5"/>
          <a:stretch>
            <a:fillRect/>
          </a:stretch>
        </p:blipFill>
        <p:spPr>
          <a:xfrm>
            <a:off x="2052586" y="3448050"/>
            <a:ext cx="4967537" cy="3306071"/>
          </a:xfrm>
          <a:prstGeom prst="rect">
            <a:avLst/>
          </a:prstGeom>
          <a:ln>
            <a:noFill/>
          </a:ln>
          <a:effectLst>
            <a:softEdge rad="112500"/>
          </a:effectLst>
        </p:spPr>
      </p:pic>
      <p:sp>
        <p:nvSpPr>
          <p:cNvPr id="7" name="pole tekstowe 6">
            <a:extLst>
              <a:ext uri="{FF2B5EF4-FFF2-40B4-BE49-F238E27FC236}">
                <a16:creationId xmlns:a16="http://schemas.microsoft.com/office/drawing/2014/main" xmlns="" id="{797C67DC-1AB4-4CAF-80F0-8FC42B3FE848}"/>
              </a:ext>
            </a:extLst>
          </p:cNvPr>
          <p:cNvSpPr txBox="1"/>
          <p:nvPr/>
        </p:nvSpPr>
        <p:spPr>
          <a:xfrm>
            <a:off x="7224412" y="3970559"/>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Countries</a:t>
            </a:r>
            <a:r>
              <a:rPr lang="pl-PL" dirty="0"/>
              <a:t> </a:t>
            </a:r>
            <a:r>
              <a:rPr lang="pl-PL" dirty="0" err="1"/>
              <a:t>may</a:t>
            </a:r>
            <a:r>
              <a:rPr lang="pl-PL" dirty="0"/>
              <a:t> </a:t>
            </a:r>
            <a:r>
              <a:rPr lang="pl-PL" dirty="0" err="1"/>
              <a:t>build</a:t>
            </a:r>
            <a:r>
              <a:rPr lang="pl-PL" dirty="0"/>
              <a:t> </a:t>
            </a:r>
            <a:r>
              <a:rPr lang="pl-PL" dirty="0" err="1"/>
              <a:t>new</a:t>
            </a:r>
            <a:r>
              <a:rPr lang="pl-PL" dirty="0"/>
              <a:t> </a:t>
            </a:r>
            <a:r>
              <a:rPr lang="pl-PL" dirty="0" err="1"/>
              <a:t>blocks</a:t>
            </a:r>
            <a:r>
              <a:rPr lang="pl-PL" dirty="0"/>
              <a:t> to </a:t>
            </a:r>
            <a:r>
              <a:rPr lang="pl-PL" dirty="0" err="1"/>
              <a:t>make</a:t>
            </a:r>
            <a:r>
              <a:rPr lang="pl-PL" dirty="0"/>
              <a:t> </a:t>
            </a:r>
            <a:r>
              <a:rPr lang="pl-PL" dirty="0" err="1"/>
              <a:t>new</a:t>
            </a:r>
            <a:r>
              <a:rPr lang="pl-PL" dirty="0"/>
              <a:t> </a:t>
            </a:r>
            <a:r>
              <a:rPr lang="pl-PL" dirty="0" err="1"/>
              <a:t>places</a:t>
            </a:r>
            <a:r>
              <a:rPr lang="pl-PL" dirty="0"/>
              <a:t> for </a:t>
            </a:r>
            <a:r>
              <a:rPr lang="pl-PL" dirty="0" err="1"/>
              <a:t>living</a:t>
            </a:r>
            <a:r>
              <a:rPr lang="pl-PL" dirty="0"/>
              <a:t>.</a:t>
            </a:r>
          </a:p>
        </p:txBody>
      </p:sp>
    </p:spTree>
    <p:extLst>
      <p:ext uri="{BB962C8B-B14F-4D97-AF65-F5344CB8AC3E}">
        <p14:creationId xmlns:p14="http://schemas.microsoft.com/office/powerpoint/2010/main" val="1666749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3"/>
          <a:stretch>
            <a:fillRect/>
          </a:stretch>
        </p:blipFill>
        <p:spPr>
          <a:xfrm>
            <a:off x="9419584" y="5990584"/>
            <a:ext cx="2741845" cy="914400"/>
          </a:xfrm>
          <a:prstGeom prst="rect">
            <a:avLst/>
          </a:prstGeom>
        </p:spPr>
      </p:pic>
      <p:sp>
        <p:nvSpPr>
          <p:cNvPr id="2" name="pole tekstowe 1">
            <a:extLst>
              <a:ext uri="{FF2B5EF4-FFF2-40B4-BE49-F238E27FC236}">
                <a16:creationId xmlns:a16="http://schemas.microsoft.com/office/drawing/2014/main" xmlns="" id="{E7ECD87F-4F13-4DB1-9428-91254940A2C8}"/>
              </a:ext>
            </a:extLst>
          </p:cNvPr>
          <p:cNvSpPr txBox="1"/>
          <p:nvPr/>
        </p:nvSpPr>
        <p:spPr>
          <a:xfrm>
            <a:off x="4022034" y="171450"/>
            <a:ext cx="4043764"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3200" dirty="0"/>
              <a:t>In </a:t>
            </a:r>
            <a:r>
              <a:rPr lang="pl-PL" sz="3200" dirty="0" err="1"/>
              <a:t>this</a:t>
            </a:r>
            <a:r>
              <a:rPr lang="pl-PL" sz="3200" dirty="0"/>
              <a:t> </a:t>
            </a:r>
            <a:r>
              <a:rPr lang="pl-PL" sz="3200" dirty="0" err="1"/>
              <a:t>way</a:t>
            </a:r>
            <a:r>
              <a:rPr lang="pl-PL" sz="3200" dirty="0"/>
              <a:t> </a:t>
            </a:r>
            <a:r>
              <a:rPr lang="pl-PL" sz="3200" dirty="0" err="1"/>
              <a:t>world</a:t>
            </a:r>
            <a:r>
              <a:rPr lang="pl-PL" sz="3200" dirty="0"/>
              <a:t> </a:t>
            </a:r>
            <a:r>
              <a:rPr lang="pl-PL" sz="3200" dirty="0" err="1"/>
              <a:t>could</a:t>
            </a:r>
            <a:r>
              <a:rPr lang="pl-PL" sz="3200" dirty="0"/>
              <a:t> be </a:t>
            </a:r>
            <a:r>
              <a:rPr lang="pl-PL" sz="3200" dirty="0" err="1"/>
              <a:t>better</a:t>
            </a:r>
            <a:r>
              <a:rPr lang="pl-PL" sz="3200" dirty="0"/>
              <a:t>, </a:t>
            </a:r>
            <a:r>
              <a:rPr lang="pl-PL" sz="3200" dirty="0" err="1"/>
              <a:t>because</a:t>
            </a:r>
            <a:r>
              <a:rPr lang="pl-PL" sz="3200" dirty="0"/>
              <a:t>...</a:t>
            </a:r>
          </a:p>
        </p:txBody>
      </p:sp>
      <p:sp>
        <p:nvSpPr>
          <p:cNvPr id="3" name="pole tekstowe 2">
            <a:extLst>
              <a:ext uri="{FF2B5EF4-FFF2-40B4-BE49-F238E27FC236}">
                <a16:creationId xmlns:a16="http://schemas.microsoft.com/office/drawing/2014/main" xmlns="" id="{142D2144-C18E-4793-BB4F-3E023AA8FD61}"/>
              </a:ext>
            </a:extLst>
          </p:cNvPr>
          <p:cNvSpPr txBox="1"/>
          <p:nvPr/>
        </p:nvSpPr>
        <p:spPr>
          <a:xfrm>
            <a:off x="4717789" y="1666875"/>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The </a:t>
            </a:r>
            <a:r>
              <a:rPr lang="pl-PL" dirty="0" err="1"/>
              <a:t>homeless</a:t>
            </a:r>
            <a:r>
              <a:rPr lang="pl-PL" dirty="0"/>
              <a:t> live in terrible </a:t>
            </a:r>
            <a:r>
              <a:rPr lang="pl-PL" dirty="0" err="1"/>
              <a:t>conditions</a:t>
            </a:r>
            <a:r>
              <a:rPr lang="pl-PL" dirty="0"/>
              <a:t>...</a:t>
            </a:r>
          </a:p>
        </p:txBody>
      </p:sp>
      <p:pic>
        <p:nvPicPr>
          <p:cNvPr id="4" name="Obraz 4" descr="Obraz zawierający osoba, wewnątrz, podłoże, ściana&#10;&#10;Opis wygenerowany przy bardzo wysokim poziomie pewności">
            <a:extLst>
              <a:ext uri="{FF2B5EF4-FFF2-40B4-BE49-F238E27FC236}">
                <a16:creationId xmlns:a16="http://schemas.microsoft.com/office/drawing/2014/main" xmlns="" id="{16FAA1ED-874B-4114-9B4B-88E7F40E98E7}"/>
              </a:ext>
            </a:extLst>
          </p:cNvPr>
          <p:cNvPicPr>
            <a:picLocks noChangeAspect="1"/>
          </p:cNvPicPr>
          <p:nvPr/>
        </p:nvPicPr>
        <p:blipFill>
          <a:blip r:embed="rId4"/>
          <a:stretch>
            <a:fillRect/>
          </a:stretch>
        </p:blipFill>
        <p:spPr>
          <a:xfrm>
            <a:off x="1553534" y="2486025"/>
            <a:ext cx="5127668" cy="3315699"/>
          </a:xfrm>
          <a:prstGeom prst="rect">
            <a:avLst/>
          </a:prstGeom>
          <a:ln>
            <a:noFill/>
          </a:ln>
          <a:effectLst>
            <a:softEdge rad="112500"/>
          </a:effectLst>
        </p:spPr>
      </p:pic>
      <p:pic>
        <p:nvPicPr>
          <p:cNvPr id="6" name="Obraz 6" descr="Obraz zawierający osoba, wewnątrz, siedzi&#10;&#10;Opis wygenerowany przy bardzo wysokim poziomie pewności">
            <a:extLst>
              <a:ext uri="{FF2B5EF4-FFF2-40B4-BE49-F238E27FC236}">
                <a16:creationId xmlns:a16="http://schemas.microsoft.com/office/drawing/2014/main" xmlns="" id="{ED2CB927-CE1A-4C94-A38C-D575128A0777}"/>
              </a:ext>
            </a:extLst>
          </p:cNvPr>
          <p:cNvPicPr>
            <a:picLocks noChangeAspect="1"/>
          </p:cNvPicPr>
          <p:nvPr/>
        </p:nvPicPr>
        <p:blipFill>
          <a:blip r:embed="rId5"/>
          <a:stretch>
            <a:fillRect/>
          </a:stretch>
        </p:blipFill>
        <p:spPr>
          <a:xfrm>
            <a:off x="7153533" y="1466850"/>
            <a:ext cx="4995876" cy="3244033"/>
          </a:xfrm>
          <a:prstGeom prst="rect">
            <a:avLst/>
          </a:prstGeom>
          <a:ln>
            <a:noFill/>
          </a:ln>
          <a:effectLst>
            <a:softEdge rad="112500"/>
          </a:effectLst>
        </p:spPr>
      </p:pic>
    </p:spTree>
    <p:extLst>
      <p:ext uri="{BB962C8B-B14F-4D97-AF65-F5344CB8AC3E}">
        <p14:creationId xmlns:p14="http://schemas.microsoft.com/office/powerpoint/2010/main" val="1582124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3"/>
          <a:stretch>
            <a:fillRect/>
          </a:stretch>
        </p:blipFill>
        <p:spPr>
          <a:xfrm>
            <a:off x="9419584" y="5990584"/>
            <a:ext cx="2741845" cy="914400"/>
          </a:xfrm>
          <a:prstGeom prst="rect">
            <a:avLst/>
          </a:prstGeom>
        </p:spPr>
      </p:pic>
      <p:sp>
        <p:nvSpPr>
          <p:cNvPr id="2" name="pole tekstowe 1">
            <a:extLst>
              <a:ext uri="{FF2B5EF4-FFF2-40B4-BE49-F238E27FC236}">
                <a16:creationId xmlns:a16="http://schemas.microsoft.com/office/drawing/2014/main" xmlns="" id="{FA318798-BDA7-49EA-8DFA-7E3495ADBB54}"/>
              </a:ext>
            </a:extLst>
          </p:cNvPr>
          <p:cNvSpPr txBox="1"/>
          <p:nvPr/>
        </p:nvSpPr>
        <p:spPr>
          <a:xfrm>
            <a:off x="3412057" y="238125"/>
            <a:ext cx="5128591"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dirty="0" err="1"/>
              <a:t>Futuristic</a:t>
            </a:r>
            <a:r>
              <a:rPr lang="pl-PL" sz="2400" dirty="0"/>
              <a:t> </a:t>
            </a:r>
            <a:r>
              <a:rPr lang="pl-PL" sz="2400" dirty="0" err="1"/>
              <a:t>architecture</a:t>
            </a:r>
            <a:r>
              <a:rPr lang="pl-PL" sz="2400" dirty="0"/>
              <a:t> </a:t>
            </a:r>
            <a:r>
              <a:rPr lang="pl-PL" sz="2400" dirty="0" err="1"/>
              <a:t>is</a:t>
            </a:r>
            <a:r>
              <a:rPr lang="pl-PL" sz="2400" dirty="0"/>
              <a:t> </a:t>
            </a:r>
            <a:r>
              <a:rPr lang="pl-PL" sz="2400" dirty="0" err="1"/>
              <a:t>something</a:t>
            </a:r>
            <a:r>
              <a:rPr lang="pl-PL" sz="2400" dirty="0"/>
              <a:t> </a:t>
            </a:r>
            <a:r>
              <a:rPr lang="pl-PL" sz="2400" dirty="0" err="1"/>
              <a:t>new</a:t>
            </a:r>
            <a:r>
              <a:rPr lang="pl-PL" sz="2400" dirty="0"/>
              <a:t>, </a:t>
            </a:r>
            <a:r>
              <a:rPr lang="pl-PL" sz="2400" dirty="0" err="1"/>
              <a:t>something</a:t>
            </a:r>
            <a:r>
              <a:rPr lang="pl-PL" sz="2400" dirty="0"/>
              <a:t> </a:t>
            </a:r>
            <a:r>
              <a:rPr lang="pl-PL" sz="2400" dirty="0" err="1"/>
              <a:t>unprecendent</a:t>
            </a:r>
            <a:r>
              <a:rPr lang="pl-PL" sz="2400" dirty="0"/>
              <a:t>, but </a:t>
            </a:r>
            <a:r>
              <a:rPr lang="pl-PL" sz="2400" dirty="0" err="1"/>
              <a:t>more</a:t>
            </a:r>
            <a:r>
              <a:rPr lang="pl-PL" sz="2400" dirty="0"/>
              <a:t> and </a:t>
            </a:r>
            <a:r>
              <a:rPr lang="pl-PL" sz="2400" dirty="0" err="1"/>
              <a:t>more</a:t>
            </a:r>
            <a:r>
              <a:rPr lang="pl-PL" sz="2400" dirty="0"/>
              <a:t> </a:t>
            </a:r>
            <a:r>
              <a:rPr lang="pl-PL" sz="2400" dirty="0" err="1"/>
              <a:t>often</a:t>
            </a:r>
            <a:r>
              <a:rPr lang="pl-PL" sz="2400" dirty="0"/>
              <a:t> </a:t>
            </a:r>
            <a:r>
              <a:rPr lang="pl-PL" sz="2400" dirty="0" err="1"/>
              <a:t>it</a:t>
            </a:r>
            <a:r>
              <a:rPr lang="pl-PL" sz="2400" dirty="0"/>
              <a:t> </a:t>
            </a:r>
            <a:r>
              <a:rPr lang="pl-PL" sz="2400" dirty="0" err="1"/>
              <a:t>becomes</a:t>
            </a:r>
            <a:r>
              <a:rPr lang="pl-PL" sz="2400" dirty="0"/>
              <a:t> </a:t>
            </a:r>
            <a:r>
              <a:rPr lang="pl-PL" sz="2400" dirty="0" err="1"/>
              <a:t>our</a:t>
            </a:r>
            <a:r>
              <a:rPr lang="pl-PL" sz="2400" dirty="0"/>
              <a:t> </a:t>
            </a:r>
            <a:r>
              <a:rPr lang="pl-PL" sz="2400" dirty="0" err="1"/>
              <a:t>daily</a:t>
            </a:r>
            <a:r>
              <a:rPr lang="pl-PL" sz="2400" dirty="0"/>
              <a:t> </a:t>
            </a:r>
            <a:r>
              <a:rPr lang="pl-PL" sz="2400" dirty="0" err="1"/>
              <a:t>reality</a:t>
            </a:r>
            <a:r>
              <a:rPr lang="pl-PL" sz="2400" dirty="0"/>
              <a:t>.</a:t>
            </a:r>
          </a:p>
        </p:txBody>
      </p:sp>
      <p:pic>
        <p:nvPicPr>
          <p:cNvPr id="3" name="Obraz 3" descr="Obraz zawierający niebo, zewnętrzne, budynek&#10;&#10;Opis wygenerowany przy bardzo wysokim poziomie pewności">
            <a:extLst>
              <a:ext uri="{FF2B5EF4-FFF2-40B4-BE49-F238E27FC236}">
                <a16:creationId xmlns:a16="http://schemas.microsoft.com/office/drawing/2014/main" xmlns="" id="{8E7E5FA7-13F6-4996-9A06-6DC4575910F5}"/>
              </a:ext>
            </a:extLst>
          </p:cNvPr>
          <p:cNvPicPr>
            <a:picLocks noChangeAspect="1"/>
          </p:cNvPicPr>
          <p:nvPr/>
        </p:nvPicPr>
        <p:blipFill>
          <a:blip r:embed="rId4"/>
          <a:stretch>
            <a:fillRect/>
          </a:stretch>
        </p:blipFill>
        <p:spPr>
          <a:xfrm>
            <a:off x="2020548" y="1762125"/>
            <a:ext cx="7839843" cy="3988161"/>
          </a:xfrm>
          <a:prstGeom prst="rect">
            <a:avLst/>
          </a:prstGeom>
          <a:ln>
            <a:noFill/>
          </a:ln>
          <a:effectLst>
            <a:softEdge rad="112500"/>
          </a:effectLst>
        </p:spPr>
      </p:pic>
    </p:spTree>
    <p:extLst>
      <p:ext uri="{BB962C8B-B14F-4D97-AF65-F5344CB8AC3E}">
        <p14:creationId xmlns:p14="http://schemas.microsoft.com/office/powerpoint/2010/main" val="3824640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3"/>
          <a:stretch>
            <a:fillRect/>
          </a:stretch>
        </p:blipFill>
        <p:spPr>
          <a:xfrm>
            <a:off x="9419584" y="5990584"/>
            <a:ext cx="2741845" cy="914400"/>
          </a:xfrm>
          <a:prstGeom prst="rect">
            <a:avLst/>
          </a:prstGeom>
        </p:spPr>
      </p:pic>
      <p:pic>
        <p:nvPicPr>
          <p:cNvPr id="4" name="Obraz 4" descr="Obraz zawierający woda, trawa, zewnętrzne, niebo&#10;&#10;Opis wygenerowany przy bardzo wysokim poziomie pewności">
            <a:extLst>
              <a:ext uri="{FF2B5EF4-FFF2-40B4-BE49-F238E27FC236}">
                <a16:creationId xmlns:a16="http://schemas.microsoft.com/office/drawing/2014/main" xmlns="" id="{1740AE40-DD4D-4D27-811D-18E361EBEAAE}"/>
              </a:ext>
            </a:extLst>
          </p:cNvPr>
          <p:cNvPicPr>
            <a:picLocks noChangeAspect="1"/>
          </p:cNvPicPr>
          <p:nvPr/>
        </p:nvPicPr>
        <p:blipFill>
          <a:blip r:embed="rId4"/>
          <a:stretch>
            <a:fillRect/>
          </a:stretch>
        </p:blipFill>
        <p:spPr>
          <a:xfrm>
            <a:off x="5404012" y="3042183"/>
            <a:ext cx="4966868" cy="2786451"/>
          </a:xfrm>
          <a:prstGeom prst="rect">
            <a:avLst/>
          </a:prstGeom>
          <a:ln>
            <a:noFill/>
          </a:ln>
          <a:effectLst>
            <a:softEdge rad="112500"/>
          </a:effectLst>
        </p:spPr>
      </p:pic>
      <p:pic>
        <p:nvPicPr>
          <p:cNvPr id="6" name="Obraz 6" descr="Obraz zawierający budynek, niebo, zewnętrzne, drzewo&#10;&#10;Opis wygenerowany przy bardzo wysokim poziomie pewności">
            <a:extLst>
              <a:ext uri="{FF2B5EF4-FFF2-40B4-BE49-F238E27FC236}">
                <a16:creationId xmlns:a16="http://schemas.microsoft.com/office/drawing/2014/main" xmlns="" id="{6072025F-6537-4556-80AA-C61207813294}"/>
              </a:ext>
            </a:extLst>
          </p:cNvPr>
          <p:cNvPicPr>
            <a:picLocks noChangeAspect="1"/>
          </p:cNvPicPr>
          <p:nvPr/>
        </p:nvPicPr>
        <p:blipFill>
          <a:blip r:embed="rId5"/>
          <a:stretch>
            <a:fillRect/>
          </a:stretch>
        </p:blipFill>
        <p:spPr>
          <a:xfrm>
            <a:off x="1404548" y="2038350"/>
            <a:ext cx="3891282" cy="3163314"/>
          </a:xfrm>
          <a:prstGeom prst="rect">
            <a:avLst/>
          </a:prstGeom>
          <a:ln>
            <a:noFill/>
          </a:ln>
          <a:effectLst>
            <a:softEdge rad="112500"/>
          </a:effectLst>
        </p:spPr>
      </p:pic>
      <p:pic>
        <p:nvPicPr>
          <p:cNvPr id="9" name="Obraz 10" descr="Obraz zawierający niebo, budynek, zewnętrzne, zegar&#10;&#10;Opis wygenerowany przy bardzo wysokim poziomie pewności">
            <a:extLst>
              <a:ext uri="{FF2B5EF4-FFF2-40B4-BE49-F238E27FC236}">
                <a16:creationId xmlns:a16="http://schemas.microsoft.com/office/drawing/2014/main" xmlns="" id="{7220C7AA-9CF9-42A1-9226-36A03FD8D06F}"/>
              </a:ext>
            </a:extLst>
          </p:cNvPr>
          <p:cNvPicPr>
            <a:picLocks noChangeAspect="1"/>
          </p:cNvPicPr>
          <p:nvPr/>
        </p:nvPicPr>
        <p:blipFill>
          <a:blip r:embed="rId6"/>
          <a:stretch>
            <a:fillRect/>
          </a:stretch>
        </p:blipFill>
        <p:spPr>
          <a:xfrm>
            <a:off x="5299173" y="85725"/>
            <a:ext cx="5916274" cy="2956363"/>
          </a:xfrm>
          <a:prstGeom prst="rect">
            <a:avLst/>
          </a:prstGeom>
          <a:ln>
            <a:noFill/>
          </a:ln>
          <a:effectLst>
            <a:softEdge rad="112500"/>
          </a:effectLst>
        </p:spPr>
      </p:pic>
      <p:sp>
        <p:nvSpPr>
          <p:cNvPr id="12" name="pole tekstowe 11">
            <a:extLst>
              <a:ext uri="{FF2B5EF4-FFF2-40B4-BE49-F238E27FC236}">
                <a16:creationId xmlns:a16="http://schemas.microsoft.com/office/drawing/2014/main" xmlns="" id="{A84BE8A6-6FE6-4EDD-A6ED-A7ECAFF3BF62}"/>
              </a:ext>
            </a:extLst>
          </p:cNvPr>
          <p:cNvSpPr txBox="1"/>
          <p:nvPr/>
        </p:nvSpPr>
        <p:spPr>
          <a:xfrm>
            <a:off x="1572596" y="542925"/>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Houses</a:t>
            </a:r>
            <a:r>
              <a:rPr lang="pl-PL" dirty="0"/>
              <a:t> </a:t>
            </a:r>
            <a:r>
              <a:rPr lang="pl-PL" dirty="0" err="1"/>
              <a:t>may</a:t>
            </a:r>
            <a:r>
              <a:rPr lang="pl-PL" dirty="0"/>
              <a:t> </a:t>
            </a:r>
            <a:r>
              <a:rPr lang="pl-PL" dirty="0" err="1"/>
              <a:t>look</a:t>
            </a:r>
            <a:r>
              <a:rPr lang="pl-PL" dirty="0"/>
              <a:t> </a:t>
            </a:r>
            <a:r>
              <a:rPr lang="pl-PL" dirty="0" err="1"/>
              <a:t>like</a:t>
            </a:r>
            <a:r>
              <a:rPr lang="pl-PL" dirty="0"/>
              <a:t>... </a:t>
            </a:r>
            <a:r>
              <a:rPr lang="pl-PL" dirty="0" err="1"/>
              <a:t>anything</a:t>
            </a:r>
            <a:endParaRPr lang="pl-PL" dirty="0"/>
          </a:p>
        </p:txBody>
      </p:sp>
    </p:spTree>
    <p:extLst>
      <p:ext uri="{BB962C8B-B14F-4D97-AF65-F5344CB8AC3E}">
        <p14:creationId xmlns:p14="http://schemas.microsoft.com/office/powerpoint/2010/main" val="3374528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3"/>
          <a:stretch>
            <a:fillRect/>
          </a:stretch>
        </p:blipFill>
        <p:spPr>
          <a:xfrm>
            <a:off x="9419584" y="5990584"/>
            <a:ext cx="2741845" cy="914400"/>
          </a:xfrm>
          <a:prstGeom prst="rect">
            <a:avLst/>
          </a:prstGeom>
        </p:spPr>
      </p:pic>
      <p:sp>
        <p:nvSpPr>
          <p:cNvPr id="2" name="pole tekstowe 1">
            <a:extLst>
              <a:ext uri="{FF2B5EF4-FFF2-40B4-BE49-F238E27FC236}">
                <a16:creationId xmlns:a16="http://schemas.microsoft.com/office/drawing/2014/main" xmlns="" id="{1498F85B-D108-49B8-B2CD-5940E8E297BB}"/>
              </a:ext>
            </a:extLst>
          </p:cNvPr>
          <p:cNvSpPr txBox="1"/>
          <p:nvPr/>
        </p:nvSpPr>
        <p:spPr>
          <a:xfrm>
            <a:off x="1601189" y="390525"/>
            <a:ext cx="2743200" cy="147732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Residental</a:t>
            </a:r>
            <a:r>
              <a:rPr lang="pl-PL" dirty="0"/>
              <a:t> </a:t>
            </a:r>
            <a:r>
              <a:rPr lang="pl-PL" dirty="0" err="1"/>
              <a:t>areas</a:t>
            </a:r>
            <a:r>
              <a:rPr lang="pl-PL" dirty="0"/>
              <a:t> </a:t>
            </a:r>
            <a:r>
              <a:rPr lang="pl-PL" dirty="0" err="1"/>
              <a:t>may</a:t>
            </a:r>
            <a:r>
              <a:rPr lang="pl-PL" dirty="0"/>
              <a:t> </a:t>
            </a:r>
            <a:r>
              <a:rPr lang="pl-PL" dirty="0" err="1"/>
              <a:t>look</a:t>
            </a:r>
            <a:r>
              <a:rPr lang="pl-PL" dirty="0"/>
              <a:t> </a:t>
            </a:r>
            <a:r>
              <a:rPr lang="pl-PL" dirty="0" err="1"/>
              <a:t>more</a:t>
            </a:r>
            <a:r>
              <a:rPr lang="pl-PL" dirty="0"/>
              <a:t> </a:t>
            </a:r>
            <a:r>
              <a:rPr lang="pl-PL" dirty="0" err="1"/>
              <a:t>complicated</a:t>
            </a:r>
            <a:r>
              <a:rPr lang="pl-PL" dirty="0"/>
              <a:t> and </a:t>
            </a:r>
            <a:r>
              <a:rPr lang="pl-PL" dirty="0" err="1"/>
              <a:t>blocks</a:t>
            </a:r>
            <a:r>
              <a:rPr lang="pl-PL" dirty="0"/>
              <a:t> of </a:t>
            </a:r>
            <a:r>
              <a:rPr lang="pl-PL" dirty="0" err="1"/>
              <a:t>flats</a:t>
            </a:r>
            <a:r>
              <a:rPr lang="pl-PL" dirty="0"/>
              <a:t> </a:t>
            </a:r>
            <a:r>
              <a:rPr lang="pl-PL" dirty="0" err="1"/>
              <a:t>may</a:t>
            </a:r>
            <a:r>
              <a:rPr lang="pl-PL" dirty="0"/>
              <a:t> be </a:t>
            </a:r>
            <a:r>
              <a:rPr lang="pl-PL" dirty="0" err="1"/>
              <a:t>bigger</a:t>
            </a:r>
            <a:r>
              <a:rPr lang="pl-PL" dirty="0"/>
              <a:t> and have </a:t>
            </a:r>
            <a:r>
              <a:rPr lang="pl-PL" dirty="0" err="1"/>
              <a:t>more</a:t>
            </a:r>
            <a:r>
              <a:rPr lang="pl-PL" dirty="0"/>
              <a:t> open </a:t>
            </a:r>
            <a:r>
              <a:rPr lang="pl-PL" dirty="0" err="1"/>
              <a:t>space</a:t>
            </a:r>
            <a:r>
              <a:rPr lang="pl-PL" dirty="0"/>
              <a:t>.</a:t>
            </a:r>
          </a:p>
        </p:txBody>
      </p:sp>
      <p:pic>
        <p:nvPicPr>
          <p:cNvPr id="3" name="Obraz 3" descr="Obraz zawierający drzewo, zewnętrzne, trawa&#10;&#10;Opis wygenerowany przy bardzo wysokim poziomie pewności">
            <a:extLst>
              <a:ext uri="{FF2B5EF4-FFF2-40B4-BE49-F238E27FC236}">
                <a16:creationId xmlns:a16="http://schemas.microsoft.com/office/drawing/2014/main" xmlns="" id="{757D5634-EEE2-4C9B-B6CD-83787261A9F4}"/>
              </a:ext>
            </a:extLst>
          </p:cNvPr>
          <p:cNvPicPr>
            <a:picLocks noChangeAspect="1"/>
          </p:cNvPicPr>
          <p:nvPr/>
        </p:nvPicPr>
        <p:blipFill>
          <a:blip r:embed="rId4"/>
          <a:stretch>
            <a:fillRect/>
          </a:stretch>
        </p:blipFill>
        <p:spPr>
          <a:xfrm>
            <a:off x="5962295" y="-84138"/>
            <a:ext cx="5912205" cy="4465152"/>
          </a:xfrm>
          <a:prstGeom prst="rect">
            <a:avLst/>
          </a:prstGeom>
          <a:ln>
            <a:noFill/>
          </a:ln>
          <a:effectLst>
            <a:softEdge rad="112500"/>
          </a:effectLst>
        </p:spPr>
      </p:pic>
      <p:pic>
        <p:nvPicPr>
          <p:cNvPr id="5" name="Obraz 5" descr="Obraz zawierający niebo, zewnętrzne, łódź, budynek&#10;&#10;Opis wygenerowany przy bardzo wysokim poziomie pewności">
            <a:extLst>
              <a:ext uri="{FF2B5EF4-FFF2-40B4-BE49-F238E27FC236}">
                <a16:creationId xmlns:a16="http://schemas.microsoft.com/office/drawing/2014/main" xmlns="" id="{EF6785C5-0B93-499D-8C64-DE34A6E7FA65}"/>
              </a:ext>
            </a:extLst>
          </p:cNvPr>
          <p:cNvPicPr>
            <a:picLocks noChangeAspect="1"/>
          </p:cNvPicPr>
          <p:nvPr/>
        </p:nvPicPr>
        <p:blipFill>
          <a:blip r:embed="rId5"/>
          <a:stretch>
            <a:fillRect/>
          </a:stretch>
        </p:blipFill>
        <p:spPr>
          <a:xfrm>
            <a:off x="266865" y="1743075"/>
            <a:ext cx="5635707" cy="3589472"/>
          </a:xfrm>
          <a:prstGeom prst="rect">
            <a:avLst/>
          </a:prstGeom>
          <a:ln>
            <a:noFill/>
          </a:ln>
          <a:effectLst>
            <a:softEdge rad="112500"/>
          </a:effectLst>
        </p:spPr>
      </p:pic>
      <p:sp>
        <p:nvSpPr>
          <p:cNvPr id="7" name="pole tekstowe 6">
            <a:extLst>
              <a:ext uri="{FF2B5EF4-FFF2-40B4-BE49-F238E27FC236}">
                <a16:creationId xmlns:a16="http://schemas.microsoft.com/office/drawing/2014/main" xmlns="" id="{ACA5D183-7D46-46B6-B1E3-0714C106DCAE}"/>
              </a:ext>
            </a:extLst>
          </p:cNvPr>
          <p:cNvSpPr txBox="1"/>
          <p:nvPr/>
        </p:nvSpPr>
        <p:spPr>
          <a:xfrm>
            <a:off x="6633497" y="4638675"/>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It's</a:t>
            </a:r>
            <a:r>
              <a:rPr lang="pl-PL" dirty="0"/>
              <a:t> </a:t>
            </a:r>
            <a:r>
              <a:rPr lang="pl-PL" dirty="0" err="1"/>
              <a:t>really</a:t>
            </a:r>
            <a:r>
              <a:rPr lang="pl-PL" dirty="0"/>
              <a:t> modern </a:t>
            </a:r>
            <a:r>
              <a:rPr lang="pl-PL" dirty="0" err="1"/>
              <a:t>so</a:t>
            </a:r>
            <a:r>
              <a:rPr lang="pl-PL" dirty="0"/>
              <a:t> </a:t>
            </a:r>
            <a:r>
              <a:rPr lang="pl-PL" dirty="0" err="1"/>
              <a:t>it</a:t>
            </a:r>
            <a:r>
              <a:rPr lang="pl-PL" dirty="0"/>
              <a:t> </a:t>
            </a:r>
            <a:r>
              <a:rPr lang="pl-PL" dirty="0" err="1"/>
              <a:t>could</a:t>
            </a:r>
            <a:r>
              <a:rPr lang="pl-PL" dirty="0"/>
              <a:t> be </a:t>
            </a:r>
            <a:r>
              <a:rPr lang="pl-PL" dirty="0" err="1"/>
              <a:t>our</a:t>
            </a:r>
            <a:r>
              <a:rPr lang="pl-PL" dirty="0"/>
              <a:t> </a:t>
            </a:r>
            <a:r>
              <a:rPr lang="pl-PL" dirty="0" err="1"/>
              <a:t>future</a:t>
            </a:r>
            <a:r>
              <a:rPr lang="pl-PL" dirty="0"/>
              <a:t>.</a:t>
            </a:r>
          </a:p>
        </p:txBody>
      </p:sp>
    </p:spTree>
    <p:extLst>
      <p:ext uri="{BB962C8B-B14F-4D97-AF65-F5344CB8AC3E}">
        <p14:creationId xmlns:p14="http://schemas.microsoft.com/office/powerpoint/2010/main" val="1396581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3"/>
          <a:stretch>
            <a:fillRect/>
          </a:stretch>
        </p:blipFill>
        <p:spPr>
          <a:xfrm>
            <a:off x="9419584" y="5990584"/>
            <a:ext cx="2741845" cy="914400"/>
          </a:xfrm>
          <a:prstGeom prst="rect">
            <a:avLst/>
          </a:prstGeom>
        </p:spPr>
      </p:pic>
      <p:sp>
        <p:nvSpPr>
          <p:cNvPr id="2" name="pole tekstowe 1">
            <a:extLst>
              <a:ext uri="{FF2B5EF4-FFF2-40B4-BE49-F238E27FC236}">
                <a16:creationId xmlns:a16="http://schemas.microsoft.com/office/drawing/2014/main" xmlns="" id="{AD28F461-CED0-4AFB-BF05-3148845956B7}"/>
              </a:ext>
            </a:extLst>
          </p:cNvPr>
          <p:cNvSpPr txBox="1"/>
          <p:nvPr/>
        </p:nvSpPr>
        <p:spPr>
          <a:xfrm>
            <a:off x="1839461" y="695325"/>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Boring</a:t>
            </a:r>
            <a:r>
              <a:rPr lang="pl-PL" dirty="0"/>
              <a:t> </a:t>
            </a:r>
            <a:r>
              <a:rPr lang="pl-PL" dirty="0" err="1"/>
              <a:t>office</a:t>
            </a:r>
            <a:r>
              <a:rPr lang="pl-PL" dirty="0"/>
              <a:t> </a:t>
            </a:r>
            <a:r>
              <a:rPr lang="pl-PL" dirty="0" err="1"/>
              <a:t>blocks</a:t>
            </a:r>
            <a:r>
              <a:rPr lang="pl-PL" dirty="0"/>
              <a:t> </a:t>
            </a:r>
            <a:r>
              <a:rPr lang="pl-PL" dirty="0" err="1"/>
              <a:t>may</a:t>
            </a:r>
            <a:r>
              <a:rPr lang="pl-PL" dirty="0"/>
              <a:t> be </a:t>
            </a:r>
            <a:r>
              <a:rPr lang="pl-PL" dirty="0" err="1"/>
              <a:t>so</a:t>
            </a:r>
            <a:r>
              <a:rPr lang="pl-PL" dirty="0"/>
              <a:t> </a:t>
            </a:r>
            <a:r>
              <a:rPr lang="pl-PL" dirty="0" err="1"/>
              <a:t>suprising</a:t>
            </a:r>
            <a:r>
              <a:rPr lang="pl-PL" dirty="0"/>
              <a:t> and </a:t>
            </a:r>
            <a:r>
              <a:rPr lang="pl-PL" dirty="0" err="1"/>
              <a:t>breathtaking</a:t>
            </a:r>
            <a:r>
              <a:rPr lang="pl-PL" dirty="0"/>
              <a:t>!!</a:t>
            </a:r>
          </a:p>
        </p:txBody>
      </p:sp>
      <p:pic>
        <p:nvPicPr>
          <p:cNvPr id="3" name="Obraz 3" descr="Obraz zawierający niebo, zewnętrzne, woda&#10;&#10;Opis wygenerowany przy bardzo wysokim poziomie pewności">
            <a:extLst>
              <a:ext uri="{FF2B5EF4-FFF2-40B4-BE49-F238E27FC236}">
                <a16:creationId xmlns:a16="http://schemas.microsoft.com/office/drawing/2014/main" xmlns="" id="{6261A2B8-D92F-4113-AF5C-20636515B11D}"/>
              </a:ext>
            </a:extLst>
          </p:cNvPr>
          <p:cNvPicPr>
            <a:picLocks noChangeAspect="1"/>
          </p:cNvPicPr>
          <p:nvPr/>
        </p:nvPicPr>
        <p:blipFill>
          <a:blip r:embed="rId4"/>
          <a:stretch>
            <a:fillRect/>
          </a:stretch>
        </p:blipFill>
        <p:spPr>
          <a:xfrm>
            <a:off x="4879814" y="552450"/>
            <a:ext cx="5998648" cy="4488157"/>
          </a:xfrm>
          <a:prstGeom prst="rect">
            <a:avLst/>
          </a:prstGeom>
          <a:ln>
            <a:noFill/>
          </a:ln>
          <a:effectLst>
            <a:softEdge rad="112500"/>
          </a:effectLst>
        </p:spPr>
      </p:pic>
      <p:pic>
        <p:nvPicPr>
          <p:cNvPr id="5" name="Obraz 5" descr="Obraz zawierający niebo, zewnętrzne, budynek, drzewo&#10;&#10;Opis wygenerowany przy bardzo wysokim poziomie pewności">
            <a:extLst>
              <a:ext uri="{FF2B5EF4-FFF2-40B4-BE49-F238E27FC236}">
                <a16:creationId xmlns:a16="http://schemas.microsoft.com/office/drawing/2014/main" xmlns="" id="{2020DBE4-8922-4D6D-B174-85AD357D19B7}"/>
              </a:ext>
            </a:extLst>
          </p:cNvPr>
          <p:cNvPicPr>
            <a:picLocks noChangeAspect="1"/>
          </p:cNvPicPr>
          <p:nvPr/>
        </p:nvPicPr>
        <p:blipFill>
          <a:blip r:embed="rId5"/>
          <a:stretch>
            <a:fillRect/>
          </a:stretch>
        </p:blipFill>
        <p:spPr>
          <a:xfrm>
            <a:off x="1124645" y="1905000"/>
            <a:ext cx="3667751" cy="3889889"/>
          </a:xfrm>
          <a:prstGeom prst="rect">
            <a:avLst/>
          </a:prstGeom>
          <a:ln>
            <a:noFill/>
          </a:ln>
          <a:effectLst>
            <a:softEdge rad="112500"/>
          </a:effectLst>
        </p:spPr>
      </p:pic>
    </p:spTree>
    <p:extLst>
      <p:ext uri="{BB962C8B-B14F-4D97-AF65-F5344CB8AC3E}">
        <p14:creationId xmlns:p14="http://schemas.microsoft.com/office/powerpoint/2010/main" val="3007462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3"/>
          <a:stretch>
            <a:fillRect/>
          </a:stretch>
        </p:blipFill>
        <p:spPr>
          <a:xfrm>
            <a:off x="9419584" y="5990584"/>
            <a:ext cx="2741845" cy="914400"/>
          </a:xfrm>
          <a:prstGeom prst="rect">
            <a:avLst/>
          </a:prstGeom>
        </p:spPr>
      </p:pic>
      <p:pic>
        <p:nvPicPr>
          <p:cNvPr id="2" name="Obraz 2" descr="Obraz zawierający wiatraczek&#10;&#10;Opis wygenerowany przy bardzo wysokim poziomie pewności">
            <a:extLst>
              <a:ext uri="{FF2B5EF4-FFF2-40B4-BE49-F238E27FC236}">
                <a16:creationId xmlns:a16="http://schemas.microsoft.com/office/drawing/2014/main" xmlns="" id="{1A343216-19A0-4850-B7D6-DCD97F40A007}"/>
              </a:ext>
            </a:extLst>
          </p:cNvPr>
          <p:cNvPicPr>
            <a:picLocks noChangeAspect="1"/>
          </p:cNvPicPr>
          <p:nvPr/>
        </p:nvPicPr>
        <p:blipFill>
          <a:blip r:embed="rId4"/>
          <a:stretch>
            <a:fillRect/>
          </a:stretch>
        </p:blipFill>
        <p:spPr>
          <a:xfrm>
            <a:off x="6585842" y="238339"/>
            <a:ext cx="5238606" cy="3494431"/>
          </a:xfrm>
          <a:prstGeom prst="rect">
            <a:avLst/>
          </a:prstGeom>
          <a:ln>
            <a:noFill/>
          </a:ln>
          <a:effectLst>
            <a:softEdge rad="112500"/>
          </a:effectLst>
        </p:spPr>
      </p:pic>
      <p:pic>
        <p:nvPicPr>
          <p:cNvPr id="4" name="Obraz 4" descr="Obraz zawierający zwierzę, bezkręgowce, jamochłony, koralowiec&#10;&#10;Opis wygenerowany przy wysokim poziomie pewności">
            <a:extLst>
              <a:ext uri="{FF2B5EF4-FFF2-40B4-BE49-F238E27FC236}">
                <a16:creationId xmlns:a16="http://schemas.microsoft.com/office/drawing/2014/main" xmlns="" id="{A4D9D681-034C-4C9B-9E86-8AD0A9C8AABD}"/>
              </a:ext>
            </a:extLst>
          </p:cNvPr>
          <p:cNvPicPr>
            <a:picLocks noChangeAspect="1"/>
          </p:cNvPicPr>
          <p:nvPr/>
        </p:nvPicPr>
        <p:blipFill>
          <a:blip r:embed="rId5"/>
          <a:stretch>
            <a:fillRect/>
          </a:stretch>
        </p:blipFill>
        <p:spPr>
          <a:xfrm>
            <a:off x="2144449" y="171450"/>
            <a:ext cx="3937482" cy="5098831"/>
          </a:xfrm>
          <a:prstGeom prst="rect">
            <a:avLst/>
          </a:prstGeom>
          <a:ln>
            <a:noFill/>
          </a:ln>
          <a:effectLst>
            <a:softEdge rad="112500"/>
          </a:effectLst>
        </p:spPr>
      </p:pic>
      <p:sp>
        <p:nvSpPr>
          <p:cNvPr id="6" name="pole tekstowe 5">
            <a:extLst>
              <a:ext uri="{FF2B5EF4-FFF2-40B4-BE49-F238E27FC236}">
                <a16:creationId xmlns:a16="http://schemas.microsoft.com/office/drawing/2014/main" xmlns="" id="{641BCE4C-0CD6-44E8-893E-A0F039B933AA}"/>
              </a:ext>
            </a:extLst>
          </p:cNvPr>
          <p:cNvSpPr txBox="1"/>
          <p:nvPr/>
        </p:nvSpPr>
        <p:spPr>
          <a:xfrm>
            <a:off x="7319721" y="4105275"/>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The </a:t>
            </a:r>
            <a:r>
              <a:rPr lang="pl-PL" dirty="0" err="1"/>
              <a:t>Future</a:t>
            </a:r>
            <a:r>
              <a:rPr lang="pl-PL" dirty="0"/>
              <a:t> art </a:t>
            </a:r>
            <a:r>
              <a:rPr lang="pl-PL" dirty="0" err="1"/>
              <a:t>may</a:t>
            </a:r>
            <a:r>
              <a:rPr lang="pl-PL" dirty="0"/>
              <a:t> be abstruse</a:t>
            </a:r>
            <a:endParaRPr lang="pl-PL" dirty="0" err="1"/>
          </a:p>
        </p:txBody>
      </p:sp>
    </p:spTree>
    <p:extLst>
      <p:ext uri="{BB962C8B-B14F-4D97-AF65-F5344CB8AC3E}">
        <p14:creationId xmlns:p14="http://schemas.microsoft.com/office/powerpoint/2010/main" val="365609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3"/>
          <a:stretch>
            <a:fillRect/>
          </a:stretch>
        </p:blipFill>
        <p:spPr>
          <a:xfrm>
            <a:off x="9419584" y="5990584"/>
            <a:ext cx="2741845" cy="914400"/>
          </a:xfrm>
          <a:prstGeom prst="rect">
            <a:avLst/>
          </a:prstGeom>
        </p:spPr>
      </p:pic>
      <p:sp>
        <p:nvSpPr>
          <p:cNvPr id="2" name="pole tekstowe 1">
            <a:extLst>
              <a:ext uri="{FF2B5EF4-FFF2-40B4-BE49-F238E27FC236}">
                <a16:creationId xmlns:a16="http://schemas.microsoft.com/office/drawing/2014/main" xmlns="" id="{74A33B50-6CED-4C23-883C-4AC3FA4C1539}"/>
              </a:ext>
            </a:extLst>
          </p:cNvPr>
          <p:cNvSpPr txBox="1"/>
          <p:nvPr/>
        </p:nvSpPr>
        <p:spPr>
          <a:xfrm>
            <a:off x="4098281" y="69532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Sources</a:t>
            </a:r>
            <a:r>
              <a:rPr lang="pl-PL" dirty="0"/>
              <a:t>:</a:t>
            </a:r>
          </a:p>
        </p:txBody>
      </p:sp>
      <p:sp>
        <p:nvSpPr>
          <p:cNvPr id="3" name="pole tekstowe 2">
            <a:extLst>
              <a:ext uri="{FF2B5EF4-FFF2-40B4-BE49-F238E27FC236}">
                <a16:creationId xmlns:a16="http://schemas.microsoft.com/office/drawing/2014/main" xmlns="" id="{ABAC7875-E870-4FD7-B66C-C92AB6F16ECA}"/>
              </a:ext>
            </a:extLst>
          </p:cNvPr>
          <p:cNvSpPr txBox="1"/>
          <p:nvPr/>
        </p:nvSpPr>
        <p:spPr>
          <a:xfrm>
            <a:off x="4098281" y="1143000"/>
            <a:ext cx="2743200"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https://gracedivineart.deviantart.com</a:t>
            </a:r>
            <a:endParaRPr lang="pl-PL">
              <a:hlinkClick r:id="rId4"/>
            </a:endParaRPr>
          </a:p>
          <a:p>
            <a:pPr algn="ctr"/>
            <a:r>
              <a:rPr lang="pl-PL" dirty="0"/>
              <a:t>https://www.widewalls.ch</a:t>
            </a:r>
            <a:endParaRPr lang="pl-PL"/>
          </a:p>
          <a:p>
            <a:pPr algn="ctr"/>
            <a:r>
              <a:rPr lang="pl-PL" dirty="0"/>
              <a:t>http://poznan.naszemiasto.pl</a:t>
            </a:r>
          </a:p>
          <a:p>
            <a:pPr algn="ctr"/>
            <a:r>
              <a:rPr lang="pl-PL" dirty="0"/>
              <a:t>http://slaskie.naszemiasto.pl</a:t>
            </a:r>
          </a:p>
          <a:p>
            <a:pPr algn="ctr"/>
            <a:r>
              <a:rPr lang="pl-PL" dirty="0"/>
              <a:t>https://pl.wikipedia.org/</a:t>
            </a:r>
            <a:endParaRPr lang="pl-PL"/>
          </a:p>
          <a:p>
            <a:pPr algn="ctr"/>
            <a:r>
              <a:rPr lang="pl-PL" dirty="0"/>
              <a:t>https://www.google.pl/(...)</a:t>
            </a:r>
            <a:endParaRPr lang="pl-PL"/>
          </a:p>
        </p:txBody>
      </p:sp>
      <p:sp>
        <p:nvSpPr>
          <p:cNvPr id="4" name="pole tekstowe 3">
            <a:extLst>
              <a:ext uri="{FF2B5EF4-FFF2-40B4-BE49-F238E27FC236}">
                <a16:creationId xmlns:a16="http://schemas.microsoft.com/office/drawing/2014/main" xmlns="" id="{D1FD4814-73BC-40E5-AA34-0ED99643C3DC}"/>
              </a:ext>
            </a:extLst>
          </p:cNvPr>
          <p:cNvSpPr txBox="1"/>
          <p:nvPr/>
        </p:nvSpPr>
        <p:spPr>
          <a:xfrm>
            <a:off x="3926725" y="4219575"/>
            <a:ext cx="350218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Jan Czarnecki &amp; Wiktoria </a:t>
            </a:r>
            <a:r>
              <a:rPr lang="pl-PL" dirty="0" err="1"/>
              <a:t>Czabator</a:t>
            </a:r>
          </a:p>
        </p:txBody>
      </p:sp>
    </p:spTree>
    <p:extLst>
      <p:ext uri="{BB962C8B-B14F-4D97-AF65-F5344CB8AC3E}">
        <p14:creationId xmlns:p14="http://schemas.microsoft.com/office/powerpoint/2010/main" val="121127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7611E7C-B0B4-4210-9876-38ECB344984B}"/>
              </a:ext>
            </a:extLst>
          </p:cNvPr>
          <p:cNvSpPr>
            <a:spLocks noGrp="1"/>
          </p:cNvSpPr>
          <p:nvPr>
            <p:ph type="title"/>
          </p:nvPr>
        </p:nvSpPr>
        <p:spPr/>
        <p:txBody>
          <a:bodyPr/>
          <a:lstStyle/>
          <a:p>
            <a:r>
              <a:rPr lang="pl-PL" dirty="0"/>
              <a:t>Architecture in </a:t>
            </a:r>
            <a:r>
              <a:rPr lang="pl-PL" dirty="0" err="1"/>
              <a:t>Renaissance</a:t>
            </a:r>
          </a:p>
        </p:txBody>
      </p:sp>
      <p:sp>
        <p:nvSpPr>
          <p:cNvPr id="3" name="Symbol zastępczy zawartości 2">
            <a:extLst>
              <a:ext uri="{FF2B5EF4-FFF2-40B4-BE49-F238E27FC236}">
                <a16:creationId xmlns:a16="http://schemas.microsoft.com/office/drawing/2014/main" xmlns="" id="{B233A191-4B64-4619-9FB8-167B3389ED40}"/>
              </a:ext>
            </a:extLst>
          </p:cNvPr>
          <p:cNvSpPr>
            <a:spLocks noGrp="1"/>
          </p:cNvSpPr>
          <p:nvPr>
            <p:ph idx="1"/>
          </p:nvPr>
        </p:nvSpPr>
        <p:spPr/>
        <p:txBody>
          <a:bodyPr/>
          <a:lstStyle/>
          <a:p>
            <a:pPr marL="0" indent="0">
              <a:buClr>
                <a:srgbClr val="1287C3"/>
              </a:buClr>
              <a:buNone/>
            </a:pPr>
            <a:r>
              <a:rPr lang="pl-PL" dirty="0"/>
              <a:t>Poland was </a:t>
            </a:r>
            <a:r>
              <a:rPr lang="pl-PL" dirty="0" err="1"/>
              <a:t>very</a:t>
            </a:r>
            <a:r>
              <a:rPr lang="pl-PL" dirty="0"/>
              <a:t> tolerant in </a:t>
            </a:r>
            <a:r>
              <a:rPr lang="pl-PL" dirty="0" err="1"/>
              <a:t>terms</a:t>
            </a:r>
            <a:r>
              <a:rPr lang="pl-PL" dirty="0"/>
              <a:t> of </a:t>
            </a:r>
            <a:r>
              <a:rPr lang="pl-PL" dirty="0" err="1"/>
              <a:t>beliefs</a:t>
            </a:r>
            <a:r>
              <a:rPr lang="pl-PL" dirty="0"/>
              <a:t>. </a:t>
            </a:r>
            <a:r>
              <a:rPr lang="pl-PL" dirty="0" err="1"/>
              <a:t>Poles</a:t>
            </a:r>
            <a:r>
              <a:rPr lang="pl-PL" dirty="0"/>
              <a:t> </a:t>
            </a:r>
            <a:r>
              <a:rPr lang="pl-PL" dirty="0" err="1"/>
              <a:t>accepted</a:t>
            </a:r>
            <a:r>
              <a:rPr lang="pl-PL" dirty="0"/>
              <a:t> </a:t>
            </a:r>
            <a:r>
              <a:rPr lang="pl-PL" dirty="0" err="1"/>
              <a:t>faiths</a:t>
            </a:r>
            <a:r>
              <a:rPr lang="pl-PL" dirty="0"/>
              <a:t> </a:t>
            </a:r>
            <a:r>
              <a:rPr lang="pl-PL" dirty="0" err="1"/>
              <a:t>which</a:t>
            </a:r>
            <a:r>
              <a:rPr lang="pl-PL" dirty="0"/>
              <a:t> </a:t>
            </a:r>
            <a:r>
              <a:rPr lang="pl-PL" dirty="0" err="1"/>
              <a:t>were</a:t>
            </a:r>
            <a:r>
              <a:rPr lang="pl-PL" dirty="0"/>
              <a:t> </a:t>
            </a:r>
            <a:r>
              <a:rPr lang="pl-PL" dirty="0" err="1"/>
              <a:t>different</a:t>
            </a:r>
            <a:r>
              <a:rPr lang="pl-PL" dirty="0"/>
              <a:t> </a:t>
            </a:r>
            <a:r>
              <a:rPr lang="pl-PL" dirty="0" err="1"/>
              <a:t>than</a:t>
            </a:r>
            <a:r>
              <a:rPr lang="pl-PL" dirty="0"/>
              <a:t> </a:t>
            </a:r>
            <a:r>
              <a:rPr lang="pl-PL" dirty="0" err="1"/>
              <a:t>Christianity</a:t>
            </a:r>
            <a:r>
              <a:rPr lang="pl-PL" dirty="0"/>
              <a:t>. </a:t>
            </a:r>
          </a:p>
          <a:p>
            <a:pPr>
              <a:buNone/>
            </a:pPr>
            <a:r>
              <a:rPr lang="pl-PL" dirty="0" err="1"/>
              <a:t>Foreigners</a:t>
            </a:r>
            <a:r>
              <a:rPr lang="pl-PL" dirty="0"/>
              <a:t> </a:t>
            </a:r>
            <a:r>
              <a:rPr lang="pl-PL" dirty="0" err="1"/>
              <a:t>used</a:t>
            </a:r>
            <a:r>
              <a:rPr lang="pl-PL" dirty="0"/>
              <a:t> </a:t>
            </a:r>
            <a:r>
              <a:rPr lang="pl-PL" dirty="0" err="1"/>
              <a:t>this</a:t>
            </a:r>
            <a:r>
              <a:rPr lang="pl-PL" dirty="0"/>
              <a:t> and </a:t>
            </a:r>
            <a:r>
              <a:rPr lang="pl-PL" dirty="0" err="1"/>
              <a:t>emigrated</a:t>
            </a:r>
            <a:r>
              <a:rPr lang="pl-PL" dirty="0"/>
              <a:t> to Poland. </a:t>
            </a:r>
            <a:r>
              <a:rPr lang="pl-PL" dirty="0" err="1"/>
              <a:t>That's</a:t>
            </a:r>
            <a:r>
              <a:rPr lang="pl-PL" dirty="0"/>
              <a:t> </a:t>
            </a:r>
            <a:r>
              <a:rPr lang="pl-PL" dirty="0" err="1"/>
              <a:t>why</a:t>
            </a:r>
            <a:r>
              <a:rPr lang="pl-PL" dirty="0"/>
              <a:t> </a:t>
            </a:r>
            <a:r>
              <a:rPr lang="pl-PL" dirty="0" err="1"/>
              <a:t>Renaissance</a:t>
            </a:r>
            <a:endParaRPr lang="pl-PL" dirty="0"/>
          </a:p>
          <a:p>
            <a:pPr>
              <a:buNone/>
            </a:pPr>
            <a:r>
              <a:rPr lang="pl-PL" dirty="0" err="1"/>
              <a:t>architecture</a:t>
            </a:r>
            <a:r>
              <a:rPr lang="pl-PL" dirty="0"/>
              <a:t> was </a:t>
            </a:r>
            <a:r>
              <a:rPr lang="pl-PL" dirty="0" err="1"/>
              <a:t>changing</a:t>
            </a:r>
            <a:r>
              <a:rPr lang="pl-PL" dirty="0"/>
              <a:t> </a:t>
            </a:r>
            <a:r>
              <a:rPr lang="pl-PL" dirty="0" err="1"/>
              <a:t>over</a:t>
            </a:r>
            <a:r>
              <a:rPr lang="pl-PL" dirty="0"/>
              <a:t> the XV </a:t>
            </a:r>
            <a:r>
              <a:rPr lang="pl-PL" dirty="0" err="1"/>
              <a:t>century</a:t>
            </a:r>
            <a:r>
              <a:rPr lang="pl-PL" dirty="0"/>
              <a:t>.</a:t>
            </a:r>
          </a:p>
        </p:txBody>
      </p:sp>
      <p:pic>
        <p:nvPicPr>
          <p:cNvPr id="5" name="Obraz 4" descr="Obraz zawierający clipart&#10;&#10;Opis wygenerowany przy wysokim poziomie pewności">
            <a:extLst>
              <a:ext uri="{FF2B5EF4-FFF2-40B4-BE49-F238E27FC236}">
                <a16:creationId xmlns:a16="http://schemas.microsoft.com/office/drawing/2014/main" xmlns="" id="{F8DFA1CE-7514-40CE-A4F8-BAB76BC1548D}"/>
              </a:ext>
            </a:extLst>
          </p:cNvPr>
          <p:cNvPicPr>
            <a:picLocks noChangeAspect="1"/>
          </p:cNvPicPr>
          <p:nvPr/>
        </p:nvPicPr>
        <p:blipFill>
          <a:blip r:embed="rId2"/>
          <a:stretch>
            <a:fillRect/>
          </a:stretch>
        </p:blipFill>
        <p:spPr>
          <a:xfrm>
            <a:off x="10843617" y="4905375"/>
            <a:ext cx="1237454" cy="1079786"/>
          </a:xfrm>
          <a:prstGeom prst="rect">
            <a:avLst/>
          </a:prstGeom>
        </p:spPr>
      </p:pic>
      <p:pic>
        <p:nvPicPr>
          <p:cNvPr id="7" name="Obraz 6">
            <a:extLst>
              <a:ext uri="{FF2B5EF4-FFF2-40B4-BE49-F238E27FC236}">
                <a16:creationId xmlns:a16="http://schemas.microsoft.com/office/drawing/2014/main" xmlns="" id="{3D3ADF40-8A4E-4B5E-AED8-19F61ABD4136}"/>
              </a:ext>
            </a:extLst>
          </p:cNvPr>
          <p:cNvPicPr>
            <a:picLocks noChangeAspect="1"/>
          </p:cNvPicPr>
          <p:nvPr/>
        </p:nvPicPr>
        <p:blipFill>
          <a:blip r:embed="rId3"/>
          <a:stretch>
            <a:fillRect/>
          </a:stretch>
        </p:blipFill>
        <p:spPr>
          <a:xfrm>
            <a:off x="9415573" y="5989110"/>
            <a:ext cx="2741845" cy="914400"/>
          </a:xfrm>
          <a:prstGeom prst="rect">
            <a:avLst/>
          </a:prstGeom>
        </p:spPr>
      </p:pic>
    </p:spTree>
    <p:extLst>
      <p:ext uri="{BB962C8B-B14F-4D97-AF65-F5344CB8AC3E}">
        <p14:creationId xmlns:p14="http://schemas.microsoft.com/office/powerpoint/2010/main" val="3033466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CADD2BF-0D31-49D3-B153-1746B6FE8D7F}"/>
              </a:ext>
            </a:extLst>
          </p:cNvPr>
          <p:cNvSpPr>
            <a:spLocks noGrp="1"/>
          </p:cNvSpPr>
          <p:nvPr>
            <p:ph type="title"/>
          </p:nvPr>
        </p:nvSpPr>
        <p:spPr>
          <a:xfrm>
            <a:off x="1296200" y="0"/>
            <a:ext cx="10018713" cy="1752599"/>
          </a:xfrm>
        </p:spPr>
        <p:txBody>
          <a:bodyPr/>
          <a:lstStyle/>
          <a:p>
            <a:r>
              <a:rPr lang="pl-PL" sz="5400" b="1" dirty="0"/>
              <a:t>Period I (</a:t>
            </a:r>
            <a:r>
              <a:rPr lang="pl-PL" sz="5400" b="1" dirty="0" err="1"/>
              <a:t>Italian</a:t>
            </a:r>
            <a:r>
              <a:rPr lang="pl-PL" sz="5400" b="1" dirty="0"/>
              <a:t>)</a:t>
            </a:r>
          </a:p>
        </p:txBody>
      </p:sp>
      <p:pic>
        <p:nvPicPr>
          <p:cNvPr id="4" name="Obraz 4" descr="Obraz zawierający budynek, niebo, zewnętrzne&#10;&#10;Opis wygenerowany przy bardzo wysokim poziomie pewności">
            <a:extLst>
              <a:ext uri="{FF2B5EF4-FFF2-40B4-BE49-F238E27FC236}">
                <a16:creationId xmlns:a16="http://schemas.microsoft.com/office/drawing/2014/main" xmlns="" id="{411B49E4-C54A-45D6-B3A4-69B5113B4C1D}"/>
              </a:ext>
            </a:extLst>
          </p:cNvPr>
          <p:cNvPicPr>
            <a:picLocks noChangeAspect="1"/>
          </p:cNvPicPr>
          <p:nvPr/>
        </p:nvPicPr>
        <p:blipFill>
          <a:blip r:embed="rId2"/>
          <a:stretch>
            <a:fillRect/>
          </a:stretch>
        </p:blipFill>
        <p:spPr>
          <a:xfrm>
            <a:off x="3078476" y="1749464"/>
            <a:ext cx="6960478" cy="4430677"/>
          </a:xfrm>
          <a:prstGeom prst="rect">
            <a:avLst/>
          </a:prstGeom>
          <a:ln>
            <a:noFill/>
          </a:ln>
          <a:effectLst>
            <a:softEdge rad="112500"/>
          </a:effectLst>
        </p:spPr>
      </p:pic>
      <p:sp>
        <p:nvSpPr>
          <p:cNvPr id="6" name="pole tekstowe 5">
            <a:extLst>
              <a:ext uri="{FF2B5EF4-FFF2-40B4-BE49-F238E27FC236}">
                <a16:creationId xmlns:a16="http://schemas.microsoft.com/office/drawing/2014/main" xmlns="" id="{94E3CC1B-5A0A-4ED5-A4B6-C08A4A56F507}"/>
              </a:ext>
            </a:extLst>
          </p:cNvPr>
          <p:cNvSpPr txBox="1"/>
          <p:nvPr/>
        </p:nvSpPr>
        <p:spPr>
          <a:xfrm>
            <a:off x="4618685" y="6170590"/>
            <a:ext cx="38952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Wawel </a:t>
            </a:r>
            <a:r>
              <a:rPr lang="pl-PL" dirty="0" err="1"/>
              <a:t>Royal</a:t>
            </a:r>
            <a:r>
              <a:rPr lang="pl-PL" dirty="0"/>
              <a:t> </a:t>
            </a:r>
            <a:r>
              <a:rPr lang="pl-PL" dirty="0" err="1"/>
              <a:t>Castle</a:t>
            </a:r>
            <a:r>
              <a:rPr lang="pl-PL" dirty="0"/>
              <a:t>, </a:t>
            </a:r>
            <a:r>
              <a:rPr lang="pl-PL" dirty="0" err="1"/>
              <a:t>courtyard</a:t>
            </a:r>
          </a:p>
        </p:txBody>
      </p:sp>
      <p:pic>
        <p:nvPicPr>
          <p:cNvPr id="8" name="Obraz 7" descr="Obraz zawierający clipart&#10;&#10;Opis wygenerowany przy wysokim poziomie pewności">
            <a:extLst>
              <a:ext uri="{FF2B5EF4-FFF2-40B4-BE49-F238E27FC236}">
                <a16:creationId xmlns:a16="http://schemas.microsoft.com/office/drawing/2014/main" xmlns="" id="{386412B6-EA7D-4F16-AA00-B2F0C44FDBF9}"/>
              </a:ext>
            </a:extLst>
          </p:cNvPr>
          <p:cNvPicPr>
            <a:picLocks noChangeAspect="1"/>
          </p:cNvPicPr>
          <p:nvPr/>
        </p:nvPicPr>
        <p:blipFill>
          <a:blip r:embed="rId3"/>
          <a:stretch>
            <a:fillRect/>
          </a:stretch>
        </p:blipFill>
        <p:spPr>
          <a:xfrm>
            <a:off x="10842687" y="4906316"/>
            <a:ext cx="1237454" cy="1079786"/>
          </a:xfrm>
          <a:prstGeom prst="rect">
            <a:avLst/>
          </a:prstGeom>
        </p:spPr>
      </p:pic>
      <p:pic>
        <p:nvPicPr>
          <p:cNvPr id="10" name="Obraz 9">
            <a:extLst>
              <a:ext uri="{FF2B5EF4-FFF2-40B4-BE49-F238E27FC236}">
                <a16:creationId xmlns:a16="http://schemas.microsoft.com/office/drawing/2014/main" xmlns="" id="{E7C6D2A8-A664-4F22-9213-928098FD89E9}"/>
              </a:ext>
            </a:extLst>
          </p:cNvPr>
          <p:cNvPicPr>
            <a:picLocks noChangeAspect="1"/>
          </p:cNvPicPr>
          <p:nvPr/>
        </p:nvPicPr>
        <p:blipFill>
          <a:blip r:embed="rId4"/>
          <a:stretch>
            <a:fillRect/>
          </a:stretch>
        </p:blipFill>
        <p:spPr>
          <a:xfrm>
            <a:off x="9419584" y="5990584"/>
            <a:ext cx="2741845" cy="914400"/>
          </a:xfrm>
          <a:prstGeom prst="rect">
            <a:avLst/>
          </a:prstGeom>
        </p:spPr>
      </p:pic>
    </p:spTree>
    <p:extLst>
      <p:ext uri="{BB962C8B-B14F-4D97-AF65-F5344CB8AC3E}">
        <p14:creationId xmlns:p14="http://schemas.microsoft.com/office/powerpoint/2010/main" val="1252958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budynek, zewnętrzne, niebo, cegła&#10;&#10;Opis wygenerowany przy bardzo wysokim poziomie pewności">
            <a:extLst>
              <a:ext uri="{FF2B5EF4-FFF2-40B4-BE49-F238E27FC236}">
                <a16:creationId xmlns:a16="http://schemas.microsoft.com/office/drawing/2014/main" xmlns="" id="{6A4A8137-621C-4365-80A4-910155F0DB39}"/>
              </a:ext>
            </a:extLst>
          </p:cNvPr>
          <p:cNvPicPr>
            <a:picLocks noChangeAspect="1"/>
          </p:cNvPicPr>
          <p:nvPr/>
        </p:nvPicPr>
        <p:blipFill>
          <a:blip r:embed="rId2"/>
          <a:stretch>
            <a:fillRect/>
          </a:stretch>
        </p:blipFill>
        <p:spPr>
          <a:xfrm>
            <a:off x="1773238" y="95250"/>
            <a:ext cx="3559017" cy="5146675"/>
          </a:xfrm>
          <a:prstGeom prst="rect">
            <a:avLst/>
          </a:prstGeom>
          <a:ln>
            <a:noFill/>
          </a:ln>
          <a:effectLst>
            <a:softEdge rad="112500"/>
          </a:effectLst>
        </p:spPr>
      </p:pic>
      <p:sp>
        <p:nvSpPr>
          <p:cNvPr id="6" name="pole tekstowe 5">
            <a:extLst>
              <a:ext uri="{FF2B5EF4-FFF2-40B4-BE49-F238E27FC236}">
                <a16:creationId xmlns:a16="http://schemas.microsoft.com/office/drawing/2014/main" xmlns="" id="{5EF74745-F8A0-4D1B-84AF-82B271CB3F3B}"/>
              </a:ext>
            </a:extLst>
          </p:cNvPr>
          <p:cNvSpPr txBox="1"/>
          <p:nvPr/>
        </p:nvSpPr>
        <p:spPr>
          <a:xfrm>
            <a:off x="2024285" y="5235148"/>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Cupola</a:t>
            </a:r>
            <a:r>
              <a:rPr lang="pl-PL" dirty="0"/>
              <a:t> of </a:t>
            </a:r>
            <a:r>
              <a:rPr lang="pl-PL" dirty="0" err="1"/>
              <a:t>chapel</a:t>
            </a:r>
            <a:r>
              <a:rPr lang="pl-PL" dirty="0"/>
              <a:t> (Kraków)</a:t>
            </a:r>
            <a:endParaRPr lang="pl-PL" dirty="0" err="1"/>
          </a:p>
        </p:txBody>
      </p:sp>
      <p:pic>
        <p:nvPicPr>
          <p:cNvPr id="7" name="Obraz 7" descr="Obraz zawierający dzwonek, obiekt, budynek, wewnątrz&#10;&#10;Opis wygenerowany przy bardzo wysokim poziomie pewności">
            <a:extLst>
              <a:ext uri="{FF2B5EF4-FFF2-40B4-BE49-F238E27FC236}">
                <a16:creationId xmlns:a16="http://schemas.microsoft.com/office/drawing/2014/main" xmlns="" id="{A34C3A85-C1C7-4AA6-98F6-F882702B1DCD}"/>
              </a:ext>
            </a:extLst>
          </p:cNvPr>
          <p:cNvPicPr>
            <a:picLocks noChangeAspect="1"/>
          </p:cNvPicPr>
          <p:nvPr/>
        </p:nvPicPr>
        <p:blipFill>
          <a:blip r:embed="rId3"/>
          <a:stretch>
            <a:fillRect/>
          </a:stretch>
        </p:blipFill>
        <p:spPr>
          <a:xfrm>
            <a:off x="6744510" y="95250"/>
            <a:ext cx="5115703" cy="5875338"/>
          </a:xfrm>
          <a:prstGeom prst="rect">
            <a:avLst/>
          </a:prstGeom>
          <a:ln>
            <a:noFill/>
          </a:ln>
          <a:effectLst>
            <a:softEdge rad="112500"/>
          </a:effectLst>
        </p:spPr>
      </p:pic>
      <p:sp>
        <p:nvSpPr>
          <p:cNvPr id="9" name="pole tekstowe 8">
            <a:extLst>
              <a:ext uri="{FF2B5EF4-FFF2-40B4-BE49-F238E27FC236}">
                <a16:creationId xmlns:a16="http://schemas.microsoft.com/office/drawing/2014/main" xmlns="" id="{046CFBCE-6858-4B6C-A6AB-E4697CC30F2C}"/>
              </a:ext>
            </a:extLst>
          </p:cNvPr>
          <p:cNvSpPr txBox="1"/>
          <p:nvPr/>
        </p:nvSpPr>
        <p:spPr>
          <a:xfrm>
            <a:off x="8234686" y="600075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Zygmunt's</a:t>
            </a:r>
            <a:r>
              <a:rPr lang="pl-PL" dirty="0"/>
              <a:t> </a:t>
            </a:r>
            <a:r>
              <a:rPr lang="pl-PL" dirty="0" err="1"/>
              <a:t>bell</a:t>
            </a:r>
            <a:r>
              <a:rPr lang="pl-PL" dirty="0"/>
              <a:t> (Kraków)</a:t>
            </a:r>
            <a:endParaRPr lang="pl-PL" dirty="0" err="1"/>
          </a:p>
        </p:txBody>
      </p:sp>
      <p:pic>
        <p:nvPicPr>
          <p:cNvPr id="3" name="Obraz 2" descr="Obraz zawierający clipart&#10;&#10;Opis wygenerowany przy wysokim poziomie pewności">
            <a:extLst>
              <a:ext uri="{FF2B5EF4-FFF2-40B4-BE49-F238E27FC236}">
                <a16:creationId xmlns:a16="http://schemas.microsoft.com/office/drawing/2014/main" xmlns="" id="{C9A5983C-68F7-4E10-8B08-E9E2F334DA84}"/>
              </a:ext>
            </a:extLst>
          </p:cNvPr>
          <p:cNvPicPr>
            <a:picLocks noChangeAspect="1"/>
          </p:cNvPicPr>
          <p:nvPr/>
        </p:nvPicPr>
        <p:blipFill>
          <a:blip r:embed="rId4"/>
          <a:stretch>
            <a:fillRect/>
          </a:stretch>
        </p:blipFill>
        <p:spPr>
          <a:xfrm>
            <a:off x="10842687" y="4906316"/>
            <a:ext cx="1237454" cy="1079786"/>
          </a:xfrm>
          <a:prstGeom prst="rect">
            <a:avLst/>
          </a:prstGeom>
        </p:spPr>
      </p:pic>
      <p:pic>
        <p:nvPicPr>
          <p:cNvPr id="5" name="Obraz 4">
            <a:extLst>
              <a:ext uri="{FF2B5EF4-FFF2-40B4-BE49-F238E27FC236}">
                <a16:creationId xmlns:a16="http://schemas.microsoft.com/office/drawing/2014/main" xmlns="" id="{DD8C9FAE-17A2-4D4C-9E57-B8AC37F1C6D1}"/>
              </a:ext>
            </a:extLst>
          </p:cNvPr>
          <p:cNvPicPr>
            <a:picLocks noChangeAspect="1"/>
          </p:cNvPicPr>
          <p:nvPr/>
        </p:nvPicPr>
        <p:blipFill>
          <a:blip r:embed="rId5"/>
          <a:stretch>
            <a:fillRect/>
          </a:stretch>
        </p:blipFill>
        <p:spPr>
          <a:xfrm>
            <a:off x="3957315" y="5728216"/>
            <a:ext cx="2741845" cy="914400"/>
          </a:xfrm>
          <a:prstGeom prst="rect">
            <a:avLst/>
          </a:prstGeom>
        </p:spPr>
      </p:pic>
    </p:spTree>
    <p:extLst>
      <p:ext uri="{BB962C8B-B14F-4D97-AF65-F5344CB8AC3E}">
        <p14:creationId xmlns:p14="http://schemas.microsoft.com/office/powerpoint/2010/main" val="396311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xmlns="" id="{19A2A7B2-FDC6-4B9E-BEDA-916377D93EAB}"/>
              </a:ext>
            </a:extLst>
          </p:cNvPr>
          <p:cNvSpPr txBox="1"/>
          <p:nvPr/>
        </p:nvSpPr>
        <p:spPr>
          <a:xfrm>
            <a:off x="4803567" y="562927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Cloth</a:t>
            </a:r>
            <a:r>
              <a:rPr lang="pl-PL" dirty="0"/>
              <a:t> Hall in Kraków  </a:t>
            </a:r>
          </a:p>
        </p:txBody>
      </p:sp>
      <p:pic>
        <p:nvPicPr>
          <p:cNvPr id="5" name="Obraz 5" descr="Obraz zawierający budynek, zewnętrzne, niebo, osoby&#10;&#10;Opis wygenerowany przy bardzo wysokim poziomie pewności">
            <a:extLst>
              <a:ext uri="{FF2B5EF4-FFF2-40B4-BE49-F238E27FC236}">
                <a16:creationId xmlns:a16="http://schemas.microsoft.com/office/drawing/2014/main" xmlns="" id="{0CB3DD27-7246-4987-B208-126703EEE736}"/>
              </a:ext>
            </a:extLst>
          </p:cNvPr>
          <p:cNvPicPr>
            <a:picLocks noChangeAspect="1"/>
          </p:cNvPicPr>
          <p:nvPr/>
        </p:nvPicPr>
        <p:blipFill>
          <a:blip r:embed="rId2"/>
          <a:stretch>
            <a:fillRect/>
          </a:stretch>
        </p:blipFill>
        <p:spPr>
          <a:xfrm>
            <a:off x="1845281" y="342900"/>
            <a:ext cx="8644295" cy="5138432"/>
          </a:xfrm>
          <a:prstGeom prst="rect">
            <a:avLst/>
          </a:prstGeom>
          <a:ln>
            <a:noFill/>
          </a:ln>
          <a:effectLst>
            <a:softEdge rad="112500"/>
          </a:effectLst>
        </p:spPr>
      </p:pic>
      <p:pic>
        <p:nvPicPr>
          <p:cNvPr id="3" name="Obraz 2" descr="Obraz zawierający clipart&#10;&#10;Opis wygenerowany przy wysokim poziomie pewności">
            <a:extLst>
              <a:ext uri="{FF2B5EF4-FFF2-40B4-BE49-F238E27FC236}">
                <a16:creationId xmlns:a16="http://schemas.microsoft.com/office/drawing/2014/main" xmlns="" id="{B919E3AD-814E-44E9-BA7B-C341EAE6991F}"/>
              </a:ext>
            </a:extLst>
          </p:cNvPr>
          <p:cNvPicPr>
            <a:picLocks noChangeAspect="1"/>
          </p:cNvPicPr>
          <p:nvPr/>
        </p:nvPicPr>
        <p:blipFill>
          <a:blip r:embed="rId3"/>
          <a:stretch>
            <a:fillRect/>
          </a:stretch>
        </p:blipFill>
        <p:spPr>
          <a:xfrm>
            <a:off x="10842687" y="4906316"/>
            <a:ext cx="1237454" cy="1079786"/>
          </a:xfrm>
          <a:prstGeom prst="rect">
            <a:avLst/>
          </a:prstGeom>
        </p:spPr>
      </p:pic>
      <p:pic>
        <p:nvPicPr>
          <p:cNvPr id="9" name="Obraz 8">
            <a:extLst>
              <a:ext uri="{FF2B5EF4-FFF2-40B4-BE49-F238E27FC236}">
                <a16:creationId xmlns:a16="http://schemas.microsoft.com/office/drawing/2014/main" xmlns="" id="{E27BCD53-A379-4B93-91A0-28282C704F3E}"/>
              </a:ext>
            </a:extLst>
          </p:cNvPr>
          <p:cNvPicPr>
            <a:picLocks noChangeAspect="1"/>
          </p:cNvPicPr>
          <p:nvPr/>
        </p:nvPicPr>
        <p:blipFill>
          <a:blip r:embed="rId4"/>
          <a:stretch>
            <a:fillRect/>
          </a:stretch>
        </p:blipFill>
        <p:spPr>
          <a:xfrm>
            <a:off x="9419584" y="5990584"/>
            <a:ext cx="2741845" cy="914400"/>
          </a:xfrm>
          <a:prstGeom prst="rect">
            <a:avLst/>
          </a:prstGeom>
        </p:spPr>
      </p:pic>
    </p:spTree>
    <p:extLst>
      <p:ext uri="{BB962C8B-B14F-4D97-AF65-F5344CB8AC3E}">
        <p14:creationId xmlns:p14="http://schemas.microsoft.com/office/powerpoint/2010/main" val="1752717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clipart&#10;&#10;Opis wygenerowany przy wysokim poziomie pewności">
            <a:extLst>
              <a:ext uri="{FF2B5EF4-FFF2-40B4-BE49-F238E27FC236}">
                <a16:creationId xmlns:a16="http://schemas.microsoft.com/office/drawing/2014/main" xmlns="" id="{EE4212E0-46DD-411A-B419-FBC909226C24}"/>
              </a:ext>
            </a:extLst>
          </p:cNvPr>
          <p:cNvPicPr>
            <a:picLocks noChangeAspect="1"/>
          </p:cNvPicPr>
          <p:nvPr/>
        </p:nvPicPr>
        <p:blipFill>
          <a:blip r:embed="rId2"/>
          <a:stretch>
            <a:fillRect/>
          </a:stretch>
        </p:blipFill>
        <p:spPr>
          <a:xfrm>
            <a:off x="10842687" y="4906316"/>
            <a:ext cx="1237454" cy="1079786"/>
          </a:xfrm>
          <a:prstGeom prst="rect">
            <a:avLst/>
          </a:prstGeom>
        </p:spPr>
      </p:pic>
      <p:pic>
        <p:nvPicPr>
          <p:cNvPr id="9" name="Obraz 8">
            <a:extLst>
              <a:ext uri="{FF2B5EF4-FFF2-40B4-BE49-F238E27FC236}">
                <a16:creationId xmlns:a16="http://schemas.microsoft.com/office/drawing/2014/main" xmlns="" id="{8BD555DE-1B2B-4147-A7BD-888204E597B8}"/>
              </a:ext>
            </a:extLst>
          </p:cNvPr>
          <p:cNvPicPr>
            <a:picLocks noChangeAspect="1"/>
          </p:cNvPicPr>
          <p:nvPr/>
        </p:nvPicPr>
        <p:blipFill>
          <a:blip r:embed="rId3"/>
          <a:stretch>
            <a:fillRect/>
          </a:stretch>
        </p:blipFill>
        <p:spPr>
          <a:xfrm>
            <a:off x="9419584" y="5990584"/>
            <a:ext cx="2741845" cy="914400"/>
          </a:xfrm>
          <a:prstGeom prst="rect">
            <a:avLst/>
          </a:prstGeom>
        </p:spPr>
      </p:pic>
      <p:sp>
        <p:nvSpPr>
          <p:cNvPr id="10" name="pole tekstowe 9">
            <a:extLst>
              <a:ext uri="{FF2B5EF4-FFF2-40B4-BE49-F238E27FC236}">
                <a16:creationId xmlns:a16="http://schemas.microsoft.com/office/drawing/2014/main" xmlns="" id="{66CBD513-4634-43CF-BDA0-E1834089715D}"/>
              </a:ext>
            </a:extLst>
          </p:cNvPr>
          <p:cNvSpPr txBox="1"/>
          <p:nvPr/>
        </p:nvSpPr>
        <p:spPr>
          <a:xfrm>
            <a:off x="626774" y="152400"/>
            <a:ext cx="10834900"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4000" dirty="0"/>
              <a:t>Period II (</a:t>
            </a:r>
            <a:r>
              <a:rPr lang="pl-PL" sz="4000" err="1"/>
              <a:t>Mannerism</a:t>
            </a:r>
            <a:r>
              <a:rPr lang="pl-PL" sz="4000" dirty="0"/>
              <a:t> and Dutch </a:t>
            </a:r>
            <a:r>
              <a:rPr lang="pl-PL" sz="4000" err="1"/>
              <a:t>impacts</a:t>
            </a:r>
            <a:r>
              <a:rPr lang="pl-PL" sz="4000" dirty="0"/>
              <a:t>)</a:t>
            </a:r>
          </a:p>
        </p:txBody>
      </p:sp>
      <p:pic>
        <p:nvPicPr>
          <p:cNvPr id="11" name="Obraz 11" descr="Obraz zawierający budynek, niebo, zewnętrzne, droga&#10;&#10;Opis wygenerowany przy bardzo wysokim poziomie pewności">
            <a:extLst>
              <a:ext uri="{FF2B5EF4-FFF2-40B4-BE49-F238E27FC236}">
                <a16:creationId xmlns:a16="http://schemas.microsoft.com/office/drawing/2014/main" xmlns="" id="{8D4F9D9A-752C-44B5-885E-68AE9B28338B}"/>
              </a:ext>
            </a:extLst>
          </p:cNvPr>
          <p:cNvPicPr>
            <a:picLocks noChangeAspect="1"/>
          </p:cNvPicPr>
          <p:nvPr/>
        </p:nvPicPr>
        <p:blipFill>
          <a:blip r:embed="rId4"/>
          <a:stretch>
            <a:fillRect/>
          </a:stretch>
        </p:blipFill>
        <p:spPr>
          <a:xfrm rot="-240000">
            <a:off x="1970067" y="1019175"/>
            <a:ext cx="7540035" cy="398968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3" name="pole tekstowe 12">
            <a:extLst>
              <a:ext uri="{FF2B5EF4-FFF2-40B4-BE49-F238E27FC236}">
                <a16:creationId xmlns:a16="http://schemas.microsoft.com/office/drawing/2014/main" xmlns="" id="{FA41B6BF-2A5B-416C-A4B7-DF8CEF4E89CD}"/>
              </a:ext>
            </a:extLst>
          </p:cNvPr>
          <p:cNvSpPr txBox="1"/>
          <p:nvPr/>
        </p:nvSpPr>
        <p:spPr>
          <a:xfrm>
            <a:off x="4668457" y="511492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Castle</a:t>
            </a:r>
            <a:r>
              <a:rPr lang="pl-PL" dirty="0"/>
              <a:t> in Brzeg</a:t>
            </a:r>
          </a:p>
        </p:txBody>
      </p:sp>
    </p:spTree>
    <p:extLst>
      <p:ext uri="{BB962C8B-B14F-4D97-AF65-F5344CB8AC3E}">
        <p14:creationId xmlns:p14="http://schemas.microsoft.com/office/powerpoint/2010/main" val="1618836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budynek, zewnętrzne, duży, przód&#10;&#10;Opis wygenerowany przy bardzo wysokim poziomie pewności">
            <a:extLst>
              <a:ext uri="{FF2B5EF4-FFF2-40B4-BE49-F238E27FC236}">
                <a16:creationId xmlns:a16="http://schemas.microsoft.com/office/drawing/2014/main" xmlns="" id="{B83209D3-750F-4B93-AA3E-E9DE19D2ABB4}"/>
              </a:ext>
            </a:extLst>
          </p:cNvPr>
          <p:cNvPicPr>
            <a:picLocks noChangeAspect="1"/>
          </p:cNvPicPr>
          <p:nvPr/>
        </p:nvPicPr>
        <p:blipFill>
          <a:blip r:embed="rId2"/>
          <a:stretch>
            <a:fillRect/>
          </a:stretch>
        </p:blipFill>
        <p:spPr>
          <a:xfrm>
            <a:off x="2249289" y="104775"/>
            <a:ext cx="7613036" cy="5307450"/>
          </a:xfrm>
          <a:prstGeom prst="rect">
            <a:avLst/>
          </a:prstGeom>
          <a:ln>
            <a:noFill/>
          </a:ln>
          <a:effectLst>
            <a:softEdge rad="112500"/>
          </a:effectLst>
        </p:spPr>
      </p:pic>
      <p:sp>
        <p:nvSpPr>
          <p:cNvPr id="6" name="pole tekstowe 5">
            <a:extLst>
              <a:ext uri="{FF2B5EF4-FFF2-40B4-BE49-F238E27FC236}">
                <a16:creationId xmlns:a16="http://schemas.microsoft.com/office/drawing/2014/main" xmlns="" id="{45A092E6-E06D-408A-ABF1-0B06EB131D85}"/>
              </a:ext>
            </a:extLst>
          </p:cNvPr>
          <p:cNvSpPr txBox="1"/>
          <p:nvPr/>
        </p:nvSpPr>
        <p:spPr>
          <a:xfrm>
            <a:off x="4450924" y="546735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Green </a:t>
            </a:r>
            <a:r>
              <a:rPr lang="pl-PL" dirty="0" err="1"/>
              <a:t>Gate</a:t>
            </a:r>
            <a:r>
              <a:rPr lang="pl-PL" dirty="0"/>
              <a:t> in Gdańsk</a:t>
            </a:r>
            <a:endParaRPr lang="pl-PL" dirty="0" err="1"/>
          </a:p>
        </p:txBody>
      </p:sp>
      <p:pic>
        <p:nvPicPr>
          <p:cNvPr id="3" name="Obraz 2" descr="Obraz zawierający clipart&#10;&#10;Opis wygenerowany przy wysokim poziomie pewności">
            <a:extLst>
              <a:ext uri="{FF2B5EF4-FFF2-40B4-BE49-F238E27FC236}">
                <a16:creationId xmlns:a16="http://schemas.microsoft.com/office/drawing/2014/main" xmlns="" id="{953BDF09-1F5A-4727-B6C6-0CF460613A38}"/>
              </a:ext>
            </a:extLst>
          </p:cNvPr>
          <p:cNvPicPr>
            <a:picLocks noChangeAspect="1"/>
          </p:cNvPicPr>
          <p:nvPr/>
        </p:nvPicPr>
        <p:blipFill>
          <a:blip r:embed="rId3"/>
          <a:stretch>
            <a:fillRect/>
          </a:stretch>
        </p:blipFill>
        <p:spPr>
          <a:xfrm>
            <a:off x="10842687" y="4906316"/>
            <a:ext cx="1237454" cy="1079786"/>
          </a:xfrm>
          <a:prstGeom prst="rect">
            <a:avLst/>
          </a:prstGeom>
        </p:spPr>
      </p:pic>
      <p:pic>
        <p:nvPicPr>
          <p:cNvPr id="9" name="Obraz 8">
            <a:extLst>
              <a:ext uri="{FF2B5EF4-FFF2-40B4-BE49-F238E27FC236}">
                <a16:creationId xmlns:a16="http://schemas.microsoft.com/office/drawing/2014/main" xmlns="" id="{277582C5-D277-4B1C-802C-1AF08C7C5B15}"/>
              </a:ext>
            </a:extLst>
          </p:cNvPr>
          <p:cNvPicPr>
            <a:picLocks noChangeAspect="1"/>
          </p:cNvPicPr>
          <p:nvPr/>
        </p:nvPicPr>
        <p:blipFill>
          <a:blip r:embed="rId4"/>
          <a:stretch>
            <a:fillRect/>
          </a:stretch>
        </p:blipFill>
        <p:spPr>
          <a:xfrm>
            <a:off x="9419584" y="5990584"/>
            <a:ext cx="2741845" cy="914400"/>
          </a:xfrm>
          <a:prstGeom prst="rect">
            <a:avLst/>
          </a:prstGeom>
        </p:spPr>
      </p:pic>
    </p:spTree>
    <p:extLst>
      <p:ext uri="{BB962C8B-B14F-4D97-AF65-F5344CB8AC3E}">
        <p14:creationId xmlns:p14="http://schemas.microsoft.com/office/powerpoint/2010/main" val="389134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8" descr="Obraz zawierający drzewo, trawa, zewnętrzne, budynek&#10;&#10;Opis wygenerowany przy bardzo wysokim poziomie pewności">
            <a:extLst>
              <a:ext uri="{FF2B5EF4-FFF2-40B4-BE49-F238E27FC236}">
                <a16:creationId xmlns:a16="http://schemas.microsoft.com/office/drawing/2014/main" xmlns="" id="{67AE4173-30A3-4DFC-B385-072598E0D986}"/>
              </a:ext>
            </a:extLst>
          </p:cNvPr>
          <p:cNvPicPr>
            <a:picLocks noChangeAspect="1"/>
          </p:cNvPicPr>
          <p:nvPr/>
        </p:nvPicPr>
        <p:blipFill>
          <a:blip r:embed="rId2"/>
          <a:stretch>
            <a:fillRect/>
          </a:stretch>
        </p:blipFill>
        <p:spPr>
          <a:xfrm>
            <a:off x="142804" y="63673"/>
            <a:ext cx="5696244" cy="3804199"/>
          </a:xfrm>
          <a:prstGeom prst="rect">
            <a:avLst/>
          </a:prstGeom>
          <a:ln>
            <a:noFill/>
          </a:ln>
          <a:effectLst>
            <a:softEdge rad="112500"/>
          </a:effectLst>
        </p:spPr>
      </p:pic>
      <p:pic>
        <p:nvPicPr>
          <p:cNvPr id="14" name="Obraz 14" descr="Obraz zawierający trawa, niebo, zewnętrzne, budynek&#10;&#10;Opis wygenerowany przy bardzo wysokim poziomie pewności">
            <a:extLst>
              <a:ext uri="{FF2B5EF4-FFF2-40B4-BE49-F238E27FC236}">
                <a16:creationId xmlns:a16="http://schemas.microsoft.com/office/drawing/2014/main" xmlns="" id="{1CABEC4C-CBF9-4CB3-BB18-6B1C1B552F1B}"/>
              </a:ext>
            </a:extLst>
          </p:cNvPr>
          <p:cNvPicPr>
            <a:picLocks noChangeAspect="1"/>
          </p:cNvPicPr>
          <p:nvPr/>
        </p:nvPicPr>
        <p:blipFill>
          <a:blip r:embed="rId3"/>
          <a:stretch>
            <a:fillRect/>
          </a:stretch>
        </p:blipFill>
        <p:spPr>
          <a:xfrm>
            <a:off x="4244857" y="1966980"/>
            <a:ext cx="7353418" cy="4146483"/>
          </a:xfrm>
          <a:prstGeom prst="rect">
            <a:avLst/>
          </a:prstGeom>
          <a:ln>
            <a:noFill/>
          </a:ln>
          <a:effectLst>
            <a:softEdge rad="112500"/>
          </a:effectLst>
        </p:spPr>
      </p:pic>
      <p:pic>
        <p:nvPicPr>
          <p:cNvPr id="5" name="Obraz 4" descr="Obraz zawierający clipart&#10;&#10;Opis wygenerowany przy wysokim poziomie pewności">
            <a:extLst>
              <a:ext uri="{FF2B5EF4-FFF2-40B4-BE49-F238E27FC236}">
                <a16:creationId xmlns:a16="http://schemas.microsoft.com/office/drawing/2014/main" xmlns="" id="{40F9C6F8-A067-4499-A443-663DBC7D3B80}"/>
              </a:ext>
            </a:extLst>
          </p:cNvPr>
          <p:cNvPicPr>
            <a:picLocks noChangeAspect="1"/>
          </p:cNvPicPr>
          <p:nvPr/>
        </p:nvPicPr>
        <p:blipFill>
          <a:blip r:embed="rId4"/>
          <a:stretch>
            <a:fillRect/>
          </a:stretch>
        </p:blipFill>
        <p:spPr>
          <a:xfrm>
            <a:off x="10842687" y="4906316"/>
            <a:ext cx="1237454" cy="1079786"/>
          </a:xfrm>
          <a:prstGeom prst="rect">
            <a:avLst/>
          </a:prstGeom>
        </p:spPr>
      </p:pic>
      <p:pic>
        <p:nvPicPr>
          <p:cNvPr id="7" name="Obraz 6">
            <a:extLst>
              <a:ext uri="{FF2B5EF4-FFF2-40B4-BE49-F238E27FC236}">
                <a16:creationId xmlns:a16="http://schemas.microsoft.com/office/drawing/2014/main" xmlns="" id="{BF1BA5B9-BC4A-40CB-A7BE-C4DC7438E988}"/>
              </a:ext>
            </a:extLst>
          </p:cNvPr>
          <p:cNvPicPr>
            <a:picLocks noChangeAspect="1"/>
          </p:cNvPicPr>
          <p:nvPr/>
        </p:nvPicPr>
        <p:blipFill>
          <a:blip r:embed="rId5"/>
          <a:stretch>
            <a:fillRect/>
          </a:stretch>
        </p:blipFill>
        <p:spPr>
          <a:xfrm>
            <a:off x="9419584" y="5990584"/>
            <a:ext cx="2741845" cy="914400"/>
          </a:xfrm>
          <a:prstGeom prst="rect">
            <a:avLst/>
          </a:prstGeom>
        </p:spPr>
      </p:pic>
      <p:sp>
        <p:nvSpPr>
          <p:cNvPr id="16" name="pole tekstowe 15">
            <a:extLst>
              <a:ext uri="{FF2B5EF4-FFF2-40B4-BE49-F238E27FC236}">
                <a16:creationId xmlns:a16="http://schemas.microsoft.com/office/drawing/2014/main" xmlns="" id="{BBAEB0F2-C0CC-4D94-A55D-05FE6FD64C4F}"/>
              </a:ext>
            </a:extLst>
          </p:cNvPr>
          <p:cNvSpPr txBox="1"/>
          <p:nvPr/>
        </p:nvSpPr>
        <p:spPr>
          <a:xfrm>
            <a:off x="1999262" y="3819525"/>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Royal</a:t>
            </a:r>
            <a:r>
              <a:rPr lang="pl-PL" dirty="0"/>
              <a:t> </a:t>
            </a:r>
            <a:r>
              <a:rPr lang="pl-PL" dirty="0" err="1"/>
              <a:t>Castle</a:t>
            </a:r>
            <a:r>
              <a:rPr lang="pl-PL" dirty="0"/>
              <a:t> in Niepołomice</a:t>
            </a:r>
          </a:p>
        </p:txBody>
      </p:sp>
    </p:spTree>
    <p:extLst>
      <p:ext uri="{BB962C8B-B14F-4D97-AF65-F5344CB8AC3E}">
        <p14:creationId xmlns:p14="http://schemas.microsoft.com/office/powerpoint/2010/main" val="3956435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ksa">
  <a:themeElements>
    <a:clrScheme name="Paralaksa">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aksa">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aksa">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Frame</Template>
  <TotalTime>29</TotalTime>
  <Words>772</Words>
  <Application>Microsoft Office PowerPoint</Application>
  <PresentationFormat>Panoramiczny</PresentationFormat>
  <Paragraphs>59</Paragraphs>
  <Slides>29</Slides>
  <Notes>0</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29</vt:i4>
      </vt:variant>
    </vt:vector>
  </HeadingPairs>
  <TitlesOfParts>
    <vt:vector size="39" baseType="lpstr">
      <vt:lpstr>Arial</vt:lpstr>
      <vt:lpstr>Calibri</vt:lpstr>
      <vt:lpstr>Calibri, serif</vt:lpstr>
      <vt:lpstr>Colber</vt:lpstr>
      <vt:lpstr>Consolas</vt:lpstr>
      <vt:lpstr>Corbel</vt:lpstr>
      <vt:lpstr>Nyala</vt:lpstr>
      <vt:lpstr>Segoe UI</vt:lpstr>
      <vt:lpstr>Times New Roman</vt:lpstr>
      <vt:lpstr>Paralaksa</vt:lpstr>
      <vt:lpstr>Next 20 years of architecture</vt:lpstr>
      <vt:lpstr>Prezentacja programu PowerPoint</vt:lpstr>
      <vt:lpstr>Architecture in Renaissance</vt:lpstr>
      <vt:lpstr>Period I (Italian)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dc:creator>
  <cp:lastModifiedBy>Jolanta Kozubska</cp:lastModifiedBy>
  <cp:revision>8</cp:revision>
  <dcterms:created xsi:type="dcterms:W3CDTF">2014-09-12T02:11:33Z</dcterms:created>
  <dcterms:modified xsi:type="dcterms:W3CDTF">2018-03-04T10:16:02Z</dcterms:modified>
</cp:coreProperties>
</file>