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7" r:id="rId12"/>
    <p:sldId id="268" r:id="rId13"/>
    <p:sldId id="270" r:id="rId14"/>
    <p:sldId id="271"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2" autoAdjust="0"/>
  </p:normalViewPr>
  <p:slideViewPr>
    <p:cSldViewPr>
      <p:cViewPr>
        <p:scale>
          <a:sx n="140" d="100"/>
          <a:sy n="140" d="100"/>
        </p:scale>
        <p:origin x="966" y="32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09C2CB5-FB1D-4540-9AEC-D7CCD516C0FF}" type="datetimeFigureOut">
              <a:rPr lang="el-GR" smtClean="0"/>
              <a:pPr/>
              <a:t>11/2/2020</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7F34D09-EC46-40A9-A767-496E0B1C45F3}" type="slidenum">
              <a:rPr lang="el-GR" smtClean="0"/>
              <a:pPr/>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309C2CB5-FB1D-4540-9AEC-D7CCD516C0FF}" type="datetimeFigureOut">
              <a:rPr lang="el-GR" smtClean="0"/>
              <a:pPr/>
              <a:t>11/2/2020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7F34D09-EC46-40A9-A767-496E0B1C45F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309C2CB5-FB1D-4540-9AEC-D7CCD516C0FF}" type="datetimeFigureOut">
              <a:rPr lang="el-GR" smtClean="0"/>
              <a:pPr/>
              <a:t>11/2/2020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7F34D09-EC46-40A9-A767-496E0B1C45F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09C2CB5-FB1D-4540-9AEC-D7CCD516C0FF}" type="datetimeFigureOut">
              <a:rPr lang="el-GR" smtClean="0"/>
              <a:pPr/>
              <a:t>11/2/2020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7F34D09-EC46-40A9-A767-496E0B1C45F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309C2CB5-FB1D-4540-9AEC-D7CCD516C0FF}" type="datetimeFigureOut">
              <a:rPr lang="el-GR" smtClean="0"/>
              <a:pPr/>
              <a:t>11/2/2020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7F34D09-EC46-40A9-A767-496E0B1C45F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5" name="Date Placeholder 4"/>
          <p:cNvSpPr>
            <a:spLocks noGrp="1"/>
          </p:cNvSpPr>
          <p:nvPr>
            <p:ph type="dt" sz="half" idx="10"/>
          </p:nvPr>
        </p:nvSpPr>
        <p:spPr/>
        <p:txBody>
          <a:bodyPr/>
          <a:lstStyle/>
          <a:p>
            <a:fld id="{309C2CB5-FB1D-4540-9AEC-D7CCD516C0FF}" type="datetimeFigureOut">
              <a:rPr lang="el-GR" smtClean="0"/>
              <a:pPr/>
              <a:t>11/2/2020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7F34D09-EC46-40A9-A767-496E0B1C45F3}" type="slidenum">
              <a:rPr lang="el-GR" smtClean="0"/>
              <a:pPr/>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09C2CB5-FB1D-4540-9AEC-D7CCD516C0FF}" type="datetimeFigureOut">
              <a:rPr lang="el-GR" smtClean="0"/>
              <a:pPr/>
              <a:t>11/2/2020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7F34D09-EC46-40A9-A767-496E0B1C45F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309C2CB5-FB1D-4540-9AEC-D7CCD516C0FF}" type="datetimeFigureOut">
              <a:rPr lang="el-GR" smtClean="0"/>
              <a:pPr/>
              <a:t>11/2/2020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7F34D09-EC46-40A9-A767-496E0B1C45F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C2CB5-FB1D-4540-9AEC-D7CCD516C0FF}" type="datetimeFigureOut">
              <a:rPr lang="el-GR" smtClean="0"/>
              <a:pPr/>
              <a:t>11/2/2020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7F34D09-EC46-40A9-A767-496E0B1C45F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09C2CB5-FB1D-4540-9AEC-D7CCD516C0FF}" type="datetimeFigureOut">
              <a:rPr lang="el-GR" smtClean="0"/>
              <a:pPr/>
              <a:t>11/2/2020</a:t>
            </a:fld>
            <a:endParaRPr lang="el-GR"/>
          </a:p>
        </p:txBody>
      </p:sp>
      <p:sp>
        <p:nvSpPr>
          <p:cNvPr id="7" name="Slide Number Placeholder 6"/>
          <p:cNvSpPr>
            <a:spLocks noGrp="1"/>
          </p:cNvSpPr>
          <p:nvPr>
            <p:ph type="sldNum" sz="quarter" idx="12"/>
          </p:nvPr>
        </p:nvSpPr>
        <p:spPr/>
        <p:txBody>
          <a:bodyPr/>
          <a:lstStyle/>
          <a:p>
            <a:fld id="{07F34D09-EC46-40A9-A767-496E0B1C45F3}" type="slidenum">
              <a:rPr lang="el-GR" smtClean="0"/>
              <a:pPr/>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309C2CB5-FB1D-4540-9AEC-D7CCD516C0FF}" type="datetimeFigureOut">
              <a:rPr lang="el-GR" smtClean="0"/>
              <a:pPr/>
              <a:t>11/2/2020</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07F34D09-EC46-40A9-A767-496E0B1C45F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09C2CB5-FB1D-4540-9AEC-D7CCD516C0FF}" type="datetimeFigureOut">
              <a:rPr lang="el-GR" smtClean="0"/>
              <a:pPr/>
              <a:t>11/2/2020</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7F34D09-EC46-40A9-A767-496E0B1C45F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hyperlink" Target="https://eur-lex.europa.eu/legal-content/EN/TXT/PDF/?uri=CELEX:32012L0019&amp;from=EN"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https://eur-lex.europa.eu/legal-content/EL/TXT/PDF/?uri=CELEX:32012L0019&amp;from=EN" TargetMode="External"/><Relationship Id="rId5" Type="http://schemas.openxmlformats.org/officeDocument/2006/relationships/hyperlink" Target="http://www.electrocycle.gr/faq/79/ti-einai-anakyklosi-ton-apovliton-ilektrikoy-kai-ilektronikoy-exoplismoy-aiie" TargetMode="External"/><Relationship Id="rId4" Type="http://schemas.openxmlformats.org/officeDocument/2006/relationships/hyperlink" Target="http://www.electrocycle.gr/what"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51707" y="1988840"/>
            <a:ext cx="6715080" cy="1702160"/>
          </a:xfrm>
        </p:spPr>
        <p:txBody>
          <a:bodyPr>
            <a:normAutofit/>
          </a:bodyPr>
          <a:lstStyle/>
          <a:p>
            <a:r>
              <a:rPr lang="en-US" b="1" dirty="0">
                <a:solidFill>
                  <a:schemeClr val="accent5">
                    <a:lumMod val="75000"/>
                  </a:schemeClr>
                </a:solidFill>
                <a:latin typeface="Arial" pitchFamily="34" charset="0"/>
                <a:cs typeface="Arial" pitchFamily="34" charset="0"/>
              </a:rPr>
              <a:t>Electric and Electronic equipment in our school</a:t>
            </a:r>
            <a:endParaRPr lang="el-GR" dirty="0">
              <a:solidFill>
                <a:schemeClr val="accent5">
                  <a:lumMod val="75000"/>
                </a:schemeClr>
              </a:solidFill>
              <a:latin typeface="Arial" pitchFamily="34" charset="0"/>
              <a:cs typeface="Arial" pitchFamily="34" charset="0"/>
            </a:endParaRPr>
          </a:p>
        </p:txBody>
      </p:sp>
      <p:sp>
        <p:nvSpPr>
          <p:cNvPr id="3" name="TextBox 2"/>
          <p:cNvSpPr txBox="1"/>
          <p:nvPr/>
        </p:nvSpPr>
        <p:spPr>
          <a:xfrm>
            <a:off x="1115616" y="6256704"/>
            <a:ext cx="5112568" cy="369332"/>
          </a:xfrm>
          <a:prstGeom prst="rect">
            <a:avLst/>
          </a:prstGeom>
          <a:noFill/>
        </p:spPr>
        <p:txBody>
          <a:bodyPr wrap="square" rtlCol="0">
            <a:spAutoFit/>
          </a:bodyPr>
          <a:lstStyle/>
          <a:p>
            <a:r>
              <a:rPr lang="es" dirty="0" smtClean="0">
                <a:solidFill>
                  <a:schemeClr val="accent5">
                    <a:lumMod val="50000"/>
                  </a:schemeClr>
                </a:solidFill>
                <a:latin typeface="Georgia"/>
                <a:ea typeface="Georgia"/>
                <a:cs typeface="Georgia"/>
                <a:sym typeface="Georgia"/>
              </a:rPr>
              <a:t>Authors: KARTAKI Maria, LIOUDAKI Stella</a:t>
            </a:r>
            <a:endParaRPr lang="el-GR" dirty="0">
              <a:solidFill>
                <a:schemeClr val="accent5">
                  <a:lumMod val="50000"/>
                </a:schemeClr>
              </a:solidFill>
            </a:endParaRPr>
          </a:p>
        </p:txBody>
      </p:sp>
      <p:sp>
        <p:nvSpPr>
          <p:cNvPr id="4" name="TextBox 3"/>
          <p:cNvSpPr txBox="1"/>
          <p:nvPr/>
        </p:nvSpPr>
        <p:spPr>
          <a:xfrm>
            <a:off x="323528" y="3861048"/>
            <a:ext cx="6912768" cy="892552"/>
          </a:xfrm>
          <a:prstGeom prst="rect">
            <a:avLst/>
          </a:prstGeom>
          <a:noFill/>
        </p:spPr>
        <p:txBody>
          <a:bodyPr wrap="square" rtlCol="0">
            <a:spAutoFit/>
          </a:bodyPr>
          <a:lstStyle/>
          <a:p>
            <a:pPr lvl="0"/>
            <a:r>
              <a:rPr lang="es-ES" sz="1600" dirty="0">
                <a:solidFill>
                  <a:schemeClr val="accent6">
                    <a:lumMod val="50000"/>
                  </a:schemeClr>
                </a:solidFill>
              </a:rPr>
              <a:t>Project Erasmus +  2019-1-ES01-KA202-063878</a:t>
            </a:r>
          </a:p>
          <a:p>
            <a:pPr lvl="0"/>
            <a:r>
              <a:rPr lang="es-ES" b="1" dirty="0">
                <a:solidFill>
                  <a:schemeClr val="accent6">
                    <a:lumMod val="50000"/>
                  </a:schemeClr>
                </a:solidFill>
                <a:latin typeface="Times New Roman"/>
                <a:ea typeface="Times New Roman"/>
                <a:cs typeface="Times New Roman"/>
                <a:sym typeface="Times New Roman"/>
              </a:rPr>
              <a:t>Residuos Eléctricos y Electrónicos y Calidad del Aire</a:t>
            </a:r>
          </a:p>
          <a:p>
            <a:endParaRPr lang="el-GR"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54718" y="5301208"/>
            <a:ext cx="3480382" cy="90668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32240" y="4267523"/>
            <a:ext cx="1474868" cy="972151"/>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652120" y="116632"/>
            <a:ext cx="1580175" cy="1656184"/>
          </a:xfrm>
          <a:prstGeom prst="rect">
            <a:avLst/>
          </a:prstGeom>
        </p:spPr>
      </p:pic>
      <p:sp>
        <p:nvSpPr>
          <p:cNvPr id="11" name="TextBox 10"/>
          <p:cNvSpPr txBox="1"/>
          <p:nvPr/>
        </p:nvSpPr>
        <p:spPr>
          <a:xfrm>
            <a:off x="5436096" y="1838438"/>
            <a:ext cx="2232248" cy="584775"/>
          </a:xfrm>
          <a:prstGeom prst="rect">
            <a:avLst/>
          </a:prstGeom>
          <a:noFill/>
        </p:spPr>
        <p:txBody>
          <a:bodyPr wrap="square" rtlCol="0">
            <a:spAutoFit/>
          </a:bodyPr>
          <a:lstStyle/>
          <a:p>
            <a:r>
              <a:rPr lang="es-ES" sz="1400" dirty="0" err="1">
                <a:solidFill>
                  <a:schemeClr val="bg2">
                    <a:lumMod val="75000"/>
                  </a:schemeClr>
                </a:solidFill>
              </a:rPr>
              <a:t>W.E.E</a:t>
            </a:r>
            <a:r>
              <a:rPr lang="es-ES" sz="1400" dirty="0">
                <a:solidFill>
                  <a:schemeClr val="bg2">
                    <a:lumMod val="75000"/>
                  </a:schemeClr>
                </a:solidFill>
              </a:rPr>
              <a:t>. and Air </a:t>
            </a:r>
            <a:r>
              <a:rPr lang="es-ES" sz="1400" dirty="0" err="1">
                <a:solidFill>
                  <a:schemeClr val="bg2">
                    <a:lumMod val="75000"/>
                  </a:schemeClr>
                </a:solidFill>
              </a:rPr>
              <a:t>Quality</a:t>
            </a:r>
            <a:r>
              <a:rPr lang="es-ES" sz="1400" dirty="0">
                <a:solidFill>
                  <a:schemeClr val="bg2">
                    <a:lumMod val="75000"/>
                  </a:schemeClr>
                </a:solidFill>
              </a:rPr>
              <a:t> </a:t>
            </a:r>
            <a:endParaRPr lang="el-GR" sz="1400" dirty="0">
              <a:solidFill>
                <a:schemeClr val="bg2">
                  <a:lumMod val="75000"/>
                </a:schemeClr>
              </a:solidFill>
            </a:endParaRPr>
          </a:p>
          <a:p>
            <a:endParaRPr lang="el-GR" dirty="0"/>
          </a:p>
        </p:txBody>
      </p:sp>
    </p:spTree>
    <p:extLst>
      <p:ext uri="{BB962C8B-B14F-4D97-AF65-F5344CB8AC3E}">
        <p14:creationId xmlns:p14="http://schemas.microsoft.com/office/powerpoint/2010/main" xmlns="" val="2549945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Grp="1" noChangeAspect="1" noChangeArrowheads="1"/>
          </p:cNvPicPr>
          <p:nvPr>
            <p:ph idx="1"/>
          </p:nvPr>
        </p:nvPicPr>
        <p:blipFill>
          <a:blip r:embed="rId2" cstate="print"/>
          <a:srcRect/>
          <a:stretch>
            <a:fillRect/>
          </a:stretch>
        </p:blipFill>
        <p:spPr bwMode="auto">
          <a:xfrm>
            <a:off x="1331640" y="714794"/>
            <a:ext cx="6143668" cy="5429288"/>
          </a:xfrm>
          <a:prstGeom prst="rect">
            <a:avLst/>
          </a:prstGeom>
          <a:noFill/>
          <a:ln w="9525">
            <a:noFill/>
            <a:miter lim="800000"/>
            <a:headEnd/>
            <a:tailEnd/>
          </a:ln>
          <a:effectLst/>
        </p:spPr>
      </p:pic>
      <p:grpSp>
        <p:nvGrpSpPr>
          <p:cNvPr id="3" name="Group 2"/>
          <p:cNvGrpSpPr/>
          <p:nvPr/>
        </p:nvGrpSpPr>
        <p:grpSpPr>
          <a:xfrm>
            <a:off x="467544" y="6165304"/>
            <a:ext cx="8280920" cy="312420"/>
            <a:chOff x="467544" y="6165304"/>
            <a:chExt cx="8280920" cy="312420"/>
          </a:xfrm>
        </p:grpSpPr>
        <p:sp>
          <p:nvSpPr>
            <p:cNvPr id="4" name="Rectangle 3"/>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7" name="Straight Connector 6"/>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1" name="TextBox 10"/>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2792891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476672"/>
            <a:ext cx="7312658" cy="792088"/>
          </a:xfrm>
        </p:spPr>
        <p:txBody>
          <a:bodyPr>
            <a:noAutofit/>
          </a:bodyPr>
          <a:lstStyle/>
          <a:p>
            <a:pPr algn="ctr"/>
            <a:r>
              <a:rPr lang="en-US" sz="2800" b="1" dirty="0" smtClean="0">
                <a:solidFill>
                  <a:schemeClr val="accent5">
                    <a:lumMod val="75000"/>
                  </a:schemeClr>
                </a:solidFill>
                <a:latin typeface="Arial" pitchFamily="34" charset="0"/>
                <a:cs typeface="Arial" pitchFamily="34" charset="0"/>
              </a:rPr>
              <a:t>CONCENTRATED  RESULTS</a:t>
            </a:r>
            <a:endParaRPr lang="el-GR" sz="2800" b="1" dirty="0">
              <a:solidFill>
                <a:schemeClr val="accent5">
                  <a:lumMod val="75000"/>
                </a:schemeClr>
              </a:solidFill>
              <a:latin typeface="Arial" pitchFamily="34" charset="0"/>
              <a:cs typeface="Arial" pitchFamily="34" charset="0"/>
            </a:endParaRPr>
          </a:p>
        </p:txBody>
      </p:sp>
      <p:pic>
        <p:nvPicPr>
          <p:cNvPr id="4" name="Content Placeholder 3"/>
          <p:cNvPicPr>
            <a:picLocks noGrp="1" noChangeAspect="1" noChangeArrowheads="1"/>
          </p:cNvPicPr>
          <p:nvPr>
            <p:ph idx="1"/>
          </p:nvPr>
        </p:nvPicPr>
        <p:blipFill>
          <a:blip r:embed="rId2" cstate="print"/>
          <a:srcRect/>
          <a:stretch>
            <a:fillRect/>
          </a:stretch>
        </p:blipFill>
        <p:spPr bwMode="auto">
          <a:xfrm>
            <a:off x="1547664" y="1268760"/>
            <a:ext cx="5643602" cy="4786346"/>
          </a:xfrm>
          <a:prstGeom prst="rect">
            <a:avLst/>
          </a:prstGeom>
          <a:noFill/>
          <a:ln w="9525">
            <a:noFill/>
            <a:miter lim="800000"/>
            <a:headEnd/>
            <a:tailEnd/>
          </a:ln>
          <a:effectLst/>
        </p:spPr>
      </p:pic>
      <p:grpSp>
        <p:nvGrpSpPr>
          <p:cNvPr id="5" name="Group 4"/>
          <p:cNvGrpSpPr/>
          <p:nvPr/>
        </p:nvGrpSpPr>
        <p:grpSpPr>
          <a:xfrm>
            <a:off x="467544" y="6165304"/>
            <a:ext cx="8280920" cy="312420"/>
            <a:chOff x="467544" y="6165304"/>
            <a:chExt cx="8280920" cy="312420"/>
          </a:xfrm>
        </p:grpSpPr>
        <p:sp>
          <p:nvSpPr>
            <p:cNvPr id="6" name="Rectangle 5"/>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8" name="Straight Connector 7"/>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2" name="TextBox 11"/>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213282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64704"/>
            <a:ext cx="7024744" cy="543948"/>
          </a:xfrm>
        </p:spPr>
        <p:txBody>
          <a:bodyPr>
            <a:noAutofit/>
          </a:bodyPr>
          <a:lstStyle/>
          <a:p>
            <a:pPr algn="ctr"/>
            <a:r>
              <a:rPr lang="en-US" sz="2800" b="1" dirty="0" smtClean="0">
                <a:solidFill>
                  <a:schemeClr val="accent5">
                    <a:lumMod val="75000"/>
                  </a:schemeClr>
                </a:solidFill>
                <a:latin typeface="Arial" pitchFamily="34" charset="0"/>
                <a:cs typeface="Arial" pitchFamily="34" charset="0"/>
              </a:rPr>
              <a:t>CONCLUSIONS </a:t>
            </a:r>
            <a:endParaRPr lang="el-GR" sz="2800" b="1" dirty="0">
              <a:solidFill>
                <a:schemeClr val="accent5">
                  <a:lumMod val="75000"/>
                </a:schemeClr>
              </a:solidFill>
              <a:latin typeface="Arial" pitchFamily="34" charset="0"/>
              <a:cs typeface="Arial" pitchFamily="34" charset="0"/>
            </a:endParaRPr>
          </a:p>
        </p:txBody>
      </p:sp>
      <p:sp>
        <p:nvSpPr>
          <p:cNvPr id="3" name="2 - Θέση περιεχομένου"/>
          <p:cNvSpPr>
            <a:spLocks noGrp="1"/>
          </p:cNvSpPr>
          <p:nvPr>
            <p:ph idx="1"/>
          </p:nvPr>
        </p:nvSpPr>
        <p:spPr>
          <a:xfrm>
            <a:off x="1043608" y="1340768"/>
            <a:ext cx="6777317" cy="3508977"/>
          </a:xfrm>
        </p:spPr>
        <p:txBody>
          <a:bodyPr>
            <a:normAutofit fontScale="55000" lnSpcReduction="20000"/>
          </a:bodyPr>
          <a:lstStyle/>
          <a:p>
            <a:pPr>
              <a:buNone/>
            </a:pPr>
            <a:endParaRPr lang="en-US" sz="2900" dirty="0">
              <a:latin typeface="Arial" pitchFamily="34" charset="0"/>
              <a:cs typeface="Arial" pitchFamily="34" charset="0"/>
            </a:endParaRPr>
          </a:p>
          <a:p>
            <a:pPr>
              <a:buNone/>
            </a:pPr>
            <a:r>
              <a:rPr lang="en-US" sz="2900" dirty="0">
                <a:solidFill>
                  <a:schemeClr val="accent5">
                    <a:lumMod val="75000"/>
                  </a:schemeClr>
                </a:solidFill>
                <a:latin typeface="Arial" pitchFamily="34" charset="0"/>
                <a:cs typeface="Arial" pitchFamily="34" charset="0"/>
              </a:rPr>
              <a:t>After the WEEE registry conducted at our school we came to the following conclusions</a:t>
            </a:r>
            <a:r>
              <a:rPr lang="el-GR" sz="2900" dirty="0">
                <a:solidFill>
                  <a:schemeClr val="accent5">
                    <a:lumMod val="75000"/>
                  </a:schemeClr>
                </a:solidFill>
                <a:latin typeface="Arial" pitchFamily="34" charset="0"/>
                <a:cs typeface="Arial" pitchFamily="34" charset="0"/>
              </a:rPr>
              <a:t>:</a:t>
            </a:r>
            <a:endParaRPr lang="en-US" sz="2900" dirty="0">
              <a:solidFill>
                <a:schemeClr val="accent5">
                  <a:lumMod val="75000"/>
                </a:schemeClr>
              </a:solidFill>
              <a:latin typeface="Arial" pitchFamily="34" charset="0"/>
              <a:cs typeface="Arial" pitchFamily="34" charset="0"/>
            </a:endParaRPr>
          </a:p>
          <a:p>
            <a:pPr>
              <a:buNone/>
            </a:pPr>
            <a:endParaRPr lang="el-GR" sz="2900" dirty="0">
              <a:solidFill>
                <a:schemeClr val="accent5">
                  <a:lumMod val="75000"/>
                </a:schemeClr>
              </a:solidFill>
              <a:latin typeface="Arial" pitchFamily="34" charset="0"/>
              <a:cs typeface="Arial" pitchFamily="34" charset="0"/>
            </a:endParaRPr>
          </a:p>
          <a:p>
            <a:r>
              <a:rPr lang="el-GR" sz="2900" dirty="0">
                <a:solidFill>
                  <a:schemeClr val="accent5">
                    <a:lumMod val="75000"/>
                  </a:schemeClr>
                </a:solidFill>
                <a:latin typeface="Arial" pitchFamily="34" charset="0"/>
                <a:cs typeface="Arial" pitchFamily="34" charset="0"/>
              </a:rPr>
              <a:t> </a:t>
            </a:r>
            <a:r>
              <a:rPr lang="en-US" sz="2900" dirty="0">
                <a:solidFill>
                  <a:schemeClr val="accent5">
                    <a:lumMod val="75000"/>
                  </a:schemeClr>
                </a:solidFill>
                <a:latin typeface="Arial" pitchFamily="34" charset="0"/>
                <a:cs typeface="Arial" pitchFamily="34" charset="0"/>
              </a:rPr>
              <a:t>Fluorescent lights </a:t>
            </a:r>
            <a:r>
              <a:rPr lang="en-US" sz="2900" dirty="0" smtClean="0">
                <a:solidFill>
                  <a:schemeClr val="accent5">
                    <a:lumMod val="75000"/>
                  </a:schemeClr>
                </a:solidFill>
                <a:latin typeface="Arial" pitchFamily="34" charset="0"/>
                <a:cs typeface="Arial" pitchFamily="34" charset="0"/>
              </a:rPr>
              <a:t>are the devices most commonly used.</a:t>
            </a:r>
            <a:endParaRPr lang="en-US" sz="2900" dirty="0">
              <a:solidFill>
                <a:schemeClr val="accent5">
                  <a:lumMod val="75000"/>
                </a:schemeClr>
              </a:solidFill>
              <a:latin typeface="Arial" pitchFamily="34" charset="0"/>
              <a:cs typeface="Arial" pitchFamily="34" charset="0"/>
            </a:endParaRPr>
          </a:p>
          <a:p>
            <a:pPr>
              <a:buNone/>
            </a:pPr>
            <a:endParaRPr lang="el-GR" sz="2900" dirty="0">
              <a:solidFill>
                <a:schemeClr val="accent5">
                  <a:lumMod val="75000"/>
                </a:schemeClr>
              </a:solidFill>
              <a:latin typeface="Arial" pitchFamily="34" charset="0"/>
              <a:cs typeface="Arial" pitchFamily="34" charset="0"/>
            </a:endParaRPr>
          </a:p>
          <a:p>
            <a:r>
              <a:rPr lang="el-GR" sz="2900" dirty="0">
                <a:solidFill>
                  <a:schemeClr val="accent5">
                    <a:lumMod val="75000"/>
                  </a:schemeClr>
                </a:solidFill>
                <a:latin typeface="Arial" pitchFamily="34" charset="0"/>
                <a:cs typeface="Arial" pitchFamily="34" charset="0"/>
              </a:rPr>
              <a:t> </a:t>
            </a:r>
            <a:r>
              <a:rPr lang="en-US" sz="2900" dirty="0" smtClean="0">
                <a:solidFill>
                  <a:schemeClr val="accent5">
                    <a:lumMod val="75000"/>
                  </a:schemeClr>
                </a:solidFill>
                <a:latin typeface="Arial" pitchFamily="34" charset="0"/>
                <a:cs typeface="Arial" pitchFamily="34" charset="0"/>
              </a:rPr>
              <a:t>Following </a:t>
            </a:r>
            <a:r>
              <a:rPr lang="en-US" sz="2900" dirty="0">
                <a:solidFill>
                  <a:schemeClr val="accent5">
                    <a:lumMod val="75000"/>
                  </a:schemeClr>
                </a:solidFill>
                <a:latin typeface="Arial" pitchFamily="34" charset="0"/>
                <a:cs typeface="Arial" pitchFamily="34" charset="0"/>
              </a:rPr>
              <a:t>in numbers were </a:t>
            </a:r>
            <a:r>
              <a:rPr lang="en-US" sz="2900" dirty="0" smtClean="0">
                <a:solidFill>
                  <a:schemeClr val="accent5">
                    <a:lumMod val="75000"/>
                  </a:schemeClr>
                </a:solidFill>
                <a:latin typeface="Arial" pitchFamily="34" charset="0"/>
                <a:cs typeface="Arial" pitchFamily="34" charset="0"/>
              </a:rPr>
              <a:t>light </a:t>
            </a:r>
            <a:r>
              <a:rPr lang="en-US" sz="2900" dirty="0">
                <a:solidFill>
                  <a:schemeClr val="accent5">
                    <a:lumMod val="75000"/>
                  </a:schemeClr>
                </a:solidFill>
                <a:latin typeface="Arial" pitchFamily="34" charset="0"/>
                <a:cs typeface="Arial" pitchFamily="34" charset="0"/>
              </a:rPr>
              <a:t>fixtures </a:t>
            </a:r>
            <a:r>
              <a:rPr lang="en-US" sz="2900" dirty="0" smtClean="0">
                <a:solidFill>
                  <a:schemeClr val="accent5">
                    <a:lumMod val="75000"/>
                  </a:schemeClr>
                </a:solidFill>
                <a:latin typeface="Arial" pitchFamily="34" charset="0"/>
                <a:cs typeface="Arial" pitchFamily="34" charset="0"/>
              </a:rPr>
              <a:t>and screens</a:t>
            </a:r>
            <a:r>
              <a:rPr lang="en-US" sz="2900" dirty="0">
                <a:solidFill>
                  <a:schemeClr val="accent5">
                    <a:lumMod val="75000"/>
                  </a:schemeClr>
                </a:solidFill>
                <a:latin typeface="Arial" pitchFamily="34" charset="0"/>
                <a:cs typeface="Arial" pitchFamily="34" charset="0"/>
              </a:rPr>
              <a:t>.</a:t>
            </a:r>
          </a:p>
          <a:p>
            <a:pPr>
              <a:buNone/>
            </a:pPr>
            <a:endParaRPr lang="el-GR" sz="2900" dirty="0">
              <a:solidFill>
                <a:schemeClr val="accent5">
                  <a:lumMod val="75000"/>
                </a:schemeClr>
              </a:solidFill>
              <a:latin typeface="Arial" pitchFamily="34" charset="0"/>
              <a:cs typeface="Arial" pitchFamily="34" charset="0"/>
            </a:endParaRPr>
          </a:p>
          <a:p>
            <a:r>
              <a:rPr lang="en-US" sz="2900" dirty="0">
                <a:solidFill>
                  <a:schemeClr val="accent5">
                    <a:lumMod val="75000"/>
                  </a:schemeClr>
                </a:solidFill>
                <a:latin typeface="Arial" pitchFamily="34" charset="0"/>
                <a:cs typeface="Arial" pitchFamily="34" charset="0"/>
              </a:rPr>
              <a:t>The number of small </a:t>
            </a:r>
            <a:r>
              <a:rPr lang="en-US" sz="2900" dirty="0" smtClean="0">
                <a:solidFill>
                  <a:schemeClr val="accent5">
                    <a:lumMod val="75000"/>
                  </a:schemeClr>
                </a:solidFill>
                <a:latin typeface="Arial" pitchFamily="34" charset="0"/>
                <a:cs typeface="Arial" pitchFamily="34" charset="0"/>
              </a:rPr>
              <a:t>appliances, </a:t>
            </a:r>
            <a:r>
              <a:rPr lang="en-US" sz="2900" dirty="0">
                <a:solidFill>
                  <a:schemeClr val="accent5">
                    <a:lumMod val="75000"/>
                  </a:schemeClr>
                </a:solidFill>
                <a:latin typeface="Arial" pitchFamily="34" charset="0"/>
                <a:cs typeface="Arial" pitchFamily="34" charset="0"/>
              </a:rPr>
              <a:t>as grouped by the</a:t>
            </a:r>
            <a:r>
              <a:rPr lang="el-GR" sz="2900" dirty="0">
                <a:solidFill>
                  <a:schemeClr val="accent5">
                    <a:lumMod val="75000"/>
                  </a:schemeClr>
                </a:solidFill>
                <a:latin typeface="Arial" pitchFamily="34" charset="0"/>
                <a:cs typeface="Arial" pitchFamily="34" charset="0"/>
              </a:rPr>
              <a:t> </a:t>
            </a:r>
            <a:r>
              <a:rPr lang="el-GR" sz="2900" dirty="0" smtClean="0">
                <a:solidFill>
                  <a:schemeClr val="accent5">
                    <a:lumMod val="75000"/>
                  </a:schemeClr>
                </a:solidFill>
                <a:latin typeface="Arial" pitchFamily="34" charset="0"/>
                <a:cs typeface="Arial" pitchFamily="34" charset="0"/>
              </a:rPr>
              <a:t>Ε</a:t>
            </a:r>
            <a:r>
              <a:rPr lang="en-US" sz="2900" dirty="0">
                <a:solidFill>
                  <a:schemeClr val="accent5">
                    <a:lumMod val="75000"/>
                  </a:schemeClr>
                </a:solidFill>
                <a:latin typeface="Arial" pitchFamily="34" charset="0"/>
                <a:cs typeface="Arial" pitchFamily="34" charset="0"/>
              </a:rPr>
              <a:t>U</a:t>
            </a:r>
            <a:r>
              <a:rPr lang="el-GR" sz="2900" dirty="0" smtClean="0">
                <a:solidFill>
                  <a:schemeClr val="accent5">
                    <a:lumMod val="75000"/>
                  </a:schemeClr>
                </a:solidFill>
                <a:latin typeface="Arial" pitchFamily="34" charset="0"/>
                <a:cs typeface="Arial" pitchFamily="34" charset="0"/>
              </a:rPr>
              <a:t>, </a:t>
            </a:r>
            <a:r>
              <a:rPr lang="en-US" sz="2900" dirty="0">
                <a:solidFill>
                  <a:schemeClr val="accent5">
                    <a:lumMod val="75000"/>
                  </a:schemeClr>
                </a:solidFill>
                <a:latin typeface="Arial" pitchFamily="34" charset="0"/>
                <a:cs typeface="Arial" pitchFamily="34" charset="0"/>
              </a:rPr>
              <a:t>is much greater than the number of large appliances used.</a:t>
            </a:r>
          </a:p>
          <a:p>
            <a:endParaRPr lang="el-GR" sz="2900" dirty="0">
              <a:solidFill>
                <a:schemeClr val="accent5">
                  <a:lumMod val="75000"/>
                </a:schemeClr>
              </a:solidFill>
              <a:latin typeface="Arial" pitchFamily="34" charset="0"/>
              <a:cs typeface="Arial" pitchFamily="34" charset="0"/>
            </a:endParaRPr>
          </a:p>
          <a:p>
            <a:r>
              <a:rPr lang="en-US" sz="2900" dirty="0">
                <a:solidFill>
                  <a:schemeClr val="accent5">
                    <a:lumMod val="75000"/>
                  </a:schemeClr>
                </a:solidFill>
                <a:latin typeface="Arial" pitchFamily="34" charset="0"/>
                <a:cs typeface="Arial" pitchFamily="34" charset="0"/>
              </a:rPr>
              <a:t>Finally, the number of </a:t>
            </a:r>
            <a:r>
              <a:rPr lang="en-US" sz="2900" dirty="0" smtClean="0">
                <a:solidFill>
                  <a:schemeClr val="accent5">
                    <a:lumMod val="75000"/>
                  </a:schemeClr>
                </a:solidFill>
                <a:latin typeface="Arial" pitchFamily="34" charset="0"/>
                <a:cs typeface="Arial" pitchFamily="34" charset="0"/>
              </a:rPr>
              <a:t>appliances </a:t>
            </a:r>
            <a:r>
              <a:rPr lang="en-US" sz="2900" dirty="0">
                <a:solidFill>
                  <a:schemeClr val="accent5">
                    <a:lumMod val="75000"/>
                  </a:schemeClr>
                </a:solidFill>
                <a:latin typeface="Arial" pitchFamily="34" charset="0"/>
                <a:cs typeface="Arial" pitchFamily="34" charset="0"/>
              </a:rPr>
              <a:t>not in </a:t>
            </a:r>
            <a:r>
              <a:rPr lang="en-US" sz="2900" dirty="0" smtClean="0">
                <a:solidFill>
                  <a:schemeClr val="accent5">
                    <a:lumMod val="75000"/>
                  </a:schemeClr>
                </a:solidFill>
                <a:latin typeface="Arial" pitchFamily="34" charset="0"/>
                <a:cs typeface="Arial" pitchFamily="34" charset="0"/>
              </a:rPr>
              <a:t>use is almost none </a:t>
            </a:r>
            <a:r>
              <a:rPr lang="en-US" sz="2900" dirty="0">
                <a:solidFill>
                  <a:schemeClr val="accent5">
                    <a:lumMod val="75000"/>
                  </a:schemeClr>
                </a:solidFill>
                <a:latin typeface="Arial" pitchFamily="34" charset="0"/>
                <a:cs typeface="Arial" pitchFamily="34" charset="0"/>
              </a:rPr>
              <a:t>because in frequent intervals these </a:t>
            </a:r>
            <a:r>
              <a:rPr lang="en-US" sz="2900" dirty="0" smtClean="0">
                <a:solidFill>
                  <a:schemeClr val="accent5">
                    <a:lumMod val="75000"/>
                  </a:schemeClr>
                </a:solidFill>
                <a:latin typeface="Arial" pitchFamily="34" charset="0"/>
                <a:cs typeface="Arial" pitchFamily="34" charset="0"/>
              </a:rPr>
              <a:t>devices </a:t>
            </a:r>
            <a:r>
              <a:rPr lang="en-US" sz="2900" dirty="0">
                <a:solidFill>
                  <a:schemeClr val="accent5">
                    <a:lumMod val="75000"/>
                  </a:schemeClr>
                </a:solidFill>
                <a:latin typeface="Arial" pitchFamily="34" charset="0"/>
                <a:cs typeface="Arial" pitchFamily="34" charset="0"/>
              </a:rPr>
              <a:t>are collected by the </a:t>
            </a:r>
            <a:r>
              <a:rPr lang="en-US" sz="2900" dirty="0" smtClean="0">
                <a:solidFill>
                  <a:schemeClr val="accent5">
                    <a:lumMod val="75000"/>
                  </a:schemeClr>
                </a:solidFill>
                <a:latin typeface="Arial" pitchFamily="34" charset="0"/>
                <a:cs typeface="Arial" pitchFamily="34" charset="0"/>
              </a:rPr>
              <a:t>municipality.</a:t>
            </a:r>
            <a:endParaRPr lang="el-GR" sz="2900" dirty="0">
              <a:solidFill>
                <a:schemeClr val="accent5">
                  <a:lumMod val="75000"/>
                </a:schemeClr>
              </a:solidFill>
            </a:endParaRPr>
          </a:p>
        </p:txBody>
      </p:sp>
      <p:grpSp>
        <p:nvGrpSpPr>
          <p:cNvPr id="4" name="Group 3"/>
          <p:cNvGrpSpPr/>
          <p:nvPr/>
        </p:nvGrpSpPr>
        <p:grpSpPr>
          <a:xfrm>
            <a:off x="467544" y="6165304"/>
            <a:ext cx="8280920" cy="312420"/>
            <a:chOff x="467544" y="6165304"/>
            <a:chExt cx="8280920" cy="312420"/>
          </a:xfrm>
        </p:grpSpPr>
        <p:sp>
          <p:nvSpPr>
            <p:cNvPr id="5" name="Rectangle 4"/>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7" name="Straight Connector 6"/>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2" name="TextBox 11"/>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7544" y="6165304"/>
            <a:ext cx="8280920" cy="312420"/>
            <a:chOff x="467544" y="6165304"/>
            <a:chExt cx="8280920" cy="312420"/>
          </a:xfrm>
        </p:grpSpPr>
        <p:sp>
          <p:nvSpPr>
            <p:cNvPr id="5" name="Rectangle 4"/>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7" name="Straight Connector 6"/>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8" name="TextBox 7"/>
          <p:cNvSpPr txBox="1"/>
          <p:nvPr/>
        </p:nvSpPr>
        <p:spPr>
          <a:xfrm>
            <a:off x="467544" y="5544040"/>
            <a:ext cx="8160398" cy="646331"/>
          </a:xfrm>
          <a:prstGeom prst="rect">
            <a:avLst/>
          </a:prstGeom>
          <a:noFill/>
        </p:spPr>
        <p:txBody>
          <a:bodyPr wrap="square" rtlCol="0">
            <a:spAutoFit/>
          </a:bodyPr>
          <a:lstStyle/>
          <a:p>
            <a:pPr algn="just"/>
            <a:r>
              <a:rPr lang="en-US" sz="1200" dirty="0">
                <a:solidFill>
                  <a:schemeClr val="accent5">
                    <a:lumMod val="75000"/>
                  </a:schemeClr>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l-GR" sz="1200" dirty="0">
              <a:solidFill>
                <a:schemeClr val="accent5">
                  <a:lumMod val="75000"/>
                </a:schemeClr>
              </a:solidFill>
            </a:endParaRPr>
          </a:p>
        </p:txBody>
      </p:sp>
      <p:pic>
        <p:nvPicPr>
          <p:cNvPr id="9" name="Google Shape;75;p15"/>
          <p:cNvPicPr preferRelativeResize="0"/>
          <p:nvPr/>
        </p:nvPicPr>
        <p:blipFill>
          <a:blip r:embed="rId3" cstate="print">
            <a:alphaModFix/>
          </a:blip>
          <a:stretch>
            <a:fillRect/>
          </a:stretch>
        </p:blipFill>
        <p:spPr>
          <a:xfrm>
            <a:off x="467544" y="6190371"/>
            <a:ext cx="1080120" cy="336490"/>
          </a:xfrm>
          <a:prstGeom prst="rect">
            <a:avLst/>
          </a:prstGeom>
          <a:noFill/>
          <a:ln>
            <a:noFill/>
          </a:ln>
        </p:spPr>
      </p:pic>
      <p:sp>
        <p:nvSpPr>
          <p:cNvPr id="11" name="TextBox 10"/>
          <p:cNvSpPr txBox="1"/>
          <p:nvPr/>
        </p:nvSpPr>
        <p:spPr>
          <a:xfrm>
            <a:off x="827583" y="692696"/>
            <a:ext cx="3720159" cy="523220"/>
          </a:xfrm>
          <a:prstGeom prst="rect">
            <a:avLst/>
          </a:prstGeom>
          <a:noFill/>
        </p:spPr>
        <p:txBody>
          <a:bodyPr wrap="square" rtlCol="0">
            <a:spAutoFit/>
          </a:bodyPr>
          <a:lstStyle/>
          <a:p>
            <a:r>
              <a:rPr lang="es" sz="2800" b="1" dirty="0" smtClean="0">
                <a:solidFill>
                  <a:schemeClr val="accent5">
                    <a:lumMod val="75000"/>
                  </a:schemeClr>
                </a:solidFill>
                <a:latin typeface="Arial" pitchFamily="34" charset="0"/>
                <a:cs typeface="Arial" pitchFamily="34" charset="0"/>
              </a:rPr>
              <a:t>BIBLIOGRAPHY</a:t>
            </a:r>
            <a:r>
              <a:rPr lang="es" b="1" dirty="0" smtClean="0">
                <a:solidFill>
                  <a:schemeClr val="accent5">
                    <a:lumMod val="75000"/>
                  </a:schemeClr>
                </a:solidFill>
                <a:latin typeface="Arial" pitchFamily="34" charset="0"/>
                <a:cs typeface="Arial" pitchFamily="34" charset="0"/>
              </a:rPr>
              <a:t>:</a:t>
            </a:r>
            <a:endParaRPr lang="el-GR" dirty="0"/>
          </a:p>
        </p:txBody>
      </p:sp>
      <p:sp>
        <p:nvSpPr>
          <p:cNvPr id="15" name="TextBox 14"/>
          <p:cNvSpPr txBox="1"/>
          <p:nvPr/>
        </p:nvSpPr>
        <p:spPr>
          <a:xfrm>
            <a:off x="4702492" y="1080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
        <p:nvSpPr>
          <p:cNvPr id="10" name="9 - TextBox"/>
          <p:cNvSpPr txBox="1"/>
          <p:nvPr/>
        </p:nvSpPr>
        <p:spPr>
          <a:xfrm>
            <a:off x="1619672" y="1484784"/>
            <a:ext cx="6120680" cy="3447098"/>
          </a:xfrm>
          <a:prstGeom prst="rect">
            <a:avLst/>
          </a:prstGeom>
          <a:noFill/>
        </p:spPr>
        <p:txBody>
          <a:bodyPr wrap="square" rtlCol="0">
            <a:spAutoFit/>
          </a:bodyPr>
          <a:lstStyle/>
          <a:p>
            <a:pPr marL="177800" indent="-177800">
              <a:spcAft>
                <a:spcPts val="600"/>
              </a:spcAft>
              <a:buFont typeface="Arial" pitchFamily="34" charset="0"/>
              <a:buChar char="•"/>
            </a:pPr>
            <a:r>
              <a:rPr lang="en-US" dirty="0" smtClean="0">
                <a:hlinkClick r:id="rId4"/>
              </a:rPr>
              <a:t>http://</a:t>
            </a:r>
            <a:r>
              <a:rPr lang="en-US" dirty="0" smtClean="0">
                <a:hlinkClick r:id="rId4"/>
              </a:rPr>
              <a:t>www.electrocycle.gr/what</a:t>
            </a:r>
            <a:endParaRPr lang="en-US" dirty="0" smtClean="0"/>
          </a:p>
          <a:p>
            <a:pPr marL="177800" indent="-177800">
              <a:spcAft>
                <a:spcPts val="600"/>
              </a:spcAft>
              <a:buFont typeface="Arial" pitchFamily="34" charset="0"/>
              <a:buChar char="•"/>
            </a:pPr>
            <a:r>
              <a:rPr lang="en-US" dirty="0" smtClean="0">
                <a:hlinkClick r:id="rId5"/>
              </a:rPr>
              <a:t>http://</a:t>
            </a:r>
            <a:r>
              <a:rPr lang="en-US" dirty="0" smtClean="0">
                <a:hlinkClick r:id="rId5"/>
              </a:rPr>
              <a:t>www.electrocycle.gr/faq/79/ti-einai-anakyklosi-ton-apovliton-ilektrikoy-kai-ilektronikoy-exoplismoy-aiie</a:t>
            </a:r>
            <a:endParaRPr lang="en-US" dirty="0" smtClean="0"/>
          </a:p>
          <a:p>
            <a:pPr marL="177800" indent="-177800">
              <a:spcAft>
                <a:spcPts val="600"/>
              </a:spcAft>
              <a:buFont typeface="Arial" pitchFamily="34" charset="0"/>
              <a:buChar char="•"/>
            </a:pPr>
            <a:r>
              <a:rPr lang="en-US" dirty="0" smtClean="0">
                <a:hlinkClick r:id="rId6"/>
              </a:rPr>
              <a:t>https://eur-lex.europa.eu/legal-content/EL/TXT/PDF/?</a:t>
            </a:r>
            <a:r>
              <a:rPr lang="en-US" dirty="0" smtClean="0">
                <a:hlinkClick r:id="rId6"/>
              </a:rPr>
              <a:t>uri=CELEX:32012L0019&amp;from=EN</a:t>
            </a:r>
            <a:endParaRPr lang="en-US" dirty="0" smtClean="0"/>
          </a:p>
          <a:p>
            <a:pPr marL="177800" indent="-177800">
              <a:spcAft>
                <a:spcPts val="600"/>
              </a:spcAft>
              <a:buFont typeface="Arial" pitchFamily="34" charset="0"/>
              <a:buChar char="•"/>
            </a:pPr>
            <a:r>
              <a:rPr lang="en-US" dirty="0" smtClean="0">
                <a:hlinkClick r:id="rId7"/>
              </a:rPr>
              <a:t>https://eur-lex.europa.eu/legal-content/EN/TXT/PDF/?</a:t>
            </a:r>
            <a:r>
              <a:rPr lang="en-US" dirty="0" smtClean="0">
                <a:hlinkClick r:id="rId7"/>
              </a:rPr>
              <a:t>uri=CELEX:32012L0019&amp;from=EN</a:t>
            </a:r>
            <a:endParaRPr lang="en-US" dirty="0" smtClean="0"/>
          </a:p>
          <a:p>
            <a:pPr marL="177800" indent="-177800">
              <a:spcAft>
                <a:spcPts val="600"/>
              </a:spcAft>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492" y="1571612"/>
            <a:ext cx="6777317" cy="4261017"/>
          </a:xfrm>
        </p:spPr>
        <p:txBody>
          <a:bodyPr/>
          <a:lstStyle/>
          <a:p>
            <a:pPr algn="ctr">
              <a:buNone/>
            </a:pPr>
            <a:endParaRPr lang="en-US" dirty="0"/>
          </a:p>
          <a:p>
            <a:pPr algn="ctr">
              <a:buNone/>
            </a:pPr>
            <a:endParaRPr lang="en-US" dirty="0"/>
          </a:p>
          <a:p>
            <a:pPr algn="ctr">
              <a:buNone/>
            </a:pPr>
            <a:r>
              <a:rPr lang="en-GB" sz="4400" b="1" dirty="0" smtClean="0">
                <a:solidFill>
                  <a:schemeClr val="accent5">
                    <a:lumMod val="75000"/>
                  </a:schemeClr>
                </a:solidFill>
                <a:latin typeface="Arial" pitchFamily="34" charset="0"/>
                <a:cs typeface="Arial" pitchFamily="34" charset="0"/>
              </a:rPr>
              <a:t>¡</a:t>
            </a:r>
            <a:r>
              <a:rPr lang="en-US" sz="4400" b="1" dirty="0" err="1" smtClean="0">
                <a:solidFill>
                  <a:schemeClr val="accent5">
                    <a:lumMod val="75000"/>
                  </a:schemeClr>
                </a:solidFill>
                <a:latin typeface="Arial" pitchFamily="34" charset="0"/>
                <a:cs typeface="Arial" pitchFamily="34" charset="0"/>
              </a:rPr>
              <a:t>Muchas</a:t>
            </a:r>
            <a:r>
              <a:rPr lang="en-US" sz="4400" b="1" dirty="0" smtClean="0">
                <a:solidFill>
                  <a:schemeClr val="accent5">
                    <a:lumMod val="75000"/>
                  </a:schemeClr>
                </a:solidFill>
                <a:latin typeface="Arial" pitchFamily="34" charset="0"/>
                <a:cs typeface="Arial" pitchFamily="34" charset="0"/>
              </a:rPr>
              <a:t> Gracias!</a:t>
            </a:r>
            <a:endParaRPr lang="el-GR" sz="4400" b="1" dirty="0">
              <a:solidFill>
                <a:schemeClr val="accent5">
                  <a:lumMod val="75000"/>
                </a:schemeClr>
              </a:solidFill>
              <a:latin typeface="Arial" pitchFamily="34" charset="0"/>
              <a:cs typeface="Arial" pitchFamily="34" charset="0"/>
            </a:endParaRPr>
          </a:p>
        </p:txBody>
      </p:sp>
      <p:grpSp>
        <p:nvGrpSpPr>
          <p:cNvPr id="4" name="Group 3"/>
          <p:cNvGrpSpPr/>
          <p:nvPr/>
        </p:nvGrpSpPr>
        <p:grpSpPr>
          <a:xfrm>
            <a:off x="467544" y="6165304"/>
            <a:ext cx="8280920" cy="312420"/>
            <a:chOff x="467544" y="6165304"/>
            <a:chExt cx="8280920" cy="312420"/>
          </a:xfrm>
        </p:grpSpPr>
        <p:sp>
          <p:nvSpPr>
            <p:cNvPr id="5" name="Rectangle 4"/>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7" name="Straight Connector 6"/>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1" name="TextBox 10"/>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3407251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600" b="1" dirty="0">
                <a:solidFill>
                  <a:schemeClr val="accent5">
                    <a:lumMod val="75000"/>
                  </a:schemeClr>
                </a:solidFill>
                <a:latin typeface="Arial" pitchFamily="34" charset="0"/>
                <a:cs typeface="Arial" pitchFamily="34" charset="0"/>
              </a:rPr>
              <a:t>PURPOSE</a:t>
            </a:r>
            <a:endParaRPr lang="el-GR" sz="3600" b="1" dirty="0">
              <a:solidFill>
                <a:schemeClr val="accent5">
                  <a:lumMod val="75000"/>
                </a:schemeClr>
              </a:solidFill>
              <a:latin typeface="Arial" pitchFamily="34" charset="0"/>
              <a:cs typeface="Arial" pitchFamily="34" charset="0"/>
            </a:endParaRPr>
          </a:p>
        </p:txBody>
      </p:sp>
      <p:sp>
        <p:nvSpPr>
          <p:cNvPr id="3" name="Θέση περιεχομένου 2"/>
          <p:cNvSpPr>
            <a:spLocks noGrp="1"/>
          </p:cNvSpPr>
          <p:nvPr>
            <p:ph idx="1"/>
          </p:nvPr>
        </p:nvSpPr>
        <p:spPr/>
        <p:txBody>
          <a:bodyPr/>
          <a:lstStyle/>
          <a:p>
            <a:pPr algn="ctr"/>
            <a:endParaRPr lang="el-GR" b="1" dirty="0">
              <a:solidFill>
                <a:schemeClr val="accent3">
                  <a:lumMod val="75000"/>
                </a:schemeClr>
              </a:solidFill>
            </a:endParaRPr>
          </a:p>
          <a:p>
            <a:pPr marL="68580" indent="0" algn="ctr">
              <a:buNone/>
            </a:pPr>
            <a:endParaRPr lang="el-GR" b="1" dirty="0">
              <a:solidFill>
                <a:schemeClr val="accent3">
                  <a:lumMod val="75000"/>
                </a:schemeClr>
              </a:solidFill>
            </a:endParaRPr>
          </a:p>
          <a:p>
            <a:pPr marL="68580" indent="0" algn="ctr">
              <a:buNone/>
            </a:pPr>
            <a:r>
              <a:rPr lang="en-US" b="1" dirty="0">
                <a:solidFill>
                  <a:schemeClr val="accent5">
                    <a:lumMod val="75000"/>
                  </a:schemeClr>
                </a:solidFill>
                <a:latin typeface="Arial" pitchFamily="34" charset="0"/>
                <a:cs typeface="Arial" pitchFamily="34" charset="0"/>
              </a:rPr>
              <a:t>R</a:t>
            </a:r>
            <a:r>
              <a:rPr lang="en-US" b="1" dirty="0" smtClean="0">
                <a:solidFill>
                  <a:schemeClr val="accent5">
                    <a:lumMod val="75000"/>
                  </a:schemeClr>
                </a:solidFill>
                <a:latin typeface="Arial" pitchFamily="34" charset="0"/>
                <a:cs typeface="Arial" pitchFamily="34" charset="0"/>
              </a:rPr>
              <a:t>egister </a:t>
            </a:r>
            <a:r>
              <a:rPr lang="en-US" b="1" dirty="0">
                <a:solidFill>
                  <a:schemeClr val="accent5">
                    <a:lumMod val="75000"/>
                  </a:schemeClr>
                </a:solidFill>
                <a:latin typeface="Arial" pitchFamily="34" charset="0"/>
                <a:cs typeface="Arial" pitchFamily="34" charset="0"/>
              </a:rPr>
              <a:t>all the electric and electronic devices used in our school t</a:t>
            </a:r>
            <a:r>
              <a:rPr lang="en-US" b="1" dirty="0" smtClean="0">
                <a:solidFill>
                  <a:schemeClr val="accent5">
                    <a:lumMod val="75000"/>
                  </a:schemeClr>
                </a:solidFill>
                <a:latin typeface="Arial" pitchFamily="34" charset="0"/>
                <a:cs typeface="Arial" pitchFamily="34" charset="0"/>
              </a:rPr>
              <a:t>hat can </a:t>
            </a:r>
            <a:r>
              <a:rPr lang="en-US" b="1" dirty="0">
                <a:solidFill>
                  <a:schemeClr val="accent5">
                    <a:lumMod val="75000"/>
                  </a:schemeClr>
                </a:solidFill>
                <a:latin typeface="Arial" pitchFamily="34" charset="0"/>
                <a:cs typeface="Arial" pitchFamily="34" charset="0"/>
              </a:rPr>
              <a:t>be recycled</a:t>
            </a:r>
            <a:endParaRPr lang="el-GR" b="1" dirty="0">
              <a:solidFill>
                <a:schemeClr val="accent5">
                  <a:lumMod val="75000"/>
                </a:schemeClr>
              </a:solidFill>
              <a:latin typeface="Arial" pitchFamily="34" charset="0"/>
              <a:cs typeface="Arial" pitchFamily="34" charset="0"/>
            </a:endParaRPr>
          </a:p>
        </p:txBody>
      </p:sp>
      <p:grpSp>
        <p:nvGrpSpPr>
          <p:cNvPr id="11" name="Group 10"/>
          <p:cNvGrpSpPr/>
          <p:nvPr/>
        </p:nvGrpSpPr>
        <p:grpSpPr>
          <a:xfrm>
            <a:off x="467544" y="6165304"/>
            <a:ext cx="8280920" cy="312420"/>
            <a:chOff x="467544" y="6165304"/>
            <a:chExt cx="8280920" cy="312420"/>
          </a:xfrm>
        </p:grpSpPr>
        <p:sp>
          <p:nvSpPr>
            <p:cNvPr id="4" name="Rectangle 3"/>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7" name="Straight Connector 6"/>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5" name="TextBox 14"/>
          <p:cNvSpPr txBox="1"/>
          <p:nvPr/>
        </p:nvSpPr>
        <p:spPr>
          <a:xfrm>
            <a:off x="4702492" y="1080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27488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52736"/>
            <a:ext cx="7024744" cy="1143000"/>
          </a:xfrm>
        </p:spPr>
        <p:txBody>
          <a:bodyPr>
            <a:normAutofit fontScale="90000"/>
          </a:bodyPr>
          <a:lstStyle/>
          <a:p>
            <a:pPr algn="ctr"/>
            <a:r>
              <a:rPr lang="el-GR" dirty="0"/>
              <a:t> </a:t>
            </a:r>
            <a:r>
              <a:rPr lang="en-US" b="1" dirty="0">
                <a:solidFill>
                  <a:schemeClr val="accent5">
                    <a:lumMod val="75000"/>
                  </a:schemeClr>
                </a:solidFill>
                <a:latin typeface="Arial" pitchFamily="34" charset="0"/>
                <a:cs typeface="Arial" pitchFamily="34" charset="0"/>
              </a:rPr>
              <a:t>Which devices are recyclable?</a:t>
            </a:r>
            <a:endParaRPr lang="el-GR" b="1" dirty="0">
              <a:solidFill>
                <a:schemeClr val="accent5">
                  <a:lumMod val="75000"/>
                </a:schemeClr>
              </a:solidFill>
              <a:latin typeface="Arial" pitchFamily="34" charset="0"/>
              <a:cs typeface="Arial" pitchFamily="34" charset="0"/>
            </a:endParaRPr>
          </a:p>
        </p:txBody>
      </p:sp>
      <p:sp>
        <p:nvSpPr>
          <p:cNvPr id="3" name="Θέση περιεχομένου 2"/>
          <p:cNvSpPr>
            <a:spLocks noGrp="1"/>
          </p:cNvSpPr>
          <p:nvPr>
            <p:ph idx="1"/>
          </p:nvPr>
        </p:nvSpPr>
        <p:spPr>
          <a:xfrm>
            <a:off x="1043492" y="2323652"/>
            <a:ext cx="7128908" cy="3508977"/>
          </a:xfrm>
        </p:spPr>
        <p:txBody>
          <a:bodyPr>
            <a:normAutofit/>
          </a:bodyPr>
          <a:lstStyle/>
          <a:p>
            <a:pPr marL="68580" indent="0">
              <a:lnSpc>
                <a:spcPct val="115000"/>
              </a:lnSpc>
              <a:spcAft>
                <a:spcPts val="1000"/>
              </a:spcAft>
              <a:buNone/>
            </a:pPr>
            <a:endParaRPr lang="el-GR" b="1" dirty="0">
              <a:solidFill>
                <a:schemeClr val="accent3">
                  <a:lumMod val="75000"/>
                </a:schemeClr>
              </a:solidFill>
              <a:latin typeface="Arial" pitchFamily="34" charset="0"/>
              <a:ea typeface="Calibri"/>
              <a:cs typeface="Arial" pitchFamily="34" charset="0"/>
            </a:endParaRPr>
          </a:p>
          <a:p>
            <a:pPr marL="68580" indent="0" algn="ctr">
              <a:lnSpc>
                <a:spcPct val="115000"/>
              </a:lnSpc>
              <a:spcAft>
                <a:spcPts val="1000"/>
              </a:spcAft>
              <a:buNone/>
            </a:pPr>
            <a:r>
              <a:rPr lang="en-US" b="1" dirty="0">
                <a:solidFill>
                  <a:schemeClr val="accent5">
                    <a:lumMod val="75000"/>
                  </a:schemeClr>
                </a:solidFill>
                <a:latin typeface="Arial" pitchFamily="34" charset="0"/>
                <a:ea typeface="Calibri"/>
                <a:cs typeface="Arial" pitchFamily="34" charset="0"/>
              </a:rPr>
              <a:t>Any electric or electronic </a:t>
            </a:r>
            <a:r>
              <a:rPr lang="en-US" b="1" dirty="0" smtClean="0">
                <a:solidFill>
                  <a:schemeClr val="accent5">
                    <a:lumMod val="75000"/>
                  </a:schemeClr>
                </a:solidFill>
                <a:latin typeface="Arial" pitchFamily="34" charset="0"/>
                <a:ea typeface="Calibri"/>
                <a:cs typeface="Arial" pitchFamily="34" charset="0"/>
              </a:rPr>
              <a:t>device which can </a:t>
            </a:r>
            <a:r>
              <a:rPr lang="en-US" b="1" dirty="0">
                <a:solidFill>
                  <a:schemeClr val="accent5">
                    <a:lumMod val="75000"/>
                  </a:schemeClr>
                </a:solidFill>
                <a:latin typeface="Arial" pitchFamily="34" charset="0"/>
                <a:ea typeface="Calibri"/>
                <a:cs typeface="Arial" pitchFamily="34" charset="0"/>
              </a:rPr>
              <a:t>plug into an electrical outlet or work with </a:t>
            </a:r>
            <a:r>
              <a:rPr lang="en-US" b="1" dirty="0" smtClean="0">
                <a:solidFill>
                  <a:schemeClr val="accent5">
                    <a:lumMod val="75000"/>
                  </a:schemeClr>
                </a:solidFill>
                <a:latin typeface="Arial" pitchFamily="34" charset="0"/>
                <a:ea typeface="Calibri"/>
                <a:cs typeface="Arial" pitchFamily="34" charset="0"/>
              </a:rPr>
              <a:t>batteries, </a:t>
            </a:r>
            <a:r>
              <a:rPr lang="en-US" b="1" dirty="0">
                <a:solidFill>
                  <a:schemeClr val="accent5">
                    <a:lumMod val="75000"/>
                  </a:schemeClr>
                </a:solidFill>
                <a:latin typeface="Arial" pitchFamily="34" charset="0"/>
                <a:ea typeface="Calibri"/>
                <a:cs typeface="Arial" pitchFamily="34" charset="0"/>
              </a:rPr>
              <a:t>including lightbulbs.</a:t>
            </a:r>
            <a:endParaRPr lang="el-GR" b="1" dirty="0">
              <a:solidFill>
                <a:schemeClr val="accent5">
                  <a:lumMod val="75000"/>
                </a:schemeClr>
              </a:solidFill>
              <a:latin typeface="Arial" pitchFamily="34" charset="0"/>
              <a:ea typeface="Calibri"/>
              <a:cs typeface="Arial" pitchFamily="34" charset="0"/>
            </a:endParaRPr>
          </a:p>
          <a:p>
            <a:endParaRPr lang="el-GR" dirty="0">
              <a:solidFill>
                <a:schemeClr val="accent5">
                  <a:lumMod val="75000"/>
                </a:schemeClr>
              </a:solidFill>
            </a:endParaRPr>
          </a:p>
        </p:txBody>
      </p:sp>
      <p:grpSp>
        <p:nvGrpSpPr>
          <p:cNvPr id="4" name="Group 3"/>
          <p:cNvGrpSpPr/>
          <p:nvPr/>
        </p:nvGrpSpPr>
        <p:grpSpPr>
          <a:xfrm>
            <a:off x="467544" y="6165304"/>
            <a:ext cx="8280920" cy="312420"/>
            <a:chOff x="467544" y="6165304"/>
            <a:chExt cx="8280920" cy="312420"/>
          </a:xfrm>
        </p:grpSpPr>
        <p:sp>
          <p:nvSpPr>
            <p:cNvPr id="5" name="Rectangle 4"/>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7" name="Straight Connector 6"/>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1" name="TextBox 10"/>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365812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1412776"/>
            <a:ext cx="7024744" cy="1693992"/>
          </a:xfrm>
        </p:spPr>
        <p:txBody>
          <a:bodyPr>
            <a:noAutofit/>
          </a:bodyPr>
          <a:lstStyle/>
          <a:p>
            <a:pPr algn="ctr"/>
            <a:r>
              <a:rPr lang="el-GR" sz="2800" b="1" dirty="0">
                <a:solidFill>
                  <a:schemeClr val="accent3">
                    <a:lumMod val="75000"/>
                  </a:schemeClr>
                </a:solidFill>
              </a:rPr>
              <a:t/>
            </a:r>
            <a:br>
              <a:rPr lang="el-GR" sz="2800" b="1" dirty="0">
                <a:solidFill>
                  <a:schemeClr val="accent3">
                    <a:lumMod val="75000"/>
                  </a:schemeClr>
                </a:solidFill>
              </a:rPr>
            </a:br>
            <a:r>
              <a:rPr lang="el-GR" sz="2800" b="1" dirty="0">
                <a:solidFill>
                  <a:schemeClr val="accent3">
                    <a:lumMod val="75000"/>
                  </a:schemeClr>
                </a:solidFill>
              </a:rPr>
              <a:t/>
            </a:r>
            <a:br>
              <a:rPr lang="el-GR" sz="2800" b="1" dirty="0">
                <a:solidFill>
                  <a:schemeClr val="accent3">
                    <a:lumMod val="75000"/>
                  </a:schemeClr>
                </a:solidFill>
              </a:rPr>
            </a:br>
            <a:r>
              <a:rPr lang="el-GR" sz="2800" b="1" dirty="0">
                <a:solidFill>
                  <a:schemeClr val="accent3">
                    <a:lumMod val="75000"/>
                  </a:schemeClr>
                </a:solidFill>
              </a:rPr>
              <a:t/>
            </a:r>
            <a:br>
              <a:rPr lang="el-GR" sz="2800" b="1" dirty="0">
                <a:solidFill>
                  <a:schemeClr val="accent3">
                    <a:lumMod val="75000"/>
                  </a:schemeClr>
                </a:solidFill>
              </a:rPr>
            </a:br>
            <a:r>
              <a:rPr lang="el-GR" sz="2800" b="1" dirty="0">
                <a:solidFill>
                  <a:schemeClr val="accent3">
                    <a:lumMod val="75000"/>
                  </a:schemeClr>
                </a:solidFill>
              </a:rPr>
              <a:t/>
            </a:r>
            <a:br>
              <a:rPr lang="el-GR" sz="2800" b="1" dirty="0">
                <a:solidFill>
                  <a:schemeClr val="accent3">
                    <a:lumMod val="75000"/>
                  </a:schemeClr>
                </a:solidFill>
              </a:rPr>
            </a:br>
            <a:r>
              <a:rPr lang="el-GR" sz="2800" b="1" dirty="0">
                <a:solidFill>
                  <a:schemeClr val="accent3">
                    <a:lumMod val="75000"/>
                  </a:schemeClr>
                </a:solidFill>
              </a:rPr>
              <a:t/>
            </a:r>
            <a:br>
              <a:rPr lang="el-GR" sz="2800" b="1" dirty="0">
                <a:solidFill>
                  <a:schemeClr val="accent3">
                    <a:lumMod val="75000"/>
                  </a:schemeClr>
                </a:solidFill>
              </a:rPr>
            </a:br>
            <a:r>
              <a:rPr lang="el-GR" sz="2800" b="1" dirty="0">
                <a:solidFill>
                  <a:schemeClr val="accent3">
                    <a:lumMod val="75000"/>
                  </a:schemeClr>
                </a:solidFill>
              </a:rPr>
              <a:t/>
            </a:r>
            <a:br>
              <a:rPr lang="el-GR" sz="2800" b="1" dirty="0">
                <a:solidFill>
                  <a:schemeClr val="accent3">
                    <a:lumMod val="75000"/>
                  </a:schemeClr>
                </a:solidFill>
              </a:rPr>
            </a:br>
            <a:r>
              <a:rPr lang="el-GR" sz="2800" b="1" dirty="0">
                <a:solidFill>
                  <a:schemeClr val="accent3">
                    <a:lumMod val="75000"/>
                  </a:schemeClr>
                </a:solidFill>
              </a:rPr>
              <a:t/>
            </a:r>
            <a:br>
              <a:rPr lang="el-GR" sz="2800" b="1" dirty="0">
                <a:solidFill>
                  <a:schemeClr val="accent3">
                    <a:lumMod val="75000"/>
                  </a:schemeClr>
                </a:solidFill>
              </a:rPr>
            </a:br>
            <a:r>
              <a:rPr lang="el-GR" sz="2800" b="1" dirty="0">
                <a:solidFill>
                  <a:schemeClr val="accent3">
                    <a:lumMod val="75000"/>
                  </a:schemeClr>
                </a:solidFill>
              </a:rPr>
              <a:t/>
            </a:r>
            <a:br>
              <a:rPr lang="el-GR" sz="2800" b="1" dirty="0">
                <a:solidFill>
                  <a:schemeClr val="accent3">
                    <a:lumMod val="75000"/>
                  </a:schemeClr>
                </a:solidFill>
              </a:rPr>
            </a:br>
            <a:r>
              <a:rPr lang="el-GR" sz="2800" b="1" dirty="0">
                <a:solidFill>
                  <a:schemeClr val="accent3">
                    <a:lumMod val="75000"/>
                  </a:schemeClr>
                </a:solidFill>
              </a:rPr>
              <a:t/>
            </a:r>
            <a:br>
              <a:rPr lang="el-GR" sz="2800" b="1" dirty="0">
                <a:solidFill>
                  <a:schemeClr val="accent3">
                    <a:lumMod val="75000"/>
                  </a:schemeClr>
                </a:solidFill>
              </a:rPr>
            </a:br>
            <a:r>
              <a:rPr lang="el-GR" sz="2800" b="1" dirty="0">
                <a:solidFill>
                  <a:schemeClr val="accent3">
                    <a:lumMod val="75000"/>
                  </a:schemeClr>
                </a:solidFill>
              </a:rPr>
              <a:t/>
            </a:r>
            <a:br>
              <a:rPr lang="el-GR" sz="2800" b="1" dirty="0">
                <a:solidFill>
                  <a:schemeClr val="accent3">
                    <a:lumMod val="75000"/>
                  </a:schemeClr>
                </a:solidFill>
              </a:rPr>
            </a:br>
            <a:r>
              <a:rPr lang="en-US" sz="2800" b="1" dirty="0">
                <a:solidFill>
                  <a:schemeClr val="accent5">
                    <a:lumMod val="75000"/>
                  </a:schemeClr>
                </a:solidFill>
                <a:latin typeface="Arial" pitchFamily="34" charset="0"/>
                <a:cs typeface="Arial" pitchFamily="34" charset="0"/>
              </a:rPr>
              <a:t>What is the Recycling of Waste Electronic and Electrical Equipment (WEEE</a:t>
            </a:r>
            <a:r>
              <a:rPr lang="en-US" sz="2800" b="1" dirty="0" smtClean="0">
                <a:solidFill>
                  <a:schemeClr val="accent5">
                    <a:lumMod val="75000"/>
                  </a:schemeClr>
                </a:solidFill>
                <a:latin typeface="Arial" pitchFamily="34" charset="0"/>
                <a:cs typeface="Arial" pitchFamily="34" charset="0"/>
              </a:rPr>
              <a:t>)?</a:t>
            </a:r>
            <a:r>
              <a:rPr lang="el-GR" sz="2800" b="1" dirty="0">
                <a:solidFill>
                  <a:schemeClr val="accent5">
                    <a:lumMod val="75000"/>
                  </a:schemeClr>
                </a:solidFill>
                <a:latin typeface="Arial" pitchFamily="34" charset="0"/>
                <a:cs typeface="Arial" pitchFamily="34" charset="0"/>
              </a:rPr>
              <a:t/>
            </a:r>
            <a:br>
              <a:rPr lang="el-GR" sz="2800" b="1" dirty="0">
                <a:solidFill>
                  <a:schemeClr val="accent5">
                    <a:lumMod val="75000"/>
                  </a:schemeClr>
                </a:solidFill>
                <a:latin typeface="Arial" pitchFamily="34" charset="0"/>
                <a:cs typeface="Arial" pitchFamily="34" charset="0"/>
              </a:rPr>
            </a:br>
            <a:endParaRPr lang="el-GR" sz="2800" b="1" dirty="0">
              <a:solidFill>
                <a:schemeClr val="accent5">
                  <a:lumMod val="75000"/>
                </a:schemeClr>
              </a:solidFill>
              <a:latin typeface="Arial" pitchFamily="34" charset="0"/>
              <a:cs typeface="Arial" pitchFamily="34" charset="0"/>
            </a:endParaRPr>
          </a:p>
        </p:txBody>
      </p:sp>
      <p:sp>
        <p:nvSpPr>
          <p:cNvPr id="3" name="Θέση περιεχομένου 2"/>
          <p:cNvSpPr>
            <a:spLocks noGrp="1"/>
          </p:cNvSpPr>
          <p:nvPr>
            <p:ph idx="1"/>
          </p:nvPr>
        </p:nvSpPr>
        <p:spPr/>
        <p:txBody>
          <a:bodyPr/>
          <a:lstStyle/>
          <a:p>
            <a:pPr marL="68580" indent="0">
              <a:buNone/>
            </a:pPr>
            <a:endParaRPr lang="el-GR" b="1" dirty="0">
              <a:solidFill>
                <a:schemeClr val="accent3">
                  <a:lumMod val="75000"/>
                </a:schemeClr>
              </a:solidFill>
              <a:latin typeface="Arial" pitchFamily="34" charset="0"/>
              <a:cs typeface="Arial" pitchFamily="34" charset="0"/>
            </a:endParaRPr>
          </a:p>
          <a:p>
            <a:pPr marL="68580" indent="0">
              <a:buNone/>
            </a:pPr>
            <a:endParaRPr lang="el-GR" sz="2000" b="1" dirty="0">
              <a:solidFill>
                <a:schemeClr val="accent3">
                  <a:lumMod val="75000"/>
                </a:schemeClr>
              </a:solidFill>
              <a:latin typeface="Arial" pitchFamily="34" charset="0"/>
              <a:cs typeface="Arial" pitchFamily="34" charset="0"/>
            </a:endParaRPr>
          </a:p>
          <a:p>
            <a:pPr marL="68580" indent="0">
              <a:buNone/>
            </a:pPr>
            <a:endParaRPr lang="el-GR" sz="2000" b="1" dirty="0">
              <a:solidFill>
                <a:schemeClr val="accent3">
                  <a:lumMod val="75000"/>
                </a:schemeClr>
              </a:solidFill>
              <a:latin typeface="Arial" pitchFamily="34" charset="0"/>
              <a:cs typeface="Arial" pitchFamily="34" charset="0"/>
            </a:endParaRPr>
          </a:p>
          <a:p>
            <a:pPr marL="68580" indent="0" algn="ctr">
              <a:buNone/>
            </a:pPr>
            <a:r>
              <a:rPr lang="en-US" sz="2000" b="1" dirty="0">
                <a:solidFill>
                  <a:schemeClr val="accent5">
                    <a:lumMod val="75000"/>
                  </a:schemeClr>
                </a:solidFill>
                <a:latin typeface="Arial" pitchFamily="34" charset="0"/>
                <a:cs typeface="Arial" pitchFamily="34" charset="0"/>
              </a:rPr>
              <a:t>It is the process of converting the waste from this equipment into products of similar or different usage while also removing any dangerous elements from them</a:t>
            </a:r>
            <a:r>
              <a:rPr lang="el-GR" sz="2000" b="1" dirty="0">
                <a:solidFill>
                  <a:schemeClr val="accent5">
                    <a:lumMod val="75000"/>
                  </a:schemeClr>
                </a:solidFill>
                <a:latin typeface="Arial" pitchFamily="34" charset="0"/>
                <a:cs typeface="Arial" pitchFamily="34" charset="0"/>
              </a:rPr>
              <a:t>.</a:t>
            </a:r>
            <a:endParaRPr lang="el-GR" sz="2000" dirty="0">
              <a:solidFill>
                <a:schemeClr val="accent5">
                  <a:lumMod val="75000"/>
                </a:schemeClr>
              </a:solidFill>
              <a:latin typeface="Arial" pitchFamily="34" charset="0"/>
              <a:cs typeface="Arial" pitchFamily="34" charset="0"/>
            </a:endParaRPr>
          </a:p>
        </p:txBody>
      </p:sp>
      <p:grpSp>
        <p:nvGrpSpPr>
          <p:cNvPr id="4" name="Group 3"/>
          <p:cNvGrpSpPr/>
          <p:nvPr/>
        </p:nvGrpSpPr>
        <p:grpSpPr>
          <a:xfrm>
            <a:off x="467544" y="6165304"/>
            <a:ext cx="8280920" cy="312420"/>
            <a:chOff x="467544" y="6165304"/>
            <a:chExt cx="8280920" cy="312420"/>
          </a:xfrm>
        </p:grpSpPr>
        <p:sp>
          <p:nvSpPr>
            <p:cNvPr id="5" name="Rectangle 4"/>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7" name="Straight Connector 6"/>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4" name="TextBox 13"/>
          <p:cNvSpPr txBox="1"/>
          <p:nvPr/>
        </p:nvSpPr>
        <p:spPr>
          <a:xfrm>
            <a:off x="4702492" y="1080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398944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200" b="1" dirty="0" smtClean="0">
                <a:solidFill>
                  <a:schemeClr val="accent5">
                    <a:lumMod val="75000"/>
                  </a:schemeClr>
                </a:solidFill>
                <a:latin typeface="Arial" pitchFamily="34" charset="0"/>
                <a:cs typeface="Arial" pitchFamily="34" charset="0"/>
              </a:rPr>
              <a:t>Searching and discussing</a:t>
            </a:r>
            <a:endParaRPr lang="el-GR" sz="3200" b="1" dirty="0">
              <a:solidFill>
                <a:schemeClr val="accent5">
                  <a:lumMod val="75000"/>
                </a:schemeClr>
              </a:solidFill>
              <a:latin typeface="Arial" pitchFamily="34" charset="0"/>
              <a:cs typeface="Arial" pitchFamily="34" charset="0"/>
            </a:endParaRPr>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403648" y="2324100"/>
            <a:ext cx="6192688" cy="3697188"/>
          </a:xfrm>
        </p:spPr>
      </p:pic>
      <p:grpSp>
        <p:nvGrpSpPr>
          <p:cNvPr id="5" name="Group 4"/>
          <p:cNvGrpSpPr/>
          <p:nvPr/>
        </p:nvGrpSpPr>
        <p:grpSpPr>
          <a:xfrm>
            <a:off x="467544" y="6165304"/>
            <a:ext cx="8280920" cy="312420"/>
            <a:chOff x="467544" y="6165304"/>
            <a:chExt cx="8280920" cy="312420"/>
          </a:xfrm>
        </p:grpSpPr>
        <p:sp>
          <p:nvSpPr>
            <p:cNvPr id="6" name="Rectangle 5"/>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8" name="Straight Connector 7"/>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2" name="TextBox 11"/>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2737022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817160"/>
          </a:xfrm>
        </p:spPr>
        <p:txBody>
          <a:bodyPr>
            <a:normAutofit/>
          </a:bodyPr>
          <a:lstStyle/>
          <a:p>
            <a:pPr algn="ctr"/>
            <a:r>
              <a:rPr lang="en-US" sz="3200" b="1" dirty="0" smtClean="0">
                <a:solidFill>
                  <a:schemeClr val="accent5">
                    <a:lumMod val="75000"/>
                  </a:schemeClr>
                </a:solidFill>
                <a:latin typeface="Arial" pitchFamily="34" charset="0"/>
                <a:cs typeface="Arial" pitchFamily="34" charset="0"/>
              </a:rPr>
              <a:t>PROCESSING</a:t>
            </a:r>
            <a:endParaRPr lang="el-GR" sz="3200" b="1" dirty="0">
              <a:solidFill>
                <a:schemeClr val="accent5">
                  <a:lumMod val="75000"/>
                </a:schemeClr>
              </a:solidFill>
              <a:latin typeface="Arial" pitchFamily="34" charset="0"/>
              <a:cs typeface="Arial" pitchFamily="34" charset="0"/>
            </a:endParaRPr>
          </a:p>
        </p:txBody>
      </p:sp>
      <p:sp>
        <p:nvSpPr>
          <p:cNvPr id="3" name="Θέση περιεχομένου 2"/>
          <p:cNvSpPr>
            <a:spLocks noGrp="1"/>
          </p:cNvSpPr>
          <p:nvPr>
            <p:ph idx="1"/>
          </p:nvPr>
        </p:nvSpPr>
        <p:spPr>
          <a:xfrm>
            <a:off x="1043492" y="1988840"/>
            <a:ext cx="6777317" cy="3843789"/>
          </a:xfrm>
        </p:spPr>
        <p:txBody>
          <a:bodyPr>
            <a:normAutofit/>
          </a:bodyPr>
          <a:lstStyle/>
          <a:p>
            <a:pPr marL="68580" indent="0">
              <a:buNone/>
            </a:pPr>
            <a:endParaRPr lang="en-US" sz="2000" b="1" dirty="0">
              <a:latin typeface="Arial" pitchFamily="34" charset="0"/>
              <a:cs typeface="Arial" pitchFamily="34" charset="0"/>
            </a:endParaRPr>
          </a:p>
          <a:p>
            <a:r>
              <a:rPr lang="en-US" sz="2000" b="1" dirty="0" smtClean="0">
                <a:latin typeface="Arial" pitchFamily="34" charset="0"/>
                <a:cs typeface="Arial" pitchFamily="34" charset="0"/>
              </a:rPr>
              <a:t>For the registering process, we used the coding form of the E.U.</a:t>
            </a:r>
            <a:endParaRPr lang="el-GR" sz="2000" b="1" dirty="0">
              <a:latin typeface="Arial" pitchFamily="34" charset="0"/>
              <a:cs typeface="Arial" pitchFamily="34" charset="0"/>
            </a:endParaRPr>
          </a:p>
          <a:p>
            <a:r>
              <a:rPr lang="en-US" sz="2000" b="1" dirty="0" smtClean="0">
                <a:latin typeface="Arial" pitchFamily="34" charset="0"/>
                <a:cs typeface="Arial" pitchFamily="34" charset="0"/>
              </a:rPr>
              <a:t>The laboratories and workshops were not registered because they fall under a different administration, not our schools.</a:t>
            </a:r>
          </a:p>
          <a:p>
            <a:r>
              <a:rPr lang="en-US" sz="2000" b="1" dirty="0">
                <a:latin typeface="Arial" pitchFamily="34" charset="0"/>
                <a:cs typeface="Arial" pitchFamily="34" charset="0"/>
              </a:rPr>
              <a:t>Our school is representing the majority of schools in Greece.</a:t>
            </a:r>
          </a:p>
          <a:p>
            <a:endParaRPr lang="el-GR" sz="2000" b="1" dirty="0">
              <a:latin typeface="Arial" pitchFamily="34" charset="0"/>
              <a:cs typeface="Arial" pitchFamily="34" charset="0"/>
            </a:endParaRPr>
          </a:p>
        </p:txBody>
      </p:sp>
      <p:grpSp>
        <p:nvGrpSpPr>
          <p:cNvPr id="4" name="Group 3"/>
          <p:cNvGrpSpPr/>
          <p:nvPr/>
        </p:nvGrpSpPr>
        <p:grpSpPr>
          <a:xfrm>
            <a:off x="467544" y="6165304"/>
            <a:ext cx="8280920" cy="312420"/>
            <a:chOff x="467544" y="6165304"/>
            <a:chExt cx="8280920" cy="312420"/>
          </a:xfrm>
        </p:grpSpPr>
        <p:sp>
          <p:nvSpPr>
            <p:cNvPr id="5" name="Rectangle 4"/>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7" name="Straight Connector 6"/>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1" name="TextBox 10"/>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406741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745152"/>
          </a:xfrm>
        </p:spPr>
        <p:txBody>
          <a:bodyPr>
            <a:normAutofit/>
          </a:bodyPr>
          <a:lstStyle/>
          <a:p>
            <a:pPr algn="ctr"/>
            <a:r>
              <a:rPr lang="en-US" sz="3200" b="1" dirty="0" smtClean="0">
                <a:solidFill>
                  <a:schemeClr val="accent5">
                    <a:lumMod val="75000"/>
                  </a:schemeClr>
                </a:solidFill>
                <a:latin typeface="Arial" pitchFamily="34" charset="0"/>
                <a:cs typeface="Arial" pitchFamily="34" charset="0"/>
              </a:rPr>
              <a:t>Registering Data</a:t>
            </a:r>
            <a:endParaRPr lang="el-GR" sz="3200" b="1" dirty="0">
              <a:solidFill>
                <a:schemeClr val="accent5">
                  <a:lumMod val="75000"/>
                </a:schemeClr>
              </a:solidFill>
              <a:latin typeface="Arial" pitchFamily="34" charset="0"/>
              <a:cs typeface="Arial" pitchFamily="34" charset="0"/>
            </a:endParaRPr>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55576" y="2492896"/>
            <a:ext cx="3096344" cy="3148335"/>
          </a:xfrm>
        </p:spPr>
      </p:pic>
      <p:pic>
        <p:nvPicPr>
          <p:cNvPr id="5" name="Εικόνα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83968" y="2492896"/>
            <a:ext cx="4176464" cy="3096344"/>
          </a:xfrm>
          <a:prstGeom prst="rect">
            <a:avLst/>
          </a:prstGeom>
        </p:spPr>
      </p:pic>
      <p:grpSp>
        <p:nvGrpSpPr>
          <p:cNvPr id="6" name="Group 5"/>
          <p:cNvGrpSpPr/>
          <p:nvPr/>
        </p:nvGrpSpPr>
        <p:grpSpPr>
          <a:xfrm>
            <a:off x="467544" y="6165304"/>
            <a:ext cx="8280920" cy="312420"/>
            <a:chOff x="467544" y="6165304"/>
            <a:chExt cx="8280920" cy="312420"/>
          </a:xfrm>
        </p:grpSpPr>
        <p:sp>
          <p:nvSpPr>
            <p:cNvPr id="7" name="Rectangle 6"/>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9" name="Straight Connector 8"/>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3" name="TextBox 12"/>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808430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sz="3600" dirty="0" smtClean="0">
                <a:solidFill>
                  <a:schemeClr val="accent4">
                    <a:lumMod val="75000"/>
                  </a:schemeClr>
                </a:solidFill>
                <a:latin typeface="Arial" pitchFamily="34" charset="0"/>
                <a:cs typeface="Arial" pitchFamily="34" charset="0"/>
              </a:rPr>
              <a:t>Registered Areas</a:t>
            </a:r>
            <a:endParaRPr lang="el-GR" sz="3600" dirty="0">
              <a:solidFill>
                <a:schemeClr val="accent4">
                  <a:lumMod val="75000"/>
                </a:schemeClr>
              </a:solidFill>
              <a:latin typeface="Arial" pitchFamily="34" charset="0"/>
              <a:cs typeface="Arial"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3768658768"/>
              </p:ext>
            </p:extLst>
          </p:nvPr>
        </p:nvGraphicFramePr>
        <p:xfrm>
          <a:off x="827584" y="3140968"/>
          <a:ext cx="7416823" cy="2068068"/>
        </p:xfrm>
        <a:graphic>
          <a:graphicData uri="http://schemas.openxmlformats.org/drawingml/2006/table">
            <a:tbl>
              <a:tblPr firstRow="1" firstCol="1" bandRow="1"/>
              <a:tblGrid>
                <a:gridCol w="648072">
                  <a:extLst>
                    <a:ext uri="{9D8B030D-6E8A-4147-A177-3AD203B41FA5}">
                      <a16:colId xmlns:a16="http://schemas.microsoft.com/office/drawing/2014/main" xmlns="" val="20000"/>
                    </a:ext>
                  </a:extLst>
                </a:gridCol>
                <a:gridCol w="1104273">
                  <a:extLst>
                    <a:ext uri="{9D8B030D-6E8A-4147-A177-3AD203B41FA5}">
                      <a16:colId xmlns:a16="http://schemas.microsoft.com/office/drawing/2014/main" xmlns="" val="20001"/>
                    </a:ext>
                  </a:extLst>
                </a:gridCol>
                <a:gridCol w="1095133">
                  <a:extLst>
                    <a:ext uri="{9D8B030D-6E8A-4147-A177-3AD203B41FA5}">
                      <a16:colId xmlns:a16="http://schemas.microsoft.com/office/drawing/2014/main" xmlns="" val="20002"/>
                    </a:ext>
                  </a:extLst>
                </a:gridCol>
                <a:gridCol w="1064877">
                  <a:extLst>
                    <a:ext uri="{9D8B030D-6E8A-4147-A177-3AD203B41FA5}">
                      <a16:colId xmlns:a16="http://schemas.microsoft.com/office/drawing/2014/main" xmlns="" val="20003"/>
                    </a:ext>
                  </a:extLst>
                </a:gridCol>
                <a:gridCol w="1092920">
                  <a:extLst>
                    <a:ext uri="{9D8B030D-6E8A-4147-A177-3AD203B41FA5}">
                      <a16:colId xmlns:a16="http://schemas.microsoft.com/office/drawing/2014/main" xmlns="" val="20004"/>
                    </a:ext>
                  </a:extLst>
                </a:gridCol>
                <a:gridCol w="1092920">
                  <a:extLst>
                    <a:ext uri="{9D8B030D-6E8A-4147-A177-3AD203B41FA5}">
                      <a16:colId xmlns:a16="http://schemas.microsoft.com/office/drawing/2014/main" xmlns="" val="20005"/>
                    </a:ext>
                  </a:extLst>
                </a:gridCol>
                <a:gridCol w="582852">
                  <a:extLst>
                    <a:ext uri="{9D8B030D-6E8A-4147-A177-3AD203B41FA5}">
                      <a16:colId xmlns:a16="http://schemas.microsoft.com/office/drawing/2014/main" xmlns="" val="20006"/>
                    </a:ext>
                  </a:extLst>
                </a:gridCol>
                <a:gridCol w="735776">
                  <a:extLst>
                    <a:ext uri="{9D8B030D-6E8A-4147-A177-3AD203B41FA5}">
                      <a16:colId xmlns:a16="http://schemas.microsoft.com/office/drawing/2014/main" xmlns="" val="20007"/>
                    </a:ext>
                  </a:extLst>
                </a:gridCol>
              </a:tblGrid>
              <a:tr h="654999">
                <a:tc>
                  <a:txBody>
                    <a:bodyPr/>
                    <a:lstStyle/>
                    <a:p>
                      <a:pPr>
                        <a:lnSpc>
                          <a:spcPct val="115000"/>
                        </a:lnSpc>
                        <a:spcAft>
                          <a:spcPts val="0"/>
                        </a:spcAft>
                      </a:pPr>
                      <a:endParaRPr lang="el-GR"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00" b="1" dirty="0">
                          <a:effectLst/>
                          <a:latin typeface="Arial" pitchFamily="34" charset="0"/>
                          <a:ea typeface="Calibri"/>
                          <a:cs typeface="Arial" pitchFamily="34" charset="0"/>
                        </a:rPr>
                        <a:t> </a:t>
                      </a:r>
                    </a:p>
                    <a:p>
                      <a:pPr algn="ctr">
                        <a:lnSpc>
                          <a:spcPct val="115000"/>
                        </a:lnSpc>
                        <a:spcAft>
                          <a:spcPts val="0"/>
                        </a:spcAft>
                      </a:pPr>
                      <a:r>
                        <a:rPr lang="en-US" sz="1000" b="1" dirty="0" smtClean="0">
                          <a:effectLst/>
                          <a:latin typeface="Arial" pitchFamily="34" charset="0"/>
                          <a:ea typeface="Calibri"/>
                          <a:cs typeface="Arial" pitchFamily="34" charset="0"/>
                        </a:rPr>
                        <a:t>HEADMASTER’S OFFICE</a:t>
                      </a:r>
                      <a:endParaRPr lang="el-GR" sz="1000" b="1"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dirty="0">
                          <a:effectLst/>
                          <a:latin typeface="Arial" pitchFamily="34" charset="0"/>
                          <a:ea typeface="Calibri"/>
                          <a:cs typeface="Arial" pitchFamily="34" charset="0"/>
                        </a:rPr>
                        <a:t> </a:t>
                      </a:r>
                      <a:endParaRPr lang="el-GR" sz="800" b="1" dirty="0">
                        <a:effectLst/>
                        <a:latin typeface="Arial" pitchFamily="34" charset="0"/>
                        <a:ea typeface="Calibri"/>
                        <a:cs typeface="Arial" pitchFamily="34" charset="0"/>
                      </a:endParaRPr>
                    </a:p>
                    <a:p>
                      <a:pPr algn="ctr">
                        <a:lnSpc>
                          <a:spcPct val="115000"/>
                        </a:lnSpc>
                        <a:spcAft>
                          <a:spcPts val="0"/>
                        </a:spcAft>
                      </a:pPr>
                      <a:r>
                        <a:rPr lang="en-US" sz="800" b="1" dirty="0" smtClean="0">
                          <a:effectLst/>
                          <a:latin typeface="Arial" pitchFamily="34" charset="0"/>
                          <a:ea typeface="Calibri"/>
                          <a:cs typeface="Arial" pitchFamily="34" charset="0"/>
                        </a:rPr>
                        <a:t>ADMINISTRATIVE</a:t>
                      </a:r>
                      <a:r>
                        <a:rPr lang="en-US" sz="800" b="1" baseline="0" dirty="0" smtClean="0">
                          <a:effectLst/>
                          <a:latin typeface="Arial" pitchFamily="34" charset="0"/>
                          <a:ea typeface="Calibri"/>
                          <a:cs typeface="Arial" pitchFamily="34" charset="0"/>
                        </a:rPr>
                        <a:t> AND SECRETARIAL</a:t>
                      </a:r>
                    </a:p>
                    <a:p>
                      <a:pPr algn="ctr">
                        <a:lnSpc>
                          <a:spcPct val="115000"/>
                        </a:lnSpc>
                        <a:spcAft>
                          <a:spcPts val="0"/>
                        </a:spcAft>
                      </a:pPr>
                      <a:r>
                        <a:rPr lang="en-US" sz="800" b="1" baseline="0" dirty="0" smtClean="0">
                          <a:effectLst/>
                          <a:latin typeface="Arial" pitchFamily="34" charset="0"/>
                          <a:ea typeface="Calibri"/>
                          <a:cs typeface="Arial" pitchFamily="34" charset="0"/>
                        </a:rPr>
                        <a:t>OFFICE</a:t>
                      </a:r>
                      <a:endParaRPr lang="el-GR" sz="800" b="1"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00" b="1" dirty="0">
                          <a:effectLst/>
                          <a:latin typeface="Arial" pitchFamily="34" charset="0"/>
                          <a:ea typeface="Calibri"/>
                          <a:cs typeface="Arial" pitchFamily="34" charset="0"/>
                        </a:rPr>
                        <a:t> </a:t>
                      </a:r>
                    </a:p>
                    <a:p>
                      <a:pPr algn="ctr">
                        <a:lnSpc>
                          <a:spcPct val="115000"/>
                        </a:lnSpc>
                        <a:spcAft>
                          <a:spcPts val="0"/>
                        </a:spcAft>
                      </a:pPr>
                      <a:r>
                        <a:rPr lang="en-US" sz="1000" b="1" dirty="0" smtClean="0">
                          <a:effectLst/>
                          <a:latin typeface="Arial" pitchFamily="34" charset="0"/>
                          <a:ea typeface="Calibri"/>
                          <a:cs typeface="Arial" pitchFamily="34" charset="0"/>
                        </a:rPr>
                        <a:t>LIBRARY</a:t>
                      </a:r>
                      <a:endParaRPr lang="el-GR" sz="1000" b="1"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00" b="1" dirty="0">
                          <a:effectLst/>
                          <a:latin typeface="Arial" pitchFamily="34" charset="0"/>
                          <a:ea typeface="Calibri"/>
                          <a:cs typeface="Arial" pitchFamily="34" charset="0"/>
                        </a:rPr>
                        <a:t> </a:t>
                      </a:r>
                    </a:p>
                    <a:p>
                      <a:pPr algn="ctr">
                        <a:lnSpc>
                          <a:spcPct val="115000"/>
                        </a:lnSpc>
                        <a:spcAft>
                          <a:spcPts val="0"/>
                        </a:spcAft>
                      </a:pPr>
                      <a:r>
                        <a:rPr lang="en-US" sz="900" b="1" dirty="0" smtClean="0">
                          <a:effectLst/>
                          <a:latin typeface="Arial" pitchFamily="34" charset="0"/>
                          <a:ea typeface="Calibri"/>
                          <a:cs typeface="Arial" pitchFamily="34" charset="0"/>
                        </a:rPr>
                        <a:t>CLASSROOMS</a:t>
                      </a:r>
                      <a:endParaRPr lang="el-GR" sz="900" b="1"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000" b="1" dirty="0">
                        <a:effectLst/>
                        <a:latin typeface="Arial" pitchFamily="34" charset="0"/>
                        <a:ea typeface="Calibri"/>
                        <a:cs typeface="Arial" pitchFamily="34" charset="0"/>
                      </a:endParaRPr>
                    </a:p>
                    <a:p>
                      <a:pPr algn="ctr">
                        <a:lnSpc>
                          <a:spcPct val="115000"/>
                        </a:lnSpc>
                        <a:spcAft>
                          <a:spcPts val="0"/>
                        </a:spcAft>
                      </a:pPr>
                      <a:r>
                        <a:rPr lang="en-US" sz="1000" b="1" dirty="0" smtClean="0">
                          <a:effectLst/>
                          <a:latin typeface="Arial" pitchFamily="34" charset="0"/>
                          <a:ea typeface="Calibri"/>
                          <a:cs typeface="Arial" pitchFamily="34" charset="0"/>
                        </a:rPr>
                        <a:t>EVENT HALL</a:t>
                      </a:r>
                      <a:endParaRPr lang="el-GR" sz="1000" b="1"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000" b="1" dirty="0">
                          <a:effectLst/>
                          <a:latin typeface="Arial" pitchFamily="34" charset="0"/>
                          <a:ea typeface="Calibri"/>
                          <a:cs typeface="Arial" pitchFamily="34" charset="0"/>
                        </a:rPr>
                        <a:t> </a:t>
                      </a:r>
                    </a:p>
                    <a:p>
                      <a:pPr algn="ctr">
                        <a:lnSpc>
                          <a:spcPct val="115000"/>
                        </a:lnSpc>
                        <a:spcAft>
                          <a:spcPts val="0"/>
                        </a:spcAft>
                      </a:pPr>
                      <a:r>
                        <a:rPr lang="en-US" sz="1000" b="1" dirty="0">
                          <a:effectLst/>
                          <a:latin typeface="Arial" pitchFamily="34" charset="0"/>
                          <a:ea typeface="Calibri"/>
                          <a:cs typeface="Arial" pitchFamily="34" charset="0"/>
                        </a:rPr>
                        <a:t>WC</a:t>
                      </a:r>
                      <a:endParaRPr lang="el-GR" sz="1000" b="1"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000" b="1" dirty="0">
                        <a:effectLst/>
                        <a:latin typeface="Arial" pitchFamily="34" charset="0"/>
                        <a:ea typeface="Calibri"/>
                        <a:cs typeface="Arial" pitchFamily="34" charset="0"/>
                      </a:endParaRPr>
                    </a:p>
                    <a:p>
                      <a:pPr algn="ctr">
                        <a:lnSpc>
                          <a:spcPct val="115000"/>
                        </a:lnSpc>
                        <a:spcAft>
                          <a:spcPts val="0"/>
                        </a:spcAft>
                      </a:pPr>
                      <a:r>
                        <a:rPr lang="en-US" sz="1000" b="1" dirty="0" smtClean="0">
                          <a:effectLst/>
                          <a:latin typeface="Arial" pitchFamily="34" charset="0"/>
                          <a:ea typeface="Calibri"/>
                          <a:cs typeface="Arial" pitchFamily="34" charset="0"/>
                        </a:rPr>
                        <a:t>HALL-WAYS</a:t>
                      </a:r>
                      <a:endParaRPr lang="el-GR" sz="1000" b="1"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lnSpc>
                          <a:spcPct val="115000"/>
                        </a:lnSpc>
                        <a:spcAft>
                          <a:spcPts val="0"/>
                        </a:spcAft>
                      </a:pPr>
                      <a:r>
                        <a:rPr lang="el-GR" sz="1200" b="1" dirty="0">
                          <a:effectLst/>
                          <a:latin typeface="Arial"/>
                          <a:ea typeface="Calibri"/>
                          <a:cs typeface="Times New Roman"/>
                        </a:rPr>
                        <a:t> </a:t>
                      </a:r>
                      <a:endParaRPr lang="el-GR" sz="1100" b="1" dirty="0">
                        <a:effectLst/>
                        <a:latin typeface="Calibri"/>
                        <a:ea typeface="Calibri"/>
                        <a:cs typeface="Times New Roman"/>
                      </a:endParaRPr>
                    </a:p>
                    <a:p>
                      <a:pPr algn="ctr">
                        <a:lnSpc>
                          <a:spcPct val="115000"/>
                        </a:lnSpc>
                        <a:spcAft>
                          <a:spcPts val="0"/>
                        </a:spcAft>
                      </a:pPr>
                      <a:r>
                        <a:rPr lang="en-US" sz="900" b="1" dirty="0" smtClean="0">
                          <a:effectLst/>
                          <a:latin typeface="Arial"/>
                          <a:ea typeface="Calibri"/>
                          <a:cs typeface="Times New Roman"/>
                        </a:rPr>
                        <a:t>BUILD-</a:t>
                      </a:r>
                    </a:p>
                    <a:p>
                      <a:pPr algn="ctr">
                        <a:lnSpc>
                          <a:spcPct val="115000"/>
                        </a:lnSpc>
                        <a:spcAft>
                          <a:spcPts val="0"/>
                        </a:spcAft>
                      </a:pPr>
                      <a:r>
                        <a:rPr lang="en-US" sz="900" b="1" dirty="0" smtClean="0">
                          <a:effectLst/>
                          <a:latin typeface="Arial"/>
                          <a:ea typeface="Calibri"/>
                          <a:cs typeface="Times New Roman"/>
                        </a:rPr>
                        <a:t>ING</a:t>
                      </a:r>
                      <a:r>
                        <a:rPr lang="el-GR" sz="900" b="1" dirty="0" smtClean="0">
                          <a:effectLst/>
                          <a:latin typeface="Arial"/>
                          <a:ea typeface="Calibri"/>
                          <a:cs typeface="Times New Roman"/>
                        </a:rPr>
                        <a:t> </a:t>
                      </a:r>
                      <a:endParaRPr lang="en-US" sz="900" b="1" dirty="0" smtClean="0">
                        <a:effectLst/>
                        <a:latin typeface="Arial"/>
                        <a:ea typeface="Calibri"/>
                        <a:cs typeface="Times New Roman"/>
                      </a:endParaRPr>
                    </a:p>
                    <a:p>
                      <a:pPr algn="ctr">
                        <a:lnSpc>
                          <a:spcPct val="115000"/>
                        </a:lnSpc>
                        <a:spcAft>
                          <a:spcPts val="0"/>
                        </a:spcAft>
                      </a:pPr>
                      <a:r>
                        <a:rPr lang="el-GR" sz="900" b="1" dirty="0" smtClean="0">
                          <a:effectLst/>
                          <a:latin typeface="Arial"/>
                          <a:ea typeface="Calibri"/>
                          <a:cs typeface="Times New Roman"/>
                        </a:rPr>
                        <a:t>Α</a:t>
                      </a:r>
                      <a:endParaRPr lang="el-GR" sz="9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dirty="0">
                          <a:effectLst/>
                          <a:latin typeface="Arial"/>
                          <a:ea typeface="Calibri"/>
                          <a:cs typeface="Times New Roman"/>
                        </a:rPr>
                        <a:t> </a:t>
                      </a:r>
                      <a:endParaRPr lang="el-GR" sz="1100" b="1" dirty="0">
                        <a:effectLst/>
                        <a:latin typeface="Calibri"/>
                        <a:ea typeface="Calibri"/>
                        <a:cs typeface="Times New Roman"/>
                      </a:endParaRPr>
                    </a:p>
                    <a:p>
                      <a:pPr algn="ctr">
                        <a:lnSpc>
                          <a:spcPct val="115000"/>
                        </a:lnSpc>
                        <a:spcAft>
                          <a:spcPts val="0"/>
                        </a:spcAft>
                      </a:pPr>
                      <a:r>
                        <a:rPr lang="el-GR" sz="1200" b="1" dirty="0">
                          <a:effectLst/>
                          <a:latin typeface="Arial"/>
                          <a:ea typeface="Calibri"/>
                          <a:cs typeface="Times New Roman"/>
                        </a:rPr>
                        <a:t>1</a:t>
                      </a:r>
                      <a:endParaRPr lang="el-GR"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a:effectLst/>
                          <a:latin typeface="Arial"/>
                          <a:ea typeface="Calibri"/>
                          <a:cs typeface="Times New Roman"/>
                        </a:rPr>
                        <a:t> </a:t>
                      </a:r>
                      <a:endParaRPr lang="el-GR" sz="1100" b="1">
                        <a:effectLst/>
                        <a:latin typeface="Calibri"/>
                        <a:ea typeface="Calibri"/>
                        <a:cs typeface="Times New Roman"/>
                      </a:endParaRPr>
                    </a:p>
                    <a:p>
                      <a:pPr algn="ctr">
                        <a:lnSpc>
                          <a:spcPct val="115000"/>
                        </a:lnSpc>
                        <a:spcAft>
                          <a:spcPts val="0"/>
                        </a:spcAft>
                      </a:pPr>
                      <a:r>
                        <a:rPr lang="el-GR" sz="1200" b="1">
                          <a:effectLst/>
                          <a:latin typeface="Arial"/>
                          <a:ea typeface="Calibri"/>
                          <a:cs typeface="Times New Roman"/>
                        </a:rPr>
                        <a:t>1</a:t>
                      </a:r>
                      <a:endParaRPr lang="el-GR"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a:effectLst/>
                          <a:latin typeface="Arial"/>
                          <a:ea typeface="Calibri"/>
                          <a:cs typeface="Times New Roman"/>
                        </a:rPr>
                        <a:t> </a:t>
                      </a:r>
                      <a:endParaRPr lang="el-GR" sz="1100" b="1">
                        <a:effectLst/>
                        <a:latin typeface="Calibri"/>
                        <a:ea typeface="Calibri"/>
                        <a:cs typeface="Times New Roman"/>
                      </a:endParaRPr>
                    </a:p>
                    <a:p>
                      <a:pPr algn="ctr">
                        <a:lnSpc>
                          <a:spcPct val="115000"/>
                        </a:lnSpc>
                        <a:spcAft>
                          <a:spcPts val="0"/>
                        </a:spcAft>
                      </a:pPr>
                      <a:r>
                        <a:rPr lang="en-US" sz="1200" b="1">
                          <a:effectLst/>
                          <a:latin typeface="Arial"/>
                          <a:ea typeface="Calibri"/>
                          <a:cs typeface="Times New Roman"/>
                        </a:rPr>
                        <a:t>1</a:t>
                      </a:r>
                      <a:endParaRPr lang="el-GR"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dirty="0">
                          <a:effectLst/>
                          <a:latin typeface="Arial"/>
                          <a:ea typeface="Calibri"/>
                          <a:cs typeface="Times New Roman"/>
                        </a:rPr>
                        <a:t> </a:t>
                      </a:r>
                      <a:endParaRPr lang="el-GR" sz="1100" b="1" dirty="0">
                        <a:effectLst/>
                        <a:latin typeface="Calibri"/>
                        <a:ea typeface="Calibri"/>
                        <a:cs typeface="Times New Roman"/>
                      </a:endParaRPr>
                    </a:p>
                    <a:p>
                      <a:pPr algn="ctr">
                        <a:lnSpc>
                          <a:spcPct val="115000"/>
                        </a:lnSpc>
                        <a:spcAft>
                          <a:spcPts val="0"/>
                        </a:spcAft>
                      </a:pPr>
                      <a:r>
                        <a:rPr lang="el-GR" sz="1200" b="1" dirty="0">
                          <a:effectLst/>
                          <a:latin typeface="Arial"/>
                          <a:ea typeface="Calibri"/>
                          <a:cs typeface="Times New Roman"/>
                        </a:rPr>
                        <a:t>7</a:t>
                      </a:r>
                      <a:endParaRPr lang="el-GR"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200" b="1" dirty="0">
                        <a:effectLst/>
                        <a:latin typeface="Arial" pitchFamily="34" charset="0"/>
                        <a:ea typeface="Calibri"/>
                        <a:cs typeface="Arial" pitchFamily="34" charset="0"/>
                      </a:endParaRPr>
                    </a:p>
                    <a:p>
                      <a:pPr algn="ctr">
                        <a:lnSpc>
                          <a:spcPct val="115000"/>
                        </a:lnSpc>
                        <a:spcAft>
                          <a:spcPts val="0"/>
                        </a:spcAft>
                      </a:pPr>
                      <a:r>
                        <a:rPr lang="el-GR" sz="1200" b="1" dirty="0">
                          <a:effectLst/>
                          <a:latin typeface="Arial" pitchFamily="34" charset="0"/>
                          <a:ea typeface="Calibri"/>
                          <a:cs typeface="Arial" pitchFamily="34"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a:effectLst/>
                          <a:latin typeface="Arial"/>
                          <a:ea typeface="Calibri"/>
                          <a:cs typeface="Times New Roman"/>
                        </a:rPr>
                        <a:t> </a:t>
                      </a:r>
                      <a:endParaRPr lang="el-GR" sz="1100" b="1">
                        <a:effectLst/>
                        <a:latin typeface="Calibri"/>
                        <a:ea typeface="Calibri"/>
                        <a:cs typeface="Times New Roman"/>
                      </a:endParaRPr>
                    </a:p>
                    <a:p>
                      <a:pPr algn="ctr">
                        <a:lnSpc>
                          <a:spcPct val="115000"/>
                        </a:lnSpc>
                        <a:spcAft>
                          <a:spcPts val="0"/>
                        </a:spcAft>
                      </a:pPr>
                      <a:r>
                        <a:rPr lang="el-GR" sz="1200" b="1">
                          <a:effectLst/>
                          <a:latin typeface="Arial"/>
                          <a:ea typeface="Calibri"/>
                          <a:cs typeface="Times New Roman"/>
                        </a:rPr>
                        <a:t>1</a:t>
                      </a:r>
                      <a:endParaRPr lang="el-GR" sz="1100" b="1">
                        <a:effectLst/>
                        <a:latin typeface="Calibri"/>
                        <a:ea typeface="Calibri"/>
                        <a:cs typeface="Times New Roman"/>
                      </a:endParaRPr>
                    </a:p>
                    <a:p>
                      <a:pPr algn="ctr">
                        <a:lnSpc>
                          <a:spcPct val="115000"/>
                        </a:lnSpc>
                        <a:spcAft>
                          <a:spcPts val="0"/>
                        </a:spcAft>
                      </a:pPr>
                      <a:r>
                        <a:rPr lang="el-GR" sz="1200" b="1">
                          <a:effectLst/>
                          <a:latin typeface="Arial"/>
                          <a:ea typeface="Calibri"/>
                          <a:cs typeface="Times New Roman"/>
                        </a:rPr>
                        <a:t> </a:t>
                      </a:r>
                      <a:endParaRPr lang="el-GR"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200" b="1" dirty="0">
                        <a:effectLst/>
                        <a:latin typeface="Calibri"/>
                        <a:ea typeface="Calibri"/>
                        <a:cs typeface="Times New Roman"/>
                      </a:endParaRPr>
                    </a:p>
                    <a:p>
                      <a:pPr algn="ctr">
                        <a:lnSpc>
                          <a:spcPct val="115000"/>
                        </a:lnSpc>
                        <a:spcAft>
                          <a:spcPts val="0"/>
                        </a:spcAft>
                      </a:pPr>
                      <a:r>
                        <a:rPr lang="el-GR" sz="1200" b="1" dirty="0">
                          <a:effectLst/>
                          <a:latin typeface="Calibri"/>
                          <a:ea typeface="Calibri"/>
                          <a:cs typeface="Times New Roman"/>
                        </a:rPr>
                        <a:t>2</a:t>
                      </a:r>
                    </a:p>
                    <a:p>
                      <a:pPr algn="ctr">
                        <a:lnSpc>
                          <a:spcPct val="115000"/>
                        </a:lnSpc>
                        <a:spcAft>
                          <a:spcPts val="0"/>
                        </a:spcAft>
                      </a:pPr>
                      <a:endParaRPr lang="el-GR" sz="1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14265">
                <a:tc>
                  <a:txBody>
                    <a:bodyPr/>
                    <a:lstStyle/>
                    <a:p>
                      <a:pPr>
                        <a:lnSpc>
                          <a:spcPct val="115000"/>
                        </a:lnSpc>
                        <a:spcAft>
                          <a:spcPts val="0"/>
                        </a:spcAft>
                      </a:pPr>
                      <a:r>
                        <a:rPr lang="el-GR" sz="1200" b="1" dirty="0">
                          <a:effectLst/>
                          <a:latin typeface="Arial"/>
                          <a:ea typeface="Calibri"/>
                          <a:cs typeface="Times New Roman"/>
                        </a:rPr>
                        <a:t> </a:t>
                      </a:r>
                      <a:endParaRPr lang="el-GR" sz="1100" b="1" dirty="0">
                        <a:effectLst/>
                        <a:latin typeface="Calibri"/>
                        <a:ea typeface="Calibri"/>
                        <a:cs typeface="Times New Roman"/>
                      </a:endParaRPr>
                    </a:p>
                    <a:p>
                      <a:pPr algn="ctr">
                        <a:lnSpc>
                          <a:spcPct val="115000"/>
                        </a:lnSpc>
                        <a:spcAft>
                          <a:spcPts val="0"/>
                        </a:spcAft>
                      </a:pPr>
                      <a:r>
                        <a:rPr lang="en-US" sz="900" b="1" dirty="0" smtClean="0">
                          <a:effectLst/>
                          <a:latin typeface="Arial"/>
                          <a:ea typeface="Calibri"/>
                          <a:cs typeface="Times New Roman"/>
                        </a:rPr>
                        <a:t>BUILD-ING</a:t>
                      </a:r>
                      <a:r>
                        <a:rPr lang="el-GR" sz="900" b="1" dirty="0" smtClean="0">
                          <a:effectLst/>
                          <a:latin typeface="Arial"/>
                          <a:ea typeface="Calibri"/>
                          <a:cs typeface="Times New Roman"/>
                        </a:rPr>
                        <a:t>   </a:t>
                      </a:r>
                      <a:endParaRPr lang="el-GR" sz="900" b="1" dirty="0">
                        <a:effectLst/>
                        <a:latin typeface="Arial"/>
                        <a:ea typeface="Calibri"/>
                        <a:cs typeface="Times New Roman"/>
                      </a:endParaRPr>
                    </a:p>
                    <a:p>
                      <a:pPr algn="ctr">
                        <a:lnSpc>
                          <a:spcPct val="115000"/>
                        </a:lnSpc>
                        <a:spcAft>
                          <a:spcPts val="0"/>
                        </a:spcAft>
                      </a:pPr>
                      <a:r>
                        <a:rPr lang="en-US" sz="900" b="1" baseline="0" dirty="0" smtClean="0">
                          <a:effectLst/>
                          <a:latin typeface="Arial"/>
                          <a:ea typeface="Calibri"/>
                          <a:cs typeface="Times New Roman"/>
                        </a:rPr>
                        <a:t>B</a:t>
                      </a:r>
                      <a:endParaRPr lang="el-GR" sz="9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200" b="1" dirty="0">
                          <a:effectLst/>
                          <a:latin typeface="Arial"/>
                          <a:ea typeface="Calibri"/>
                          <a:cs typeface="Times New Roman"/>
                        </a:rPr>
                        <a:t> </a:t>
                      </a:r>
                      <a:endParaRPr lang="el-GR" sz="1100" b="1" dirty="0">
                        <a:effectLst/>
                        <a:latin typeface="Calibri"/>
                        <a:ea typeface="Calibri"/>
                        <a:cs typeface="Times New Roman"/>
                      </a:endParaRPr>
                    </a:p>
                    <a:p>
                      <a:pPr>
                        <a:lnSpc>
                          <a:spcPct val="115000"/>
                        </a:lnSpc>
                        <a:spcAft>
                          <a:spcPts val="0"/>
                        </a:spcAft>
                      </a:pPr>
                      <a:r>
                        <a:rPr lang="el-GR" sz="1200" b="1" dirty="0">
                          <a:effectLst/>
                          <a:latin typeface="Arial"/>
                          <a:ea typeface="Calibri"/>
                          <a:cs typeface="Times New Roman"/>
                        </a:rPr>
                        <a:t>             0</a:t>
                      </a:r>
                      <a:endParaRPr lang="el-GR"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dirty="0">
                          <a:effectLst/>
                          <a:latin typeface="Arial"/>
                          <a:ea typeface="Calibri"/>
                          <a:cs typeface="Times New Roman"/>
                        </a:rPr>
                        <a:t> </a:t>
                      </a:r>
                      <a:endParaRPr lang="el-GR" sz="1100" b="1" dirty="0">
                        <a:effectLst/>
                        <a:latin typeface="Calibri"/>
                        <a:ea typeface="Calibri"/>
                        <a:cs typeface="Times New Roman"/>
                      </a:endParaRPr>
                    </a:p>
                    <a:p>
                      <a:pPr algn="ctr">
                        <a:lnSpc>
                          <a:spcPct val="115000"/>
                        </a:lnSpc>
                        <a:spcAft>
                          <a:spcPts val="0"/>
                        </a:spcAft>
                      </a:pPr>
                      <a:r>
                        <a:rPr lang="el-GR" sz="1200" b="1" dirty="0">
                          <a:effectLst/>
                          <a:latin typeface="Arial"/>
                          <a:ea typeface="Calibri"/>
                          <a:cs typeface="Times New Roman"/>
                        </a:rPr>
                        <a:t>0</a:t>
                      </a:r>
                      <a:endParaRPr lang="el-GR"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200" b="1" dirty="0">
                          <a:effectLst/>
                          <a:latin typeface="Arial"/>
                          <a:ea typeface="Calibri"/>
                          <a:cs typeface="Times New Roman"/>
                        </a:rPr>
                        <a:t>    </a:t>
                      </a:r>
                      <a:endParaRPr lang="el-GR" sz="1100" b="1" dirty="0">
                        <a:effectLst/>
                        <a:latin typeface="Calibri"/>
                        <a:ea typeface="Calibri"/>
                        <a:cs typeface="Times New Roman"/>
                      </a:endParaRPr>
                    </a:p>
                    <a:p>
                      <a:pPr>
                        <a:lnSpc>
                          <a:spcPct val="115000"/>
                        </a:lnSpc>
                        <a:spcAft>
                          <a:spcPts val="0"/>
                        </a:spcAft>
                      </a:pPr>
                      <a:r>
                        <a:rPr lang="el-GR" sz="1200" b="1" dirty="0">
                          <a:effectLst/>
                          <a:latin typeface="Arial"/>
                          <a:ea typeface="Calibri"/>
                          <a:cs typeface="Times New Roman"/>
                        </a:rPr>
                        <a:t>            0</a:t>
                      </a:r>
                      <a:endParaRPr lang="el-GR"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200" b="1" dirty="0">
                          <a:effectLst/>
                          <a:latin typeface="Arial"/>
                          <a:ea typeface="Calibri"/>
                          <a:cs typeface="Times New Roman"/>
                        </a:rPr>
                        <a:t> </a:t>
                      </a:r>
                      <a:endParaRPr lang="el-GR" sz="1100" b="1" dirty="0">
                        <a:effectLst/>
                        <a:latin typeface="Calibri"/>
                        <a:ea typeface="Calibri"/>
                        <a:cs typeface="Times New Roman"/>
                      </a:endParaRPr>
                    </a:p>
                    <a:p>
                      <a:pPr>
                        <a:lnSpc>
                          <a:spcPct val="115000"/>
                        </a:lnSpc>
                        <a:spcAft>
                          <a:spcPts val="0"/>
                        </a:spcAft>
                      </a:pPr>
                      <a:r>
                        <a:rPr lang="el-GR" sz="1200" b="1" dirty="0">
                          <a:effectLst/>
                          <a:latin typeface="Arial"/>
                          <a:ea typeface="Calibri"/>
                          <a:cs typeface="Times New Roman"/>
                        </a:rPr>
                        <a:t>          10</a:t>
                      </a:r>
                      <a:endParaRPr lang="el-GR"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200" b="1" dirty="0">
                        <a:effectLst/>
                        <a:latin typeface="Arial" pitchFamily="34" charset="0"/>
                        <a:ea typeface="Calibri"/>
                        <a:cs typeface="Arial" pitchFamily="34" charset="0"/>
                      </a:endParaRPr>
                    </a:p>
                    <a:p>
                      <a:pPr algn="ctr">
                        <a:lnSpc>
                          <a:spcPct val="115000"/>
                        </a:lnSpc>
                        <a:spcAft>
                          <a:spcPts val="0"/>
                        </a:spcAft>
                      </a:pPr>
                      <a:r>
                        <a:rPr lang="el-GR" sz="1200" b="1" dirty="0">
                          <a:effectLst/>
                          <a:latin typeface="Arial" pitchFamily="34" charset="0"/>
                          <a:ea typeface="Calibri"/>
                          <a:cs typeface="Arial" pitchFamily="34"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200" b="1" dirty="0">
                          <a:effectLst/>
                          <a:latin typeface="Arial"/>
                          <a:ea typeface="Calibri"/>
                          <a:cs typeface="Times New Roman"/>
                        </a:rPr>
                        <a:t>  </a:t>
                      </a:r>
                      <a:endParaRPr lang="el-GR" sz="1100" b="1" dirty="0">
                        <a:effectLst/>
                        <a:latin typeface="Calibri"/>
                        <a:ea typeface="Calibri"/>
                        <a:cs typeface="Times New Roman"/>
                      </a:endParaRPr>
                    </a:p>
                    <a:p>
                      <a:pPr>
                        <a:lnSpc>
                          <a:spcPct val="115000"/>
                        </a:lnSpc>
                        <a:spcAft>
                          <a:spcPts val="0"/>
                        </a:spcAft>
                      </a:pPr>
                      <a:r>
                        <a:rPr lang="el-GR" sz="1200" b="1" dirty="0">
                          <a:effectLst/>
                          <a:latin typeface="Arial"/>
                          <a:ea typeface="Calibri"/>
                          <a:cs typeface="Times New Roman"/>
                        </a:rPr>
                        <a:t>     1</a:t>
                      </a:r>
                      <a:endParaRPr lang="el-GR"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200" b="1" dirty="0">
                        <a:effectLst/>
                        <a:latin typeface="Calibri"/>
                        <a:ea typeface="Calibri"/>
                        <a:cs typeface="Times New Roman"/>
                      </a:endParaRPr>
                    </a:p>
                    <a:p>
                      <a:pPr algn="ctr">
                        <a:lnSpc>
                          <a:spcPct val="115000"/>
                        </a:lnSpc>
                        <a:spcAft>
                          <a:spcPts val="0"/>
                        </a:spcAft>
                      </a:pPr>
                      <a:r>
                        <a:rPr lang="el-GR" sz="1200" b="1" dirty="0">
                          <a:effectLst/>
                          <a:latin typeface="Calibri"/>
                          <a:ea typeface="Calibri"/>
                          <a:cs typeface="Times New Roman"/>
                        </a:rPr>
                        <a:t>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grpSp>
        <p:nvGrpSpPr>
          <p:cNvPr id="5" name="Group 4"/>
          <p:cNvGrpSpPr/>
          <p:nvPr/>
        </p:nvGrpSpPr>
        <p:grpSpPr>
          <a:xfrm>
            <a:off x="467544" y="6165304"/>
            <a:ext cx="8280920" cy="312420"/>
            <a:chOff x="467544" y="6165304"/>
            <a:chExt cx="8280920" cy="312420"/>
          </a:xfrm>
        </p:grpSpPr>
        <p:sp>
          <p:nvSpPr>
            <p:cNvPr id="6" name="Rectangle 5"/>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8" name="Straight Connector 7"/>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2" name="TextBox 11"/>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3231491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95632" y="476672"/>
            <a:ext cx="7024744" cy="792088"/>
          </a:xfrm>
        </p:spPr>
        <p:txBody>
          <a:bodyPr>
            <a:normAutofit/>
          </a:bodyPr>
          <a:lstStyle/>
          <a:p>
            <a:pPr algn="ctr"/>
            <a:r>
              <a:rPr lang="el-GR" sz="3200" b="1" dirty="0">
                <a:solidFill>
                  <a:schemeClr val="accent5">
                    <a:lumMod val="75000"/>
                  </a:schemeClr>
                </a:solidFill>
                <a:latin typeface="Arial" pitchFamily="34" charset="0"/>
                <a:cs typeface="Arial" pitchFamily="34" charset="0"/>
              </a:rPr>
              <a:t>   </a:t>
            </a:r>
            <a:r>
              <a:rPr lang="en-US" sz="3200" b="1" dirty="0" smtClean="0">
                <a:solidFill>
                  <a:schemeClr val="accent5">
                    <a:lumMod val="75000"/>
                  </a:schemeClr>
                </a:solidFill>
                <a:latin typeface="Arial" pitchFamily="34" charset="0"/>
                <a:cs typeface="Arial" pitchFamily="34" charset="0"/>
              </a:rPr>
              <a:t>Registry Sample</a:t>
            </a:r>
            <a:endParaRPr lang="el-GR" sz="3200" b="1" dirty="0">
              <a:solidFill>
                <a:schemeClr val="accent5">
                  <a:lumMod val="75000"/>
                </a:schemeClr>
              </a:solidFill>
              <a:latin typeface="Arial" pitchFamily="34" charset="0"/>
              <a:cs typeface="Arial" pitchFamily="34" charset="0"/>
            </a:endParaRPr>
          </a:p>
        </p:txBody>
      </p:sp>
      <p:pic>
        <p:nvPicPr>
          <p:cNvPr id="6" name="Picture 3"/>
          <p:cNvPicPr>
            <a:picLocks noGrp="1" noChangeAspect="1" noChangeArrowheads="1"/>
          </p:cNvPicPr>
          <p:nvPr>
            <p:ph idx="1"/>
          </p:nvPr>
        </p:nvPicPr>
        <p:blipFill>
          <a:blip r:embed="rId2" cstate="print"/>
          <a:srcRect/>
          <a:stretch>
            <a:fillRect/>
          </a:stretch>
        </p:blipFill>
        <p:spPr bwMode="auto">
          <a:xfrm>
            <a:off x="1187624" y="1268760"/>
            <a:ext cx="6143668" cy="4786346"/>
          </a:xfrm>
          <a:prstGeom prst="rect">
            <a:avLst/>
          </a:prstGeom>
          <a:noFill/>
          <a:ln w="9525">
            <a:noFill/>
            <a:miter lim="800000"/>
            <a:headEnd/>
            <a:tailEnd/>
          </a:ln>
          <a:effectLst/>
        </p:spPr>
      </p:pic>
      <p:grpSp>
        <p:nvGrpSpPr>
          <p:cNvPr id="4" name="Group 3"/>
          <p:cNvGrpSpPr/>
          <p:nvPr/>
        </p:nvGrpSpPr>
        <p:grpSpPr>
          <a:xfrm>
            <a:off x="467544" y="6165304"/>
            <a:ext cx="8280920" cy="312420"/>
            <a:chOff x="467544" y="6165304"/>
            <a:chExt cx="8280920" cy="312420"/>
          </a:xfrm>
        </p:grpSpPr>
        <p:sp>
          <p:nvSpPr>
            <p:cNvPr id="5" name="Rectangle 4"/>
            <p:cNvSpPr/>
            <p:nvPr/>
          </p:nvSpPr>
          <p:spPr>
            <a:xfrm>
              <a:off x="2397148" y="6198403"/>
              <a:ext cx="6048672" cy="246221"/>
            </a:xfrm>
            <a:prstGeom prst="rect">
              <a:avLst/>
            </a:prstGeom>
          </p:spPr>
          <p:txBody>
            <a:bodyPr wrap="square">
              <a:spAutoFit/>
            </a:bodyPr>
            <a:lstStyle/>
            <a:p>
              <a:pPr lvl="0"/>
              <a:r>
                <a:rPr lang="es-ES" sz="1000" dirty="0">
                  <a:solidFill>
                    <a:schemeClr val="accent6">
                      <a:lumMod val="50000"/>
                    </a:schemeClr>
                  </a:solidFill>
                </a:rPr>
                <a:t>Project Erasmus +  </a:t>
              </a:r>
              <a:r>
                <a:rPr lang="es-ES" sz="1000" dirty="0" smtClean="0">
                  <a:solidFill>
                    <a:schemeClr val="accent6">
                      <a:lumMod val="50000"/>
                    </a:schemeClr>
                  </a:solidFill>
                </a:rPr>
                <a:t>2019-1-ES01-KA202-063878 </a:t>
              </a:r>
              <a:r>
                <a:rPr lang="el-GR" sz="1000" dirty="0" smtClean="0">
                  <a:solidFill>
                    <a:schemeClr val="accent6">
                      <a:lumMod val="50000"/>
                    </a:schemeClr>
                  </a:solidFill>
                </a:rPr>
                <a:t>«</a:t>
              </a:r>
              <a:r>
                <a:rPr lang="es-ES" sz="1000" b="1" dirty="0" smtClean="0">
                  <a:solidFill>
                    <a:schemeClr val="accent6">
                      <a:lumMod val="50000"/>
                    </a:schemeClr>
                  </a:solidFill>
                  <a:latin typeface="Times New Roman"/>
                  <a:ea typeface="Times New Roman"/>
                  <a:cs typeface="Times New Roman"/>
                  <a:sym typeface="Times New Roman"/>
                </a:rPr>
                <a:t>Residuos </a:t>
              </a:r>
              <a:r>
                <a:rPr lang="es-ES" sz="1000" b="1" dirty="0">
                  <a:solidFill>
                    <a:schemeClr val="accent6">
                      <a:lumMod val="50000"/>
                    </a:schemeClr>
                  </a:solidFill>
                  <a:latin typeface="Times New Roman"/>
                  <a:ea typeface="Times New Roman"/>
                  <a:cs typeface="Times New Roman"/>
                  <a:sym typeface="Times New Roman"/>
                </a:rPr>
                <a:t>Eléctricos y Electrónicos y Calidad del </a:t>
              </a:r>
              <a:r>
                <a:rPr lang="es-ES" sz="1000" b="1" dirty="0" smtClean="0">
                  <a:solidFill>
                    <a:schemeClr val="accent6">
                      <a:lumMod val="50000"/>
                    </a:schemeClr>
                  </a:solidFill>
                  <a:latin typeface="Times New Roman"/>
                  <a:ea typeface="Times New Roman"/>
                  <a:cs typeface="Times New Roman"/>
                  <a:sym typeface="Times New Roman"/>
                </a:rPr>
                <a:t>Aire</a:t>
              </a:r>
              <a:r>
                <a:rPr lang="el-GR" sz="1000" b="1" dirty="0" smtClean="0">
                  <a:solidFill>
                    <a:schemeClr val="accent6">
                      <a:lumMod val="50000"/>
                    </a:schemeClr>
                  </a:solidFill>
                  <a:latin typeface="Times New Roman"/>
                  <a:ea typeface="Times New Roman"/>
                  <a:cs typeface="Times New Roman"/>
                  <a:sym typeface="Times New Roman"/>
                </a:rPr>
                <a:t>»</a:t>
              </a:r>
              <a:endParaRPr lang="es-ES" sz="1000" b="1" dirty="0">
                <a:solidFill>
                  <a:schemeClr val="accent6">
                    <a:lumMod val="50000"/>
                  </a:schemeClr>
                </a:solidFill>
                <a:latin typeface="Times New Roman"/>
                <a:ea typeface="Times New Roman"/>
                <a:cs typeface="Times New Roman"/>
                <a:sym typeface="Times New Roman"/>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332742" y="6165304"/>
              <a:ext cx="295200" cy="312420"/>
            </a:xfrm>
            <a:prstGeom prst="rect">
              <a:avLst/>
            </a:prstGeom>
          </p:spPr>
        </p:pic>
        <p:cxnSp>
          <p:nvCxnSpPr>
            <p:cNvPr id="8" name="Straight Connector 7"/>
            <p:cNvCxnSpPr/>
            <p:nvPr/>
          </p:nvCxnSpPr>
          <p:spPr>
            <a:xfrm flipH="1">
              <a:off x="467544" y="6165304"/>
              <a:ext cx="8280920" cy="0"/>
            </a:xfrm>
            <a:prstGeom prst="line">
              <a:avLst/>
            </a:prstGeom>
          </p:spPr>
          <p:style>
            <a:lnRef idx="1">
              <a:schemeClr val="accent4"/>
            </a:lnRef>
            <a:fillRef idx="0">
              <a:schemeClr val="accent4"/>
            </a:fillRef>
            <a:effectRef idx="0">
              <a:schemeClr val="accent4"/>
            </a:effectRef>
            <a:fontRef idx="minor">
              <a:schemeClr val="tx1"/>
            </a:fontRef>
          </p:style>
        </p:cxnSp>
      </p:grpSp>
      <p:sp>
        <p:nvSpPr>
          <p:cNvPr id="12" name="TextBox 11"/>
          <p:cNvSpPr txBox="1"/>
          <p:nvPr/>
        </p:nvSpPr>
        <p:spPr>
          <a:xfrm>
            <a:off x="4702492" y="11340"/>
            <a:ext cx="3469907" cy="523220"/>
          </a:xfrm>
          <a:prstGeom prst="rect">
            <a:avLst/>
          </a:prstGeom>
          <a:noFill/>
        </p:spPr>
        <p:txBody>
          <a:bodyPr wrap="square" rtlCol="0">
            <a:spAutoFit/>
          </a:bodyPr>
          <a:lstStyle/>
          <a:p>
            <a:pPr algn="ctr"/>
            <a:r>
              <a:rPr lang="en-US" sz="1400" dirty="0">
                <a:solidFill>
                  <a:schemeClr val="bg2">
                    <a:lumMod val="75000"/>
                  </a:schemeClr>
                </a:solidFill>
              </a:rPr>
              <a:t>Electric and Electronic equipment in our school</a:t>
            </a:r>
            <a:endParaRPr lang="es-ES" sz="1400" dirty="0" smtClean="0">
              <a:solidFill>
                <a:schemeClr val="bg2">
                  <a:lumMod val="75000"/>
                </a:schemeClr>
              </a:solidFill>
            </a:endParaRPr>
          </a:p>
        </p:txBody>
      </p:sp>
    </p:spTree>
    <p:extLst>
      <p:ext uri="{BB962C8B-B14F-4D97-AF65-F5344CB8AC3E}">
        <p14:creationId xmlns:p14="http://schemas.microsoft.com/office/powerpoint/2010/main" xmlns="" val="1061293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363</TotalTime>
  <Words>603</Words>
  <Application>Microsoft Office PowerPoint</Application>
  <PresentationFormat>Προβολή στην οθόνη (4:3)</PresentationFormat>
  <Paragraphs>124</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Austin</vt:lpstr>
      <vt:lpstr>Electric and Electronic equipment in our school</vt:lpstr>
      <vt:lpstr>PURPOSE</vt:lpstr>
      <vt:lpstr> Which devices are recyclable?</vt:lpstr>
      <vt:lpstr>          What is the Recycling of Waste Electronic and Electrical Equipment (WEEE)? </vt:lpstr>
      <vt:lpstr>Searching and discussing</vt:lpstr>
      <vt:lpstr>PROCESSING</vt:lpstr>
      <vt:lpstr>Registering Data</vt:lpstr>
      <vt:lpstr>Registered Areas</vt:lpstr>
      <vt:lpstr>   Registry Sample</vt:lpstr>
      <vt:lpstr>Διαφάνεια 10</vt:lpstr>
      <vt:lpstr>CONCENTRATED  RESULTS</vt:lpstr>
      <vt:lpstr>CONCLUSIONS </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Ηλεκτρικός και Ηλεκτρονικός εξοπλισμός  του σχολείου μας</dc:title>
  <dc:creator>User</dc:creator>
  <cp:lastModifiedBy>Admin</cp:lastModifiedBy>
  <cp:revision>59</cp:revision>
  <dcterms:created xsi:type="dcterms:W3CDTF">2020-01-27T18:30:12Z</dcterms:created>
  <dcterms:modified xsi:type="dcterms:W3CDTF">2020-02-11T21:58:39Z</dcterms:modified>
</cp:coreProperties>
</file>