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74" r:id="rId3"/>
    <p:sldId id="257" r:id="rId4"/>
    <p:sldId id="263" r:id="rId5"/>
    <p:sldId id="259" r:id="rId6"/>
    <p:sldId id="270" r:id="rId7"/>
    <p:sldId id="262" r:id="rId8"/>
    <p:sldId id="273" r:id="rId9"/>
    <p:sldId id="272" r:id="rId10"/>
    <p:sldId id="276" r:id="rId11"/>
    <p:sldId id="266" r:id="rId12"/>
    <p:sldId id="267" r:id="rId13"/>
    <p:sldId id="268" r:id="rId14"/>
    <p:sldId id="280" r:id="rId15"/>
    <p:sldId id="278" r:id="rId16"/>
    <p:sldId id="279" r:id="rId17"/>
    <p:sldId id="277" r:id="rId18"/>
    <p:sldId id="284" r:id="rId19"/>
    <p:sldId id="281"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24"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EB724EE-5CC3-4BFA-AF70-D81435E7CA18}" type="datetimeFigureOut">
              <a:rPr lang="el-GR" smtClean="0"/>
              <a:pPr/>
              <a:t>5/4/2021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850535BC-3E13-48D2-98F6-4A226539DA3A}"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724EE-5CC3-4BFA-AF70-D81435E7CA18}" type="datetimeFigureOut">
              <a:rPr lang="el-GR" smtClean="0"/>
              <a:pPr/>
              <a:t>5/4/2021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535BC-3E13-48D2-98F6-4A226539DA3A}"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apothesis.eap.gr/bitstream/repo/41952/1/104362_%CE%A0%CE%95%CE%A4%CE%A1%CE%99%CE%94%CE%97%CE%A3_%CE%A3%CE%A9%CE%9A%CE%A1%CE%91%CE%A4%CE%97%CE%A3.pdf" TargetMode="External"/><Relationship Id="rId3" Type="http://schemas.openxmlformats.org/officeDocument/2006/relationships/hyperlink" Target="https://www.eea.europa.eu/themes/air/policy-context" TargetMode="External"/><Relationship Id="rId7" Type="http://schemas.openxmlformats.org/officeDocument/2006/relationships/hyperlink" Target="https://www.brief.com.cy/oikonomia/ee/ti-allazei-me-neo-etos-stoys-kanonismoys-tis-ee" TargetMode="External"/><Relationship Id="rId12"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ec.europa.eu/transparency/regdoc/rep/1/2019/EL/COM-2019-208-F1-EL-MAIN-PART-1.PDF" TargetMode="External"/><Relationship Id="rId11" Type="http://schemas.openxmlformats.org/officeDocument/2006/relationships/hyperlink" Target="https://el.wikipedia.org/wiki/%CE%94%CE%B9%CE%B1%CE%B3%CE%BD%CF%89%CF%83%CF%84%CE%B9%CE%BA%CF%8C%CF%82_%CE%88%CE%BB%CE%B5%CE%B3%CF%87%CE%BF%CF%82_%CE%91%CF%85%CF%84%CE%BF%CE%BA%CE%B9%CE%BD%CE%AE%CF%84%CE%BF%CF%85" TargetMode="External"/><Relationship Id="rId5" Type="http://schemas.openxmlformats.org/officeDocument/2006/relationships/hyperlink" Target="https://eur-lex.europa.eu/legal-content/EL/TXT/PDF/?uri=CELEX:32019R0631&amp;from=EN" TargetMode="External"/><Relationship Id="rId10" Type="http://schemas.openxmlformats.org/officeDocument/2006/relationships/hyperlink" Target="https://blog.spotmechanic.gr/poia-autokinita-einai-euro-5-kai-euro-6-kai-pws-ta-katalavaineis/" TargetMode="External"/><Relationship Id="rId4" Type="http://schemas.openxmlformats.org/officeDocument/2006/relationships/hyperlink" Target="https://www.eea.europa.eu/el/simata-eop-2010/simata-2013/grafikes-plirofories/epiptoseis-tis-atmosfairikis-rypansis-stin-ygeia-2/image/image_view_fullscreen" TargetMode="External"/><Relationship Id="rId9" Type="http://schemas.openxmlformats.org/officeDocument/2006/relationships/hyperlink" Target="https://avsautomotive.com/prwtokolla-eur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868478"/>
          </a:xfrm>
        </p:spPr>
        <p:txBody>
          <a:bodyPr>
            <a:normAutofit/>
          </a:bodyPr>
          <a:lstStyle/>
          <a:p>
            <a:r>
              <a:rPr lang="en-US" sz="4800" b="1" dirty="0">
                <a:solidFill>
                  <a:schemeClr val="accent3">
                    <a:lumMod val="50000"/>
                  </a:schemeClr>
                </a:solidFill>
                <a:effectLst>
                  <a:outerShdw blurRad="38100" dist="38100" dir="2700000" algn="tl">
                    <a:srgbClr val="000000">
                      <a:alpha val="43137"/>
                    </a:srgbClr>
                  </a:outerShdw>
                </a:effectLst>
              </a:rPr>
              <a:t>European emission standards - EURO</a:t>
            </a:r>
            <a:endParaRPr lang="el-GR" sz="4800" dirty="0">
              <a:solidFill>
                <a:schemeClr val="accent3">
                  <a:lumMod val="50000"/>
                </a:schemeClr>
              </a:solidFill>
            </a:endParaRPr>
          </a:p>
        </p:txBody>
      </p:sp>
      <p:sp>
        <p:nvSpPr>
          <p:cNvPr id="3" name="Θέση περιεχομένου 2"/>
          <p:cNvSpPr>
            <a:spLocks noGrp="1"/>
          </p:cNvSpPr>
          <p:nvPr>
            <p:ph idx="1"/>
          </p:nvPr>
        </p:nvSpPr>
        <p:spPr>
          <a:xfrm>
            <a:off x="0" y="4714884"/>
            <a:ext cx="3043230" cy="1214446"/>
          </a:xfrm>
        </p:spPr>
        <p:txBody>
          <a:bodyPr>
            <a:normAutofit fontScale="25000" lnSpcReduction="20000"/>
          </a:bodyPr>
          <a:lstStyle/>
          <a:p>
            <a:pPr marL="0" lvl="0" indent="0">
              <a:spcBef>
                <a:spcPts val="0"/>
              </a:spcBef>
              <a:buNone/>
            </a:pPr>
            <a:r>
              <a:rPr lang="es-ES_tradnl" sz="5600" b="1" dirty="0" smtClean="0">
                <a:solidFill>
                  <a:srgbClr val="0F243E"/>
                </a:solidFill>
                <a:latin typeface="Georgia"/>
              </a:rPr>
              <a:t> </a:t>
            </a:r>
            <a:r>
              <a:rPr lang="es-ES_tradnl" sz="5600" b="1" dirty="0">
                <a:solidFill>
                  <a:schemeClr val="accent3">
                    <a:lumMod val="50000"/>
                  </a:schemeClr>
                </a:solidFill>
                <a:latin typeface="Georgia"/>
              </a:rPr>
              <a:t>Authors</a:t>
            </a:r>
            <a:r>
              <a:rPr lang="en-GB" sz="5600" b="1" dirty="0">
                <a:solidFill>
                  <a:schemeClr val="accent3">
                    <a:lumMod val="50000"/>
                  </a:schemeClr>
                </a:solidFill>
                <a:latin typeface="Georgia"/>
              </a:rPr>
              <a:t>: </a:t>
            </a:r>
            <a:r>
              <a:rPr lang="es-ES_tradnl" sz="5600" dirty="0">
                <a:solidFill>
                  <a:schemeClr val="accent3">
                    <a:lumMod val="50000"/>
                  </a:schemeClr>
                </a:solidFill>
                <a:latin typeface="Georgia"/>
              </a:rPr>
              <a:t>ELEFTHERAKI </a:t>
            </a:r>
            <a:r>
              <a:rPr lang="es-ES_tradnl" sz="5600" dirty="0" err="1">
                <a:solidFill>
                  <a:schemeClr val="accent3">
                    <a:lumMod val="50000"/>
                  </a:schemeClr>
                </a:solidFill>
                <a:latin typeface="Georgia"/>
              </a:rPr>
              <a:t>Agelina</a:t>
            </a:r>
            <a:r>
              <a:rPr lang="es-ES_tradnl" sz="5600" dirty="0">
                <a:solidFill>
                  <a:schemeClr val="accent3">
                    <a:lumMod val="50000"/>
                  </a:schemeClr>
                </a:solidFill>
                <a:latin typeface="Georgia"/>
              </a:rPr>
              <a:t>, </a:t>
            </a:r>
            <a:endParaRPr lang="es-ES_tradnl" sz="5600" dirty="0" smtClean="0">
              <a:solidFill>
                <a:schemeClr val="accent3">
                  <a:lumMod val="50000"/>
                </a:schemeClr>
              </a:solidFill>
              <a:latin typeface="Georgia"/>
            </a:endParaRPr>
          </a:p>
          <a:p>
            <a:pPr marL="0" lvl="0" indent="0">
              <a:spcBef>
                <a:spcPts val="0"/>
              </a:spcBef>
              <a:buNone/>
            </a:pPr>
            <a:r>
              <a:rPr lang="es-ES_tradnl" sz="5600" dirty="0" smtClean="0">
                <a:solidFill>
                  <a:schemeClr val="accent3">
                    <a:lumMod val="50000"/>
                  </a:schemeClr>
                </a:solidFill>
                <a:latin typeface="Georgia"/>
              </a:rPr>
              <a:t>KARTAKI </a:t>
            </a:r>
            <a:r>
              <a:rPr lang="es-ES_tradnl" sz="5600" dirty="0">
                <a:solidFill>
                  <a:schemeClr val="accent3">
                    <a:lumMod val="50000"/>
                  </a:schemeClr>
                </a:solidFill>
                <a:latin typeface="Georgia"/>
              </a:rPr>
              <a:t>Maria, </a:t>
            </a:r>
            <a:r>
              <a:rPr lang="es-ES_tradnl" sz="5600" dirty="0" smtClean="0">
                <a:solidFill>
                  <a:schemeClr val="accent3">
                    <a:lumMod val="50000"/>
                  </a:schemeClr>
                </a:solidFill>
                <a:latin typeface="Georgia"/>
              </a:rPr>
              <a:t>TRAVAGIAKIS Apostolis,SARIDAKIS Emmanuil</a:t>
            </a:r>
            <a:endParaRPr lang="es-ES_tradnl" sz="5600" dirty="0" smtClean="0">
              <a:solidFill>
                <a:schemeClr val="accent3">
                  <a:lumMod val="50000"/>
                </a:schemeClr>
              </a:solidFill>
            </a:endParaRPr>
          </a:p>
          <a:p>
            <a:pPr marL="0" lvl="0" indent="0">
              <a:spcBef>
                <a:spcPts val="0"/>
              </a:spcBef>
              <a:buNone/>
            </a:pPr>
            <a:r>
              <a:rPr lang="es-ES_tradnl" sz="5600" b="1" dirty="0" smtClean="0">
                <a:solidFill>
                  <a:schemeClr val="accent3">
                    <a:lumMod val="50000"/>
                  </a:schemeClr>
                </a:solidFill>
                <a:latin typeface="Georgia"/>
              </a:rPr>
              <a:t> </a:t>
            </a:r>
            <a:r>
              <a:rPr lang="es-ES_tradnl" sz="5600" b="1" dirty="0">
                <a:solidFill>
                  <a:schemeClr val="accent3">
                    <a:lumMod val="50000"/>
                  </a:schemeClr>
                </a:solidFill>
                <a:latin typeface="Georgia"/>
              </a:rPr>
              <a:t>Illustration</a:t>
            </a:r>
            <a:r>
              <a:rPr lang="es-ES_tradnl" sz="5600" b="1" dirty="0" smtClean="0">
                <a:solidFill>
                  <a:schemeClr val="accent3">
                    <a:lumMod val="50000"/>
                  </a:schemeClr>
                </a:solidFill>
                <a:latin typeface="Georgia"/>
              </a:rPr>
              <a:t>:</a:t>
            </a:r>
            <a:r>
              <a:rPr lang="es-ES_tradnl" sz="5600" dirty="0" smtClean="0">
                <a:solidFill>
                  <a:schemeClr val="accent3">
                    <a:lumMod val="50000"/>
                  </a:schemeClr>
                </a:solidFill>
                <a:latin typeface="Georgia"/>
              </a:rPr>
              <a:t> DOUROUNTAKI Maria, PROESTAKIS Konstantinos</a:t>
            </a:r>
            <a:r>
              <a:rPr lang="en-US" sz="5600" dirty="0" smtClean="0">
                <a:solidFill>
                  <a:schemeClr val="accent3">
                    <a:lumMod val="50000"/>
                  </a:schemeClr>
                </a:solidFill>
              </a:rPr>
              <a:t>  </a:t>
            </a:r>
            <a:endParaRPr lang="es-ES_tradnl" sz="5600" dirty="0">
              <a:solidFill>
                <a:schemeClr val="accent3">
                  <a:lumMod val="50000"/>
                </a:schemeClr>
              </a:solidFill>
              <a:latin typeface="Georgia"/>
            </a:endParaRPr>
          </a:p>
          <a:p>
            <a:pPr marL="0" lvl="0" indent="0">
              <a:spcBef>
                <a:spcPts val="0"/>
              </a:spcBef>
              <a:buNone/>
            </a:pPr>
            <a:r>
              <a:rPr lang="en-US" sz="5600" b="1" dirty="0" smtClean="0">
                <a:solidFill>
                  <a:schemeClr val="accent3">
                    <a:lumMod val="50000"/>
                  </a:schemeClr>
                </a:solidFill>
                <a:latin typeface="Georgia"/>
              </a:rPr>
              <a:t>Translation</a:t>
            </a:r>
            <a:r>
              <a:rPr lang="en-US" sz="5600" b="1" dirty="0">
                <a:solidFill>
                  <a:schemeClr val="accent3">
                    <a:lumMod val="50000"/>
                  </a:schemeClr>
                </a:solidFill>
                <a:latin typeface="Georgia"/>
              </a:rPr>
              <a:t>: </a:t>
            </a:r>
            <a:r>
              <a:rPr lang="en-US" sz="5600" dirty="0">
                <a:solidFill>
                  <a:schemeClr val="accent3">
                    <a:lumMod val="50000"/>
                  </a:schemeClr>
                </a:solidFill>
                <a:latin typeface="Georgia"/>
              </a:rPr>
              <a:t>ORNERAKI Georgia </a:t>
            </a:r>
            <a:endParaRPr lang="el-GR" sz="5600" dirty="0">
              <a:solidFill>
                <a:schemeClr val="accent3">
                  <a:lumMod val="50000"/>
                </a:schemeClr>
              </a:solidFill>
              <a:latin typeface="Georgia"/>
            </a:endParaRPr>
          </a:p>
          <a:p>
            <a:pPr marL="0" lvl="0" indent="0">
              <a:spcBef>
                <a:spcPts val="0"/>
              </a:spcBef>
              <a:buNone/>
            </a:pPr>
            <a:endParaRPr lang="el-GR" sz="4800" dirty="0">
              <a:solidFill>
                <a:prstClr val="black"/>
              </a:solidFill>
              <a:latin typeface="Georgia"/>
            </a:endParaRPr>
          </a:p>
          <a:p>
            <a:endParaRPr lang="es-ES_tradnl" dirty="0" smtClean="0">
              <a:solidFill>
                <a:srgbClr val="0F243E"/>
              </a:solidFill>
            </a:endParaRPr>
          </a:p>
          <a:p>
            <a:endParaRPr lang="es-ES_tradnl" dirty="0">
              <a:solidFill>
                <a:srgbClr val="0F243E"/>
              </a:solidFill>
            </a:endParaRPr>
          </a:p>
          <a:p>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6" y="5909850"/>
            <a:ext cx="9431338"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Guest\Desktop\1-6.jpg"/>
          <p:cNvPicPr>
            <a:picLocks noChangeAspect="1" noChangeArrowheads="1"/>
          </p:cNvPicPr>
          <p:nvPr/>
        </p:nvPicPr>
        <p:blipFill>
          <a:blip r:embed="rId3"/>
          <a:srcRect/>
          <a:stretch>
            <a:fillRect/>
          </a:stretch>
        </p:blipFill>
        <p:spPr bwMode="auto">
          <a:xfrm>
            <a:off x="3786182" y="2026359"/>
            <a:ext cx="4905384" cy="3565605"/>
          </a:xfrm>
          <a:prstGeom prst="rect">
            <a:avLst/>
          </a:prstGeom>
          <a:noFill/>
        </p:spPr>
      </p:pic>
    </p:spTree>
    <p:extLst>
      <p:ext uri="{BB962C8B-B14F-4D97-AF65-F5344CB8AC3E}">
        <p14:creationId xmlns:p14="http://schemas.microsoft.com/office/powerpoint/2010/main" val="3565109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42918"/>
            <a:ext cx="3143272" cy="868346"/>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EURO </a:t>
            </a:r>
            <a:r>
              <a:rPr lang="el-GR" b="1" dirty="0" smtClean="0">
                <a:solidFill>
                  <a:schemeClr val="accent1">
                    <a:lumMod val="75000"/>
                  </a:schemeClr>
                </a:solidFill>
                <a:effectLst>
                  <a:outerShdw blurRad="38100" dist="38100" dir="2700000" algn="tl">
                    <a:srgbClr val="000000">
                      <a:alpha val="43137"/>
                    </a:srgbClr>
                  </a:outerShdw>
                </a:effectLst>
              </a:rPr>
              <a:t>3</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sz="half" idx="1"/>
          </p:nvPr>
        </p:nvSpPr>
        <p:spPr>
          <a:xfrm>
            <a:off x="457200" y="4000504"/>
            <a:ext cx="8115328" cy="2357454"/>
          </a:xfrm>
        </p:spPr>
        <p:txBody>
          <a:bodyPr>
            <a:normAutofit fontScale="92500" lnSpcReduction="20000"/>
          </a:bodyPr>
          <a:lstStyle/>
          <a:p>
            <a:r>
              <a:rPr lang="en-US" b="1" dirty="0" smtClean="0">
                <a:solidFill>
                  <a:schemeClr val="accent1">
                    <a:lumMod val="75000"/>
                  </a:schemeClr>
                </a:solidFill>
              </a:rPr>
              <a:t>It started in 2001 by setting stricter limits on diesel engines </a:t>
            </a:r>
          </a:p>
          <a:p>
            <a:r>
              <a:rPr lang="en-US" b="1" dirty="0" smtClean="0">
                <a:solidFill>
                  <a:schemeClr val="accent1">
                    <a:lumMod val="75000"/>
                  </a:schemeClr>
                </a:solidFill>
              </a:rPr>
              <a:t>For carbon monoxide and nitrous oxide much stricter frameworks were introduced.</a:t>
            </a:r>
          </a:p>
          <a:p>
            <a:r>
              <a:rPr lang="en-US" b="1" dirty="0" smtClean="0">
                <a:solidFill>
                  <a:schemeClr val="accent1">
                    <a:lumMod val="75000"/>
                  </a:schemeClr>
                </a:solidFill>
              </a:rPr>
              <a:t> It forced manufacturers to use special filters to reduce microparticles (PDF).</a:t>
            </a:r>
            <a:endParaRPr lang="el-GR" b="1" dirty="0">
              <a:solidFill>
                <a:schemeClr val="accent1">
                  <a:lumMod val="75000"/>
                </a:schemeClr>
              </a:solidFill>
            </a:endParaRPr>
          </a:p>
        </p:txBody>
      </p:sp>
      <p:pic>
        <p:nvPicPr>
          <p:cNvPr id="5" name="4 - Θέση περιεχομένου" descr="filtra mikrosvmatidivn pdf.jpg"/>
          <p:cNvPicPr>
            <a:picLocks noGrp="1" noChangeAspect="1"/>
          </p:cNvPicPr>
          <p:nvPr>
            <p:ph sz="half" idx="2"/>
          </p:nvPr>
        </p:nvPicPr>
        <p:blipFill>
          <a:blip r:embed="rId2"/>
          <a:stretch>
            <a:fillRect/>
          </a:stretch>
        </p:blipFill>
        <p:spPr>
          <a:xfrm>
            <a:off x="2876369" y="142852"/>
            <a:ext cx="6267631" cy="3802363"/>
          </a:xfr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215082"/>
            <a:ext cx="9162756" cy="6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EURO 1</a:t>
            </a:r>
            <a:r>
              <a:rPr lang="el-GR" b="1" dirty="0" smtClean="0">
                <a:solidFill>
                  <a:schemeClr val="accent1">
                    <a:lumMod val="75000"/>
                  </a:schemeClr>
                </a:solidFill>
                <a:effectLst>
                  <a:outerShdw blurRad="38100" dist="38100" dir="2700000" algn="tl">
                    <a:srgbClr val="000000">
                      <a:alpha val="43137"/>
                    </a:srgbClr>
                  </a:outerShdw>
                </a:effectLst>
              </a:rPr>
              <a:t> </a:t>
            </a:r>
            <a:r>
              <a:rPr lang="en-US" b="1" dirty="0" smtClean="0">
                <a:solidFill>
                  <a:schemeClr val="accent1">
                    <a:lumMod val="75000"/>
                  </a:schemeClr>
                </a:solidFill>
                <a:effectLst>
                  <a:outerShdw blurRad="38100" dist="38100" dir="2700000" algn="tl">
                    <a:srgbClr val="000000">
                      <a:alpha val="43137"/>
                    </a:srgbClr>
                  </a:outerShdw>
                </a:effectLst>
              </a:rPr>
              <a:t>vs EURO 3</a:t>
            </a:r>
            <a:endParaRPr lang="el-GR" b="1" dirty="0">
              <a:solidFill>
                <a:schemeClr val="accent1">
                  <a:lumMod val="75000"/>
                </a:schemeClr>
              </a:solidFill>
              <a:effectLst>
                <a:outerShdw blurRad="38100" dist="38100" dir="2700000" algn="tl">
                  <a:srgbClr val="000000">
                    <a:alpha val="43137"/>
                  </a:srgbClr>
                </a:outerShdw>
              </a:effectLst>
            </a:endParaRPr>
          </a:p>
        </p:txBody>
      </p:sp>
      <p:pic>
        <p:nvPicPr>
          <p:cNvPr id="6" name="5 - Θέση περιεχομένου"/>
          <p:cNvPicPr>
            <a:picLocks noGrp="1"/>
          </p:cNvPicPr>
          <p:nvPr>
            <p:ph sz="half" idx="4294967295"/>
          </p:nvPr>
        </p:nvPicPr>
        <p:blipFill>
          <a:blip r:embed="rId2"/>
          <a:srcRect r="3509" b="14285"/>
          <a:stretch>
            <a:fillRect/>
          </a:stretch>
        </p:blipFill>
        <p:spPr bwMode="auto">
          <a:xfrm>
            <a:off x="500033" y="1357313"/>
            <a:ext cx="7858181" cy="4286265"/>
          </a:xfrm>
          <a:prstGeom prst="rect">
            <a:avLst/>
          </a:prstGeom>
          <a:noFill/>
          <a:ln w="9525">
            <a:noFill/>
            <a:miter lim="800000"/>
            <a:headEnd/>
            <a:tailEnd/>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165304"/>
            <a:ext cx="9162756" cy="68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EURO 4</a:t>
            </a:r>
            <a:endParaRPr lang="el-GR" b="1" dirty="0">
              <a:solidFill>
                <a:schemeClr val="accent6">
                  <a:lumMod val="50000"/>
                </a:schemeClr>
              </a:solidFill>
              <a:effectLst>
                <a:outerShdw blurRad="38100" dist="38100" dir="2700000" algn="tl">
                  <a:srgbClr val="000000">
                    <a:alpha val="43137"/>
                  </a:srgbClr>
                </a:outerShdw>
              </a:effectLst>
            </a:endParaRPr>
          </a:p>
        </p:txBody>
      </p:sp>
      <p:pic>
        <p:nvPicPr>
          <p:cNvPr id="4" name="3 - Θέση περιεχομένου" descr="Euro-4.png"/>
          <p:cNvPicPr>
            <a:picLocks noGrp="1" noChangeAspect="1"/>
          </p:cNvPicPr>
          <p:nvPr>
            <p:ph idx="1"/>
          </p:nvPr>
        </p:nvPicPr>
        <p:blipFill>
          <a:blip r:embed="rId2">
            <a:lum bright="39000" contrast="-57000"/>
          </a:blip>
          <a:stretch>
            <a:fillRect/>
          </a:stretch>
        </p:blipFill>
        <p:spPr>
          <a:xfrm>
            <a:off x="548921" y="1142984"/>
            <a:ext cx="8046157" cy="4983179"/>
          </a:xfrm>
        </p:spPr>
      </p:pic>
      <p:sp>
        <p:nvSpPr>
          <p:cNvPr id="5" name="4 - Ορθογώνιο"/>
          <p:cNvSpPr/>
          <p:nvPr/>
        </p:nvSpPr>
        <p:spPr>
          <a:xfrm>
            <a:off x="285720" y="1000109"/>
            <a:ext cx="8572560" cy="4401205"/>
          </a:xfrm>
          <a:prstGeom prst="rect">
            <a:avLst/>
          </a:prstGeom>
        </p:spPr>
        <p:txBody>
          <a:bodyPr wrap="square">
            <a:spAutoFit/>
          </a:bodyPr>
          <a:lstStyle/>
          <a:p>
            <a:r>
              <a:rPr lang="el-GR" sz="2800" b="1" dirty="0" smtClean="0">
                <a:solidFill>
                  <a:schemeClr val="bg2">
                    <a:lumMod val="10000"/>
                  </a:schemeClr>
                </a:solidFill>
              </a:rPr>
              <a:t> </a:t>
            </a:r>
            <a:endParaRPr lang="en-US" sz="2800" b="1" dirty="0" smtClean="0">
              <a:solidFill>
                <a:schemeClr val="bg2">
                  <a:lumMod val="10000"/>
                </a:schemeClr>
              </a:solidFill>
            </a:endParaRPr>
          </a:p>
          <a:p>
            <a:r>
              <a:rPr lang="en-US" sz="2800" b="1" dirty="0" smtClean="0">
                <a:solidFill>
                  <a:schemeClr val="accent6">
                    <a:lumMod val="50000"/>
                  </a:schemeClr>
                </a:solidFill>
              </a:rPr>
              <a:t>It was implemented in 2005</a:t>
            </a:r>
          </a:p>
          <a:p>
            <a:endParaRPr lang="en-US" sz="2800" b="1" dirty="0" smtClean="0">
              <a:solidFill>
                <a:schemeClr val="accent6">
                  <a:lumMod val="50000"/>
                </a:schemeClr>
              </a:solidFill>
            </a:endParaRPr>
          </a:p>
          <a:p>
            <a:r>
              <a:rPr lang="en-US" sz="2800" b="1" dirty="0" smtClean="0">
                <a:solidFill>
                  <a:schemeClr val="accent6">
                    <a:lumMod val="50000"/>
                  </a:schemeClr>
                </a:solidFill>
              </a:rPr>
              <a:t> It had much stricter pollution limits It focused on cleaning up emissions from diesel vehicles, in particular by reducing particulate matter (PM) and nitrogen oxides (NOx).</a:t>
            </a:r>
          </a:p>
          <a:p>
            <a:endParaRPr lang="en-US" sz="2800" b="1" dirty="0" smtClean="0">
              <a:solidFill>
                <a:schemeClr val="accent6">
                  <a:lumMod val="50000"/>
                </a:schemeClr>
              </a:solidFill>
            </a:endParaRPr>
          </a:p>
          <a:p>
            <a:r>
              <a:rPr lang="en-US" sz="2800" b="1" dirty="0" smtClean="0">
                <a:solidFill>
                  <a:schemeClr val="accent6">
                    <a:lumMod val="50000"/>
                  </a:schemeClr>
                </a:solidFill>
              </a:rPr>
              <a:t> Some Euro 4 diesel cars were equipted with particulate filters.</a:t>
            </a:r>
            <a:endParaRPr lang="el-GR" b="1" dirty="0">
              <a:solidFill>
                <a:schemeClr val="accent6">
                  <a:lumMod val="50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237312"/>
            <a:ext cx="9162756" cy="61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uro 5.jpg"/>
          <p:cNvPicPr>
            <a:picLocks noChangeAspect="1"/>
          </p:cNvPicPr>
          <p:nvPr/>
        </p:nvPicPr>
        <p:blipFill>
          <a:blip r:embed="rId2">
            <a:lum bright="16000" contrast="31000"/>
          </a:blip>
          <a:srcRect r="13857"/>
          <a:stretch>
            <a:fillRect/>
          </a:stretch>
        </p:blipFill>
        <p:spPr>
          <a:xfrm>
            <a:off x="5786446" y="642918"/>
            <a:ext cx="3072746" cy="5500726"/>
          </a:xfrm>
          <a:prstGeom prst="rect">
            <a:avLst/>
          </a:prstGeom>
        </p:spPr>
      </p:pic>
      <p:sp>
        <p:nvSpPr>
          <p:cNvPr id="2" name="1 - Τίτλος"/>
          <p:cNvSpPr>
            <a:spLocks noGrp="1"/>
          </p:cNvSpPr>
          <p:nvPr>
            <p:ph type="title"/>
          </p:nvPr>
        </p:nvSpPr>
        <p:spPr>
          <a:xfrm>
            <a:off x="571472" y="285728"/>
            <a:ext cx="3643338" cy="785818"/>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EURO 5</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142984"/>
            <a:ext cx="5257808" cy="4983179"/>
          </a:xfrm>
        </p:spPr>
        <p:txBody>
          <a:bodyPr>
            <a:normAutofit fontScale="55000" lnSpcReduction="20000"/>
          </a:bodyPr>
          <a:lstStyle/>
          <a:p>
            <a:pPr>
              <a:buNone/>
            </a:pPr>
            <a:endParaRPr lang="en-US" b="1" dirty="0" smtClean="0">
              <a:solidFill>
                <a:schemeClr val="accent1">
                  <a:lumMod val="75000"/>
                </a:schemeClr>
              </a:solidFill>
            </a:endParaRPr>
          </a:p>
          <a:p>
            <a:r>
              <a:rPr lang="en-US" sz="4400" b="1" dirty="0" smtClean="0">
                <a:solidFill>
                  <a:schemeClr val="accent1">
                    <a:lumMod val="75000"/>
                  </a:schemeClr>
                </a:solidFill>
              </a:rPr>
              <a:t>It entered into force in September 2009 </a:t>
            </a:r>
          </a:p>
          <a:p>
            <a:pPr>
              <a:buNone/>
            </a:pPr>
            <a:endParaRPr lang="en-US" sz="4400" b="1" dirty="0" smtClean="0">
              <a:solidFill>
                <a:schemeClr val="accent1">
                  <a:lumMod val="75000"/>
                </a:schemeClr>
              </a:solidFill>
            </a:endParaRPr>
          </a:p>
          <a:p>
            <a:r>
              <a:rPr lang="en-US" sz="4400" b="1" dirty="0" smtClean="0">
                <a:solidFill>
                  <a:schemeClr val="accent1">
                    <a:lumMod val="75000"/>
                  </a:schemeClr>
                </a:solidFill>
              </a:rPr>
              <a:t>It focused heavily on carbon dioxide emissions.</a:t>
            </a:r>
          </a:p>
          <a:p>
            <a:pPr>
              <a:buNone/>
            </a:pPr>
            <a:endParaRPr lang="en-US" sz="4400" b="1" dirty="0" smtClean="0">
              <a:solidFill>
                <a:schemeClr val="accent1">
                  <a:lumMod val="75000"/>
                </a:schemeClr>
              </a:solidFill>
            </a:endParaRPr>
          </a:p>
          <a:p>
            <a:r>
              <a:rPr lang="en-US" sz="4400" b="1" dirty="0" smtClean="0">
                <a:solidFill>
                  <a:schemeClr val="accent1">
                    <a:lumMod val="75000"/>
                  </a:schemeClr>
                </a:solidFill>
              </a:rPr>
              <a:t> It further strengthened the limits on particulate emissions from diesel engines. There was also a reduction in NOx limits (28% reduction compared to Euro 4)</a:t>
            </a:r>
          </a:p>
          <a:p>
            <a:pPr>
              <a:buNone/>
            </a:pPr>
            <a:endParaRPr lang="en-US" sz="4400" b="1" dirty="0" smtClean="0">
              <a:solidFill>
                <a:schemeClr val="accent1">
                  <a:lumMod val="75000"/>
                </a:schemeClr>
              </a:solidFill>
            </a:endParaRPr>
          </a:p>
          <a:p>
            <a:r>
              <a:rPr lang="en-US" sz="4400" b="1" dirty="0" smtClean="0">
                <a:solidFill>
                  <a:schemeClr val="accent1">
                    <a:lumMod val="75000"/>
                  </a:schemeClr>
                </a:solidFill>
              </a:rPr>
              <a:t> A particle limit for gasoline engines was applied for the first time.</a:t>
            </a:r>
            <a:endParaRPr lang="el-GR" sz="4400" b="1" dirty="0" smtClean="0">
              <a:solidFill>
                <a:schemeClr val="accent1">
                  <a:lumMod val="75000"/>
                </a:schemeClr>
              </a:solidFill>
            </a:endParaRPr>
          </a:p>
        </p:txBody>
      </p:sp>
      <p:sp>
        <p:nvSpPr>
          <p:cNvPr id="5" name="4 - TextBox"/>
          <p:cNvSpPr txBox="1"/>
          <p:nvPr/>
        </p:nvSpPr>
        <p:spPr>
          <a:xfrm>
            <a:off x="6143636" y="4500570"/>
            <a:ext cx="2428892" cy="1323439"/>
          </a:xfrm>
          <a:prstGeom prst="rect">
            <a:avLst/>
          </a:prstGeom>
          <a:solidFill>
            <a:schemeClr val="bg1"/>
          </a:solidFill>
        </p:spPr>
        <p:txBody>
          <a:bodyPr wrap="square" rtlCol="0">
            <a:spAutoFit/>
          </a:bodyPr>
          <a:lstStyle/>
          <a:p>
            <a:endParaRPr lang="el-GR" sz="8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215082"/>
            <a:ext cx="9162756" cy="6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ΕΥΡΟ 6.jpg"/>
          <p:cNvPicPr>
            <a:picLocks noChangeAspect="1"/>
          </p:cNvPicPr>
          <p:nvPr/>
        </p:nvPicPr>
        <p:blipFill>
          <a:blip r:embed="rId2">
            <a:lum bright="30000"/>
          </a:blip>
          <a:srcRect l="2500" t="27500" r="833" b="3500"/>
          <a:stretch>
            <a:fillRect/>
          </a:stretch>
        </p:blipFill>
        <p:spPr>
          <a:xfrm>
            <a:off x="500034" y="2357430"/>
            <a:ext cx="8286808" cy="3286148"/>
          </a:xfrm>
          <a:prstGeom prst="rect">
            <a:avLst/>
          </a:prstGeom>
        </p:spPr>
      </p:pic>
      <p:sp>
        <p:nvSpPr>
          <p:cNvPr id="2" name="1 - Τίτλος"/>
          <p:cNvSpPr>
            <a:spLocks noGrp="1"/>
          </p:cNvSpPr>
          <p:nvPr>
            <p:ph type="title"/>
          </p:nvPr>
        </p:nvSpPr>
        <p:spPr>
          <a:xfrm>
            <a:off x="457200" y="274638"/>
            <a:ext cx="8229600" cy="868346"/>
          </a:xfrm>
        </p:spPr>
        <p:txBody>
          <a:bodyPr/>
          <a:lstStyle/>
          <a:p>
            <a:r>
              <a:rPr lang="en-US" b="1" dirty="0" smtClean="0">
                <a:solidFill>
                  <a:schemeClr val="accent6">
                    <a:lumMod val="50000"/>
                  </a:schemeClr>
                </a:solidFill>
                <a:effectLst>
                  <a:outerShdw blurRad="38100" dist="38100" dir="2700000" algn="tl">
                    <a:srgbClr val="000000">
                      <a:alpha val="43137"/>
                    </a:srgbClr>
                  </a:outerShdw>
                </a:effectLst>
              </a:rPr>
              <a:t>EURO </a:t>
            </a:r>
            <a:r>
              <a:rPr lang="el-GR" b="1" dirty="0" smtClean="0">
                <a:solidFill>
                  <a:schemeClr val="accent6">
                    <a:lumMod val="50000"/>
                  </a:schemeClr>
                </a:solidFill>
                <a:effectLst>
                  <a:outerShdw blurRad="38100" dist="38100" dir="2700000" algn="tl">
                    <a:srgbClr val="000000">
                      <a:alpha val="43137"/>
                    </a:srgbClr>
                  </a:outerShdw>
                </a:effectLst>
              </a:rPr>
              <a:t>6</a:t>
            </a:r>
            <a:endParaRPr lang="el-GR" dirty="0">
              <a:solidFill>
                <a:schemeClr val="accent6">
                  <a:lumMod val="50000"/>
                </a:schemeClr>
              </a:solidFill>
            </a:endParaRPr>
          </a:p>
        </p:txBody>
      </p:sp>
      <p:sp>
        <p:nvSpPr>
          <p:cNvPr id="3" name="2 - Θέση περιεχομένου"/>
          <p:cNvSpPr>
            <a:spLocks noGrp="1"/>
          </p:cNvSpPr>
          <p:nvPr>
            <p:ph idx="1"/>
          </p:nvPr>
        </p:nvSpPr>
        <p:spPr>
          <a:xfrm>
            <a:off x="457200" y="1142984"/>
            <a:ext cx="8329642" cy="5572164"/>
          </a:xfrm>
        </p:spPr>
        <p:txBody>
          <a:bodyPr>
            <a:normAutofit/>
          </a:bodyPr>
          <a:lstStyle/>
          <a:p>
            <a:r>
              <a:rPr lang="en-US" sz="2800" b="1" dirty="0" smtClean="0">
                <a:solidFill>
                  <a:schemeClr val="accent6">
                    <a:lumMod val="50000"/>
                  </a:schemeClr>
                </a:solidFill>
              </a:rPr>
              <a:t>In 2014 with Euro 6 stricter provisions were applied.</a:t>
            </a:r>
          </a:p>
          <a:p>
            <a:r>
              <a:rPr lang="en-US" sz="2800" b="1" dirty="0" smtClean="0">
                <a:solidFill>
                  <a:schemeClr val="accent6">
                    <a:lumMod val="50000"/>
                  </a:schemeClr>
                </a:solidFill>
              </a:rPr>
              <a:t> It focuses mainly on reducing nitrogen oxide (NOx) emissions.</a:t>
            </a:r>
          </a:p>
          <a:p>
            <a:r>
              <a:rPr lang="en-US" sz="2800" b="1" dirty="0" smtClean="0">
                <a:solidFill>
                  <a:schemeClr val="accent6">
                    <a:lumMod val="50000"/>
                  </a:schemeClr>
                </a:solidFill>
              </a:rPr>
              <a:t> Euro 6 advocates an informal ban on diesel engines due to very strict limits.</a:t>
            </a:r>
          </a:p>
          <a:p>
            <a:r>
              <a:rPr lang="en-US" sz="2800" b="1" dirty="0" smtClean="0">
                <a:solidFill>
                  <a:schemeClr val="accent6">
                    <a:lumMod val="50000"/>
                  </a:schemeClr>
                </a:solidFill>
              </a:rPr>
              <a:t> Implements exhaust gas recirculation (EGR) - replacement of part of the intake air (containing 80% nitrogen) with recycled exhaust gas </a:t>
            </a:r>
          </a:p>
          <a:p>
            <a:r>
              <a:rPr lang="en-US" sz="2800" b="1" dirty="0" smtClean="0">
                <a:solidFill>
                  <a:schemeClr val="accent6">
                    <a:lumMod val="50000"/>
                  </a:schemeClr>
                </a:solidFill>
              </a:rPr>
              <a:t>Euro 5 and 6 are quite close to the specifications, with the exception of diesel.</a:t>
            </a:r>
            <a:r>
              <a:rPr lang="el-GR" sz="2800" b="1" dirty="0" smtClean="0">
                <a:solidFill>
                  <a:schemeClr val="accent6">
                    <a:lumMod val="50000"/>
                  </a:schemeClr>
                </a:solidFill>
              </a:rPr>
              <a:t>. </a:t>
            </a:r>
            <a:endParaRPr lang="en-US" sz="2800" b="1" dirty="0" smtClean="0">
              <a:solidFill>
                <a:schemeClr val="accent6">
                  <a:lumMod val="50000"/>
                </a:schemeClr>
              </a:solidFill>
            </a:endParaRPr>
          </a:p>
          <a:p>
            <a:endParaRPr lang="el-GR" sz="2800" b="1" dirty="0" smtClean="0"/>
          </a:p>
          <a:p>
            <a:endParaRPr lang="el-GR" dirty="0" smtClean="0"/>
          </a:p>
          <a:p>
            <a:endParaRPr lang="el-GR"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7312"/>
            <a:ext cx="9144000" cy="61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b="1" dirty="0" smtClean="0">
                <a:solidFill>
                  <a:schemeClr val="accent1">
                    <a:lumMod val="75000"/>
                  </a:schemeClr>
                </a:solidFill>
                <a:effectLst>
                  <a:outerShdw blurRad="38100" dist="38100" dir="2700000" algn="tl">
                    <a:srgbClr val="000000">
                      <a:alpha val="43137"/>
                    </a:srgbClr>
                  </a:outerShdw>
                </a:effectLst>
              </a:rPr>
              <a:t>Comparison of NOX emissions –PM GASOLINE ENGINES -DIESEL</a:t>
            </a:r>
            <a:endParaRPr lang="el-GR" sz="4000" b="1" dirty="0">
              <a:solidFill>
                <a:schemeClr val="accent1">
                  <a:lumMod val="75000"/>
                </a:schemeClr>
              </a:solidFill>
              <a:effectLst>
                <a:outerShdw blurRad="38100" dist="38100" dir="2700000" algn="tl">
                  <a:srgbClr val="000000">
                    <a:alpha val="43137"/>
                  </a:srgbClr>
                </a:outerShdw>
              </a:effectLst>
            </a:endParaRPr>
          </a:p>
        </p:txBody>
      </p:sp>
      <p:pic>
        <p:nvPicPr>
          <p:cNvPr id="10" name="9 - Θέση περιεχομένου" descr="EURO+emission+standards.jpg"/>
          <p:cNvPicPr>
            <a:picLocks noGrp="1" noChangeAspect="1"/>
          </p:cNvPicPr>
          <p:nvPr>
            <p:ph idx="1"/>
          </p:nvPr>
        </p:nvPicPr>
        <p:blipFill>
          <a:blip r:embed="rId2"/>
          <a:stretch>
            <a:fillRect/>
          </a:stretch>
        </p:blipFill>
        <p:spPr>
          <a:xfrm>
            <a:off x="468817" y="1571612"/>
            <a:ext cx="7675083" cy="4593692"/>
          </a:xfr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382130"/>
            <a:ext cx="9162756" cy="47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n-US" b="1" dirty="0" smtClean="0">
                <a:solidFill>
                  <a:schemeClr val="accent1">
                    <a:lumMod val="75000"/>
                  </a:schemeClr>
                </a:solidFill>
              </a:rPr>
              <a:t>EYRO pollutant prices 1-6</a:t>
            </a:r>
            <a:endParaRPr lang="el-GR" b="1" dirty="0">
              <a:solidFill>
                <a:schemeClr val="accent1">
                  <a:lumMod val="75000"/>
                </a:schemeClr>
              </a:solidFill>
              <a:effectLst>
                <a:outerShdw blurRad="38100" dist="38100" dir="2700000" algn="tl">
                  <a:srgbClr val="000000">
                    <a:alpha val="43137"/>
                  </a:srgbClr>
                </a:outerShdw>
              </a:effectLst>
            </a:endParaRPr>
          </a:p>
        </p:txBody>
      </p:sp>
      <p:pic>
        <p:nvPicPr>
          <p:cNvPr id="4" name="3 - Θέση περιεχομένου"/>
          <p:cNvPicPr>
            <a:picLocks noGrp="1"/>
          </p:cNvPicPr>
          <p:nvPr>
            <p:ph idx="1"/>
          </p:nvPr>
        </p:nvPicPr>
        <p:blipFill>
          <a:blip r:embed="rId2"/>
          <a:srcRect/>
          <a:stretch>
            <a:fillRect/>
          </a:stretch>
        </p:blipFill>
        <p:spPr bwMode="auto">
          <a:xfrm>
            <a:off x="500034" y="1214422"/>
            <a:ext cx="8286808" cy="4665700"/>
          </a:xfrm>
          <a:prstGeom prst="rect">
            <a:avLst/>
          </a:prstGeom>
          <a:noFill/>
          <a:ln w="9525">
            <a:noFill/>
            <a:miter lim="800000"/>
            <a:headEnd/>
            <a:tailEnd/>
          </a:ln>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143644"/>
            <a:ext cx="9162756" cy="71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air-pollution.jpg"/>
          <p:cNvPicPr>
            <a:picLocks noGrp="1" noChangeAspect="1"/>
          </p:cNvPicPr>
          <p:nvPr>
            <p:ph idx="1"/>
          </p:nvPr>
        </p:nvPicPr>
        <p:blipFill>
          <a:blip r:embed="rId2">
            <a:lum bright="38000" contrast="3000"/>
          </a:blip>
          <a:srcRect b="3593"/>
          <a:stretch>
            <a:fillRect/>
          </a:stretch>
        </p:blipFill>
        <p:spPr>
          <a:xfrm>
            <a:off x="4786314" y="2857496"/>
            <a:ext cx="4357686" cy="3567718"/>
          </a:xfrm>
          <a:effectLst/>
        </p:spPr>
      </p:pic>
      <p:sp>
        <p:nvSpPr>
          <p:cNvPr id="2" name="1 - Τίτλος"/>
          <p:cNvSpPr>
            <a:spLocks noGrp="1"/>
          </p:cNvSpPr>
          <p:nvPr>
            <p:ph type="title"/>
          </p:nvPr>
        </p:nvSpPr>
        <p:spPr>
          <a:xfrm>
            <a:off x="457200" y="274638"/>
            <a:ext cx="8229600" cy="939784"/>
          </a:xfrm>
        </p:spPr>
        <p:txBody>
          <a:bodyPr>
            <a:normAutofit/>
          </a:bodyPr>
          <a:lstStyle/>
          <a:p>
            <a:r>
              <a:rPr lang="en-US" sz="3600" b="1" dirty="0" smtClean="0">
                <a:solidFill>
                  <a:schemeClr val="accent1">
                    <a:lumMod val="75000"/>
                  </a:schemeClr>
                </a:solidFill>
                <a:effectLst>
                  <a:outerShdw blurRad="38100" dist="38100" dir="2700000" algn="tl">
                    <a:srgbClr val="000000">
                      <a:alpha val="43137"/>
                    </a:srgbClr>
                  </a:outerShdw>
                </a:effectLst>
              </a:rPr>
              <a:t>MORE INFORMATION</a:t>
            </a:r>
            <a:endParaRPr lang="el-GR" sz="3600" b="1" dirty="0">
              <a:solidFill>
                <a:schemeClr val="accent1">
                  <a:lumMod val="75000"/>
                </a:schemeClr>
              </a:solidFill>
              <a:effectLst>
                <a:outerShdw blurRad="38100" dist="38100" dir="2700000" algn="tl">
                  <a:srgbClr val="000000">
                    <a:alpha val="43137"/>
                  </a:srgbClr>
                </a:outerShdw>
              </a:effectLst>
            </a:endParaRPr>
          </a:p>
        </p:txBody>
      </p:sp>
      <p:sp>
        <p:nvSpPr>
          <p:cNvPr id="4" name="3 - Θέση κειμένου"/>
          <p:cNvSpPr>
            <a:spLocks noGrp="1"/>
          </p:cNvSpPr>
          <p:nvPr>
            <p:ph type="body" sz="half" idx="4294967295"/>
          </p:nvPr>
        </p:nvSpPr>
        <p:spPr>
          <a:xfrm>
            <a:off x="214282" y="1214422"/>
            <a:ext cx="8462174" cy="4806866"/>
          </a:xfrm>
        </p:spPr>
        <p:txBody>
          <a:bodyPr>
            <a:noAutofit/>
          </a:bodyPr>
          <a:lstStyle/>
          <a:p>
            <a:r>
              <a:rPr lang="en-US" sz="1800" b="1" dirty="0" smtClean="0">
                <a:solidFill>
                  <a:schemeClr val="accent1">
                    <a:lumMod val="75000"/>
                  </a:schemeClr>
                </a:solidFill>
              </a:rPr>
              <a:t>The dates of application of a Euro standard are the dates of mandatory sale of new vehicles of this type, although the car manufacturers have models of this standard much earlier.</a:t>
            </a:r>
          </a:p>
          <a:p>
            <a:r>
              <a:rPr lang="en-US" sz="1800" b="1" dirty="0" smtClean="0">
                <a:solidFill>
                  <a:schemeClr val="accent1">
                    <a:lumMod val="75000"/>
                  </a:schemeClr>
                </a:solidFill>
              </a:rPr>
              <a:t>Since 2005 in the EU The vehicles were categorized into six categories - A, B, C, D, E, F, G - which show the levels of environmental friendliness, but also the fuel consumption in relation to the amounts of carbon dioxide.</a:t>
            </a:r>
            <a:endParaRPr lang="el-GR" sz="1800" b="1" dirty="0" smtClean="0">
              <a:solidFill>
                <a:schemeClr val="accent1">
                  <a:lumMod val="75000"/>
                </a:schemeClr>
              </a:solidFill>
            </a:endParaRPr>
          </a:p>
          <a:p>
            <a:r>
              <a:rPr lang="en-US" sz="1800" b="1" dirty="0" smtClean="0">
                <a:solidFill>
                  <a:schemeClr val="accent1">
                    <a:lumMod val="75000"/>
                  </a:schemeClr>
                </a:solidFill>
              </a:rPr>
              <a:t>The EU takes into account the time required to renew the Union's fleet of new passenger cars and light commercial vehicles each time it sets new emission reduction targets.</a:t>
            </a:r>
            <a:r>
              <a:rPr lang="el-GR" sz="1800" b="1" dirty="0" smtClean="0">
                <a:solidFill>
                  <a:schemeClr val="accent1">
                    <a:lumMod val="75000"/>
                  </a:schemeClr>
                </a:solidFill>
              </a:rPr>
              <a:t> </a:t>
            </a:r>
            <a:endParaRPr lang="en-US" sz="1800" b="1" dirty="0" smtClean="0">
              <a:solidFill>
                <a:schemeClr val="accent1">
                  <a:lumMod val="75000"/>
                </a:schemeClr>
              </a:solidFill>
            </a:endParaRPr>
          </a:p>
          <a:p>
            <a:r>
              <a:rPr lang="en-US" sz="1800" b="1" dirty="0" smtClean="0">
                <a:solidFill>
                  <a:schemeClr val="accent1">
                    <a:lumMod val="75000"/>
                  </a:schemeClr>
                </a:solidFill>
              </a:rPr>
              <a:t>By 2025, manufacturers will have to reduce total fleet emissions by 15% for both cars and trucks, compared to 2021 levels.</a:t>
            </a:r>
            <a:endParaRPr lang="el-GR" sz="1800" b="1" dirty="0" smtClean="0">
              <a:solidFill>
                <a:schemeClr val="accent1">
                  <a:lumMod val="75000"/>
                </a:schemeClr>
              </a:solidFill>
            </a:endParaRPr>
          </a:p>
          <a:p>
            <a:r>
              <a:rPr lang="en-US" sz="1800" b="1" dirty="0" smtClean="0">
                <a:solidFill>
                  <a:schemeClr val="accent1">
                    <a:lumMod val="75000"/>
                  </a:schemeClr>
                </a:solidFill>
              </a:rPr>
              <a:t>The EU's goal in 2030 is to ensure a socially acceptable and equitable transition to zero-emission mobility. The EU includes public and private investment in research and innovation, as well as an incentive mechanism</a:t>
            </a:r>
            <a:endParaRPr lang="el-GR" sz="1800" b="1" dirty="0" smtClean="0">
              <a:solidFill>
                <a:schemeClr val="accent1">
                  <a:lumMod val="75000"/>
                </a:schemeClr>
              </a:solidFill>
            </a:endParaRPr>
          </a:p>
          <a:p>
            <a:endParaRPr lang="el-GR" sz="1800" b="1" dirty="0">
              <a:solidFill>
                <a:schemeClr val="accent1">
                  <a:lumMod val="75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093296"/>
            <a:ext cx="9162756" cy="76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est\Desktop\foto euro\ευρο 7.jpg"/>
          <p:cNvPicPr>
            <a:picLocks noChangeAspect="1" noChangeArrowheads="1"/>
          </p:cNvPicPr>
          <p:nvPr/>
        </p:nvPicPr>
        <p:blipFill>
          <a:blip r:embed="rId2">
            <a:lum bright="14000" contrast="-27000"/>
          </a:blip>
          <a:srcRect/>
          <a:stretch>
            <a:fillRect/>
          </a:stretch>
        </p:blipFill>
        <p:spPr bwMode="auto">
          <a:xfrm>
            <a:off x="0" y="0"/>
            <a:ext cx="9144000" cy="5843587"/>
          </a:xfrm>
          <a:prstGeom prst="rect">
            <a:avLst/>
          </a:prstGeom>
          <a:noFill/>
        </p:spPr>
      </p:pic>
      <p:sp>
        <p:nvSpPr>
          <p:cNvPr id="2" name="Τίτλος 1"/>
          <p:cNvSpPr>
            <a:spLocks noGrp="1"/>
          </p:cNvSpPr>
          <p:nvPr>
            <p:ph type="title"/>
          </p:nvPr>
        </p:nvSpPr>
        <p:spPr>
          <a:xfrm>
            <a:off x="457200" y="274638"/>
            <a:ext cx="8229600" cy="2797172"/>
          </a:xfrm>
        </p:spPr>
        <p:txBody>
          <a:bodyPr>
            <a:normAutofit fontScale="90000"/>
          </a:bodyPr>
          <a:lstStyle/>
          <a:p>
            <a:pPr algn="l"/>
            <a:r>
              <a:rPr lang="el-GR" b="1" dirty="0" smtClean="0">
                <a:latin typeface="Bahnschrift Light" panose="020B0502040204020203" pitchFamily="34" charset="0"/>
              </a:rPr>
              <a:t/>
            </a:r>
            <a:br>
              <a:rPr lang="el-GR" b="1" dirty="0" smtClean="0">
                <a:latin typeface="Bahnschrift Light" panose="020B0502040204020203" pitchFamily="34" charset="0"/>
              </a:rPr>
            </a:br>
            <a:r>
              <a:rPr lang="el-GR" b="1" dirty="0" smtClean="0">
                <a:latin typeface="Bahnschrift Light" panose="020B0502040204020203" pitchFamily="34" charset="0"/>
              </a:rPr>
              <a:t/>
            </a:r>
            <a:br>
              <a:rPr lang="el-GR" b="1" dirty="0" smtClean="0">
                <a:latin typeface="Bahnschrift Light" panose="020B0502040204020203" pitchFamily="34" charset="0"/>
              </a:rPr>
            </a:br>
            <a:r>
              <a:rPr lang="el-GR" b="1" dirty="0" smtClean="0">
                <a:latin typeface="Bahnschrift Light" panose="020B0502040204020203" pitchFamily="34" charset="0"/>
              </a:rPr>
              <a:t/>
            </a:r>
            <a:br>
              <a:rPr lang="el-GR" b="1" dirty="0" smtClean="0">
                <a:latin typeface="Bahnschrift Light" panose="020B0502040204020203" pitchFamily="34" charset="0"/>
              </a:rPr>
            </a:br>
            <a:r>
              <a:rPr lang="el-GR" b="1" dirty="0" smtClean="0">
                <a:latin typeface="Bahnschrift Light" panose="020B0502040204020203" pitchFamily="34" charset="0"/>
              </a:rPr>
              <a:t/>
            </a:r>
            <a:br>
              <a:rPr lang="el-GR" b="1" dirty="0" smtClean="0">
                <a:latin typeface="Bahnschrift Light" panose="020B0502040204020203" pitchFamily="34" charset="0"/>
              </a:rPr>
            </a:br>
            <a:r>
              <a:rPr lang="el-GR" b="1" dirty="0" smtClean="0">
                <a:latin typeface="Bahnschrift Light" panose="020B0502040204020203" pitchFamily="34" charset="0"/>
              </a:rPr>
              <a:t/>
            </a:r>
            <a:br>
              <a:rPr lang="el-GR" b="1" dirty="0" smtClean="0">
                <a:latin typeface="Bahnschrift Light" panose="020B0502040204020203" pitchFamily="34" charset="0"/>
              </a:rPr>
            </a:br>
            <a:r>
              <a:rPr lang="en-US" b="1" dirty="0" smtClean="0">
                <a:latin typeface="Bahnschrift Light" panose="020B0502040204020203" pitchFamily="34" charset="0"/>
              </a:rPr>
              <a:t>Bibliography:</a:t>
            </a:r>
            <a:r>
              <a:rPr lang="el-GR" b="1" dirty="0" smtClean="0">
                <a:latin typeface="Bahnschrift Light" panose="020B0502040204020203" pitchFamily="34" charset="0"/>
              </a:rPr>
              <a:t/>
            </a:r>
            <a:br>
              <a:rPr lang="el-GR" b="1" dirty="0" smtClean="0">
                <a:latin typeface="Bahnschrift Light" panose="020B0502040204020203" pitchFamily="34" charset="0"/>
              </a:rPr>
            </a:br>
            <a:r>
              <a:rPr lang="el-GR" sz="1800" u="sng" dirty="0" smtClean="0">
                <a:solidFill>
                  <a:schemeClr val="tx2"/>
                </a:solidFill>
                <a:hlinkClick r:id="rId3"/>
              </a:rPr>
              <a:t>https://www.eea.europa.eu/themes/air/policy-context</a:t>
            </a:r>
            <a:r>
              <a:rPr lang="el-GR" sz="1800" dirty="0" smtClean="0">
                <a:solidFill>
                  <a:schemeClr val="tx2"/>
                </a:solidFill>
              </a:rPr>
              <a:t> </a:t>
            </a:r>
            <a:br>
              <a:rPr lang="el-GR" sz="1800" dirty="0" smtClean="0">
                <a:solidFill>
                  <a:schemeClr val="tx2"/>
                </a:solidFill>
              </a:rPr>
            </a:br>
            <a:r>
              <a:rPr lang="el-GR" sz="1800" u="sng" dirty="0" smtClean="0">
                <a:solidFill>
                  <a:schemeClr val="tx2"/>
                </a:solidFill>
                <a:hlinkClick r:id="rId4"/>
              </a:rPr>
              <a:t>https://www.eea.europa.eu/el/simata-eop-2010/simata-2013/grafikes-plirofories/epiptoseis-tis-atmosfairikis-rypansis-stin-ygeia-2/image/image_view_fullscreen</a:t>
            </a:r>
            <a:r>
              <a:rPr lang="el-GR" sz="1800" dirty="0" smtClean="0">
                <a:solidFill>
                  <a:schemeClr val="tx2"/>
                </a:solidFill>
              </a:rPr>
              <a:t> </a:t>
            </a:r>
            <a:br>
              <a:rPr lang="el-GR" sz="1800" dirty="0" smtClean="0">
                <a:solidFill>
                  <a:schemeClr val="tx2"/>
                </a:solidFill>
              </a:rPr>
            </a:br>
            <a:r>
              <a:rPr lang="el-GR" sz="1800" dirty="0" smtClean="0">
                <a:solidFill>
                  <a:schemeClr val="tx2"/>
                </a:solidFill>
              </a:rPr>
              <a:t> </a:t>
            </a:r>
            <a:r>
              <a:rPr lang="el-GR" sz="1800" u="sng" dirty="0" smtClean="0">
                <a:solidFill>
                  <a:schemeClr val="tx2"/>
                </a:solidFill>
                <a:hlinkClick r:id="rId5"/>
              </a:rPr>
              <a:t>https://eur-lex.europa.eu/legal-content/EL/TXT/PDF/?uri=CELEX:32019R0631&amp;from=EN</a:t>
            </a:r>
            <a:r>
              <a:rPr lang="el-GR" sz="1800" dirty="0" smtClean="0">
                <a:solidFill>
                  <a:schemeClr val="tx2"/>
                </a:solidFill>
              </a:rPr>
              <a:t/>
            </a:r>
            <a:br>
              <a:rPr lang="el-GR" sz="1800" dirty="0" smtClean="0">
                <a:solidFill>
                  <a:schemeClr val="tx2"/>
                </a:solidFill>
              </a:rPr>
            </a:br>
            <a:r>
              <a:rPr lang="el-GR" sz="1800" u="sng" dirty="0" smtClean="0">
                <a:solidFill>
                  <a:schemeClr val="tx2"/>
                </a:solidFill>
                <a:hlinkClick r:id="rId6"/>
              </a:rPr>
              <a:t>https://ec.europa.eu/transparency/regdoc/rep/1/2019/EL/COM-2019-208-F1-EL-MAIN-PART-1.PDF</a:t>
            </a:r>
            <a:r>
              <a:rPr lang="en-US" sz="1800" u="sng" dirty="0" smtClean="0">
                <a:solidFill>
                  <a:schemeClr val="tx2"/>
                </a:solidFill>
              </a:rPr>
              <a:t/>
            </a:r>
            <a:br>
              <a:rPr lang="en-US" sz="1800" u="sng" dirty="0" smtClean="0">
                <a:solidFill>
                  <a:schemeClr val="tx2"/>
                </a:solidFill>
              </a:rPr>
            </a:br>
            <a:r>
              <a:rPr lang="el-GR" sz="1800" u="sng" dirty="0" smtClean="0">
                <a:solidFill>
                  <a:schemeClr val="tx2"/>
                </a:solidFill>
                <a:hlinkClick r:id="rId7"/>
              </a:rPr>
              <a:t>https://www.brief.com.cy/oikonomia/ee/ti-allazei-me-neo-etos-stoys-kanonismoys-tis-ee</a:t>
            </a:r>
            <a:r>
              <a:rPr lang="en-US" sz="1800" dirty="0" smtClean="0">
                <a:solidFill>
                  <a:schemeClr val="tx2"/>
                </a:solidFill>
              </a:rPr>
              <a:t/>
            </a:r>
            <a:br>
              <a:rPr lang="en-US" sz="1800" dirty="0" smtClean="0">
                <a:solidFill>
                  <a:schemeClr val="tx2"/>
                </a:solidFill>
              </a:rPr>
            </a:br>
            <a:r>
              <a:rPr lang="el-GR" sz="1800" u="sng" dirty="0" smtClean="0">
                <a:solidFill>
                  <a:schemeClr val="tx2"/>
                </a:solidFill>
                <a:hlinkClick r:id="rId8"/>
              </a:rPr>
              <a:t>https://apothesis.eap.gr/bitstream/repo/41952/1/104362_%CE%A0%CE%95%CE%A4%CE%A1%CE%99%CE%94%CE%97%CE%A3_%CE%A3%CE%A9%CE%9A%CE%A1%CE%91%CE%A4%CE%97%CE%A3.pdf</a:t>
            </a:r>
            <a:r>
              <a:rPr lang="en-US" sz="1800" dirty="0" smtClean="0">
                <a:solidFill>
                  <a:schemeClr val="tx2"/>
                </a:solidFill>
              </a:rPr>
              <a:t/>
            </a:r>
            <a:br>
              <a:rPr lang="en-US" sz="1800" dirty="0" smtClean="0">
                <a:solidFill>
                  <a:schemeClr val="tx2"/>
                </a:solidFill>
              </a:rPr>
            </a:br>
            <a:r>
              <a:rPr lang="el-GR" sz="1800" u="sng" dirty="0" smtClean="0">
                <a:solidFill>
                  <a:schemeClr val="tx2"/>
                </a:solidFill>
                <a:hlinkClick r:id="rId9"/>
              </a:rPr>
              <a:t>https://avsautomotive.com/prwtokolla-euro/</a:t>
            </a:r>
            <a:r>
              <a:rPr lang="el-GR" sz="1800" dirty="0" smtClean="0">
                <a:solidFill>
                  <a:schemeClr val="tx2"/>
                </a:solidFill>
              </a:rPr>
              <a:t/>
            </a:r>
            <a:br>
              <a:rPr lang="el-GR" sz="1800" dirty="0" smtClean="0">
                <a:solidFill>
                  <a:schemeClr val="tx2"/>
                </a:solidFill>
              </a:rPr>
            </a:br>
            <a:r>
              <a:rPr lang="el-GR" sz="1800" dirty="0" smtClean="0">
                <a:solidFill>
                  <a:schemeClr val="tx2"/>
                </a:solidFill>
              </a:rPr>
              <a:t> </a:t>
            </a:r>
            <a:r>
              <a:rPr lang="el-GR" sz="1800" u="sng" dirty="0" smtClean="0">
                <a:solidFill>
                  <a:schemeClr val="tx2"/>
                </a:solidFill>
                <a:hlinkClick r:id="rId10"/>
              </a:rPr>
              <a:t>https://blog.spotmechanic.gr/poia-autokinita-einai-euro-5-kai-euro-6-kai-pws-ta-katalavaineis/</a:t>
            </a:r>
            <a:r>
              <a:rPr lang="el-GR" sz="1800" dirty="0" smtClean="0">
                <a:solidFill>
                  <a:schemeClr val="tx2"/>
                </a:solidFill>
              </a:rPr>
              <a:t/>
            </a:r>
            <a:br>
              <a:rPr lang="el-GR" sz="1800" dirty="0" smtClean="0">
                <a:solidFill>
                  <a:schemeClr val="tx2"/>
                </a:solidFill>
              </a:rPr>
            </a:br>
            <a:r>
              <a:rPr lang="el-GR" sz="1800" u="sng" dirty="0" smtClean="0">
                <a:solidFill>
                  <a:schemeClr val="tx2"/>
                </a:solidFill>
                <a:hlinkClick r:id="rId11"/>
              </a:rPr>
              <a:t>https://el.wikipedia.org/wiki/%CE%94%CE%B9%CE%B1%CE%B3%CE%BD%CF%89%CF%83%CF%84%CE%B9%CE%BA%CF%8C%CF%82_%CE%88%CE%BB%CE%B5%CE%B3%CF%87%CE%BF%CF%82_%CE%91%CF%85%CF%84%CE%BF%CE%BA%CE%B9%CE%BD%CE%AE%CF%84%CE%BF%CF%85</a:t>
            </a:r>
            <a:r>
              <a:rPr lang="el-GR" sz="1800" dirty="0" smtClean="0">
                <a:solidFill>
                  <a:schemeClr val="tx2"/>
                </a:solidFill>
              </a:rPr>
              <a:t/>
            </a:r>
            <a:br>
              <a:rPr lang="el-GR" sz="1800" dirty="0" smtClean="0">
                <a:solidFill>
                  <a:schemeClr val="tx2"/>
                </a:solidFill>
              </a:rPr>
            </a:br>
            <a:r>
              <a:rPr lang="en-US" b="1" dirty="0" smtClean="0">
                <a:latin typeface="Bahnschrift Light" panose="020B0502040204020203" pitchFamily="34" charset="0"/>
              </a:rPr>
              <a:t/>
            </a:r>
            <a:br>
              <a:rPr lang="en-US" b="1" dirty="0" smtClean="0">
                <a:latin typeface="Bahnschrift Light" panose="020B0502040204020203" pitchFamily="34" charset="0"/>
              </a:rPr>
            </a:br>
            <a:r>
              <a:rPr lang="el-GR" sz="1600" b="1" dirty="0" smtClean="0"/>
              <a:t> </a:t>
            </a:r>
            <a:r>
              <a:rPr lang="el-GR" sz="1100" dirty="0" smtClean="0"/>
              <a:t/>
            </a:r>
            <a:br>
              <a:rPr lang="el-GR" sz="1100" dirty="0" smtClean="0"/>
            </a:br>
            <a:r>
              <a:rPr lang="en-US" sz="1200" dirty="0" smtClean="0"/>
              <a:t/>
            </a:r>
            <a:br>
              <a:rPr lang="en-US" sz="1200" dirty="0" smtClean="0"/>
            </a:br>
            <a:r>
              <a:rPr lang="el-GR" sz="1200" dirty="0" smtClean="0"/>
              <a:t/>
            </a:r>
            <a:br>
              <a:rPr lang="el-GR" sz="1200" dirty="0" smtClean="0"/>
            </a:br>
            <a:r>
              <a:rPr lang="el-GR" sz="1400" dirty="0" smtClean="0"/>
              <a:t/>
            </a:r>
            <a:br>
              <a:rPr lang="el-GR" sz="1400" dirty="0" smtClean="0"/>
            </a:br>
            <a:r>
              <a:rPr lang="en-US" sz="1400" dirty="0" smtClean="0"/>
              <a:t> </a:t>
            </a:r>
            <a:endParaRPr lang="el-GR" sz="1600" b="1" dirty="0"/>
          </a:p>
        </p:txBody>
      </p:sp>
      <p:pic>
        <p:nvPicPr>
          <p:cNvPr id="4"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56" y="5909850"/>
            <a:ext cx="9431338"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620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11.png"/>
          <p:cNvPicPr>
            <a:picLocks noGrp="1" noChangeAspect="1"/>
          </p:cNvPicPr>
          <p:nvPr>
            <p:ph idx="1"/>
          </p:nvPr>
        </p:nvPicPr>
        <p:blipFill>
          <a:blip r:embed="rId2">
            <a:lum bright="46000" contrast="76000"/>
          </a:blip>
          <a:stretch>
            <a:fillRect/>
          </a:stretch>
        </p:blipFill>
        <p:spPr>
          <a:xfrm>
            <a:off x="0" y="0"/>
            <a:ext cx="9144000" cy="6934652"/>
          </a:xfrm>
          <a:gradFill>
            <a:gsLst>
              <a:gs pos="0">
                <a:srgbClr val="DDEBCF">
                  <a:alpha val="4000"/>
                </a:srgbClr>
              </a:gs>
              <a:gs pos="50000">
                <a:srgbClr val="9CB86E"/>
              </a:gs>
              <a:gs pos="100000">
                <a:srgbClr val="156B13"/>
              </a:gs>
            </a:gsLst>
            <a:lin ang="5400000" scaled="0"/>
          </a:gradFill>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338250"/>
            <a:ext cx="8676456" cy="5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716016" y="5157192"/>
            <a:ext cx="3825802" cy="1015663"/>
          </a:xfrm>
          <a:prstGeom prst="rect">
            <a:avLst/>
          </a:prstGeom>
        </p:spPr>
        <p:txBody>
          <a:bodyPr wrap="square">
            <a:spAutoFit/>
          </a:bodyPr>
          <a:lstStyle/>
          <a:p>
            <a:r>
              <a:rPr lang="en-US" dirty="0">
                <a:solidFill>
                  <a:schemeClr val="accent5">
                    <a:lumMod val="75000"/>
                  </a:schemeClr>
                </a:solidFill>
              </a:rPr>
              <a:t>"</a:t>
            </a:r>
            <a:r>
              <a:rPr lang="en-US" sz="105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l-GR" sz="1050" dirty="0"/>
          </a:p>
        </p:txBody>
      </p:sp>
      <p:pic>
        <p:nvPicPr>
          <p:cNvPr id="5" name="Google Shape;75;p15"/>
          <p:cNvPicPr preferRelativeResize="0"/>
          <p:nvPr/>
        </p:nvPicPr>
        <p:blipFill>
          <a:blip r:embed="rId4">
            <a:alphaModFix/>
          </a:blip>
          <a:stretch>
            <a:fillRect/>
          </a:stretch>
        </p:blipFill>
        <p:spPr>
          <a:xfrm>
            <a:off x="6948264" y="6004610"/>
            <a:ext cx="1080120" cy="33649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uropean-Commission.jpg"/>
          <p:cNvPicPr>
            <a:picLocks noChangeAspect="1"/>
          </p:cNvPicPr>
          <p:nvPr/>
        </p:nvPicPr>
        <p:blipFill>
          <a:blip r:embed="rId2"/>
          <a:srcRect r="6699" b="12476"/>
          <a:stretch>
            <a:fillRect/>
          </a:stretch>
        </p:blipFill>
        <p:spPr>
          <a:xfrm>
            <a:off x="214282" y="0"/>
            <a:ext cx="7858180" cy="4000504"/>
          </a:xfrm>
          <a:prstGeom prst="rect">
            <a:avLst/>
          </a:prstGeom>
        </p:spPr>
      </p:pic>
      <p:sp>
        <p:nvSpPr>
          <p:cNvPr id="2" name="1 - Τίτλος"/>
          <p:cNvSpPr>
            <a:spLocks noGrp="1"/>
          </p:cNvSpPr>
          <p:nvPr>
            <p:ph type="title"/>
          </p:nvPr>
        </p:nvSpPr>
        <p:spPr>
          <a:xfrm>
            <a:off x="457200" y="274638"/>
            <a:ext cx="8229600" cy="796908"/>
          </a:xfrm>
        </p:spPr>
        <p:txBody>
          <a:bodyPr>
            <a:noAutofit/>
          </a:bodyPr>
          <a:lstStyle/>
          <a:p>
            <a:r>
              <a:rPr lang="en-US" sz="3600" b="1" dirty="0" smtClean="0">
                <a:solidFill>
                  <a:schemeClr val="accent1">
                    <a:lumMod val="75000"/>
                  </a:schemeClr>
                </a:solidFill>
                <a:effectLst>
                  <a:outerShdw blurRad="38100" dist="38100" dir="2700000" algn="tl">
                    <a:srgbClr val="000000">
                      <a:alpha val="43137"/>
                    </a:srgbClr>
                  </a:outerShdw>
                </a:effectLst>
              </a:rPr>
              <a:t>European emission standards - EURO</a:t>
            </a:r>
            <a:endParaRPr lang="el-GR" sz="3600" b="1" dirty="0">
              <a:solidFill>
                <a:schemeClr val="accent1">
                  <a:lumMod val="75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4143381"/>
            <a:ext cx="8043890" cy="2093931"/>
          </a:xfrm>
        </p:spPr>
        <p:txBody>
          <a:bodyPr>
            <a:normAutofit fontScale="85000" lnSpcReduction="10000"/>
          </a:bodyPr>
          <a:lstStyle/>
          <a:p>
            <a:pPr>
              <a:buNone/>
            </a:pPr>
            <a:r>
              <a:rPr lang="el-GR" b="1" dirty="0" smtClean="0">
                <a:solidFill>
                  <a:schemeClr val="accent1">
                    <a:lumMod val="75000"/>
                  </a:schemeClr>
                </a:solidFill>
              </a:rPr>
              <a:t>  </a:t>
            </a:r>
            <a:r>
              <a:rPr lang="en-US" b="1" dirty="0" smtClean="0">
                <a:solidFill>
                  <a:schemeClr val="accent1">
                    <a:lumMod val="75000"/>
                  </a:schemeClr>
                </a:solidFill>
              </a:rPr>
              <a:t>  The European Exhaust Emissions Standards, known as EURO cars, are protocols that set emission limits for cars sold in European Union countries.</a:t>
            </a:r>
          </a:p>
          <a:p>
            <a:pPr>
              <a:buNone/>
            </a:pPr>
            <a:r>
              <a:rPr lang="en-US" b="1" dirty="0" smtClean="0">
                <a:solidFill>
                  <a:schemeClr val="accent1">
                    <a:lumMod val="75000"/>
                  </a:schemeClr>
                </a:solidFill>
              </a:rPr>
              <a:t>    With each new EURO, these protocols become more and more demanding in order to reduce emissions.</a:t>
            </a:r>
            <a:endParaRPr lang="el-GR" b="1" dirty="0">
              <a:solidFill>
                <a:schemeClr val="accent1">
                  <a:lumMod val="75000"/>
                </a:schemeClr>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165304"/>
            <a:ext cx="9162756" cy="68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685800" y="357167"/>
            <a:ext cx="7772400" cy="928693"/>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What are air pollutants?</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5" name="4 - Υπότιτλος"/>
          <p:cNvSpPr>
            <a:spLocks noGrp="1"/>
          </p:cNvSpPr>
          <p:nvPr>
            <p:ph type="subTitle" idx="1"/>
          </p:nvPr>
        </p:nvSpPr>
        <p:spPr>
          <a:xfrm>
            <a:off x="214282" y="1357298"/>
            <a:ext cx="3286148" cy="5000660"/>
          </a:xfrm>
        </p:spPr>
        <p:txBody>
          <a:bodyPr>
            <a:normAutofit fontScale="92500" lnSpcReduction="10000"/>
          </a:bodyPr>
          <a:lstStyle/>
          <a:p>
            <a:pPr algn="l"/>
            <a:r>
              <a:rPr lang="en-US" b="1" dirty="0" smtClean="0">
                <a:solidFill>
                  <a:schemeClr val="accent1">
                    <a:lumMod val="75000"/>
                  </a:schemeClr>
                </a:solidFill>
              </a:rPr>
              <a:t>Pollutants are chemicals that burden the environment, affecting the composition of the atmosphere, water resources or geophysics of the environment but also human health.</a:t>
            </a:r>
            <a:endParaRPr lang="el-GR" b="1" dirty="0" smtClean="0">
              <a:solidFill>
                <a:schemeClr val="accent1">
                  <a:lumMod val="75000"/>
                </a:schemeClr>
              </a:solidFill>
            </a:endParaRPr>
          </a:p>
          <a:p>
            <a:pPr algn="l"/>
            <a:endParaRPr lang="el-GR" dirty="0">
              <a:solidFill>
                <a:schemeClr val="bg2">
                  <a:lumMod val="10000"/>
                </a:schemeClr>
              </a:solidFill>
            </a:endParaRPr>
          </a:p>
        </p:txBody>
      </p:sp>
      <p:pic>
        <p:nvPicPr>
          <p:cNvPr id="6" name="5 - Θέση περιεχομένου" descr="εικ1.jpg"/>
          <p:cNvPicPr>
            <a:picLocks noChangeAspect="1"/>
          </p:cNvPicPr>
          <p:nvPr/>
        </p:nvPicPr>
        <p:blipFill>
          <a:blip r:embed="rId2"/>
          <a:stretch>
            <a:fillRect/>
          </a:stretch>
        </p:blipFill>
        <p:spPr>
          <a:xfrm>
            <a:off x="3571868" y="1357298"/>
            <a:ext cx="5214974" cy="4808006"/>
          </a:xfrm>
          <a:prstGeom prst="rect">
            <a:avLst/>
          </a:prstGeom>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165304"/>
            <a:ext cx="9162756" cy="68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n-US" b="1" dirty="0" smtClean="0">
                <a:solidFill>
                  <a:schemeClr val="accent1">
                    <a:lumMod val="75000"/>
                  </a:schemeClr>
                </a:solidFill>
                <a:effectLst>
                  <a:outerShdw blurRad="38100" dist="38100" dir="2700000" algn="tl">
                    <a:srgbClr val="000000">
                      <a:alpha val="43137"/>
                    </a:srgbClr>
                  </a:outerShdw>
                </a:effectLst>
              </a:rPr>
              <a:t>Effects of pollutants on humans</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4" name="3 - Θέση περιεχομένου"/>
          <p:cNvSpPr>
            <a:spLocks noGrp="1"/>
          </p:cNvSpPr>
          <p:nvPr>
            <p:ph sz="half" idx="2"/>
          </p:nvPr>
        </p:nvSpPr>
        <p:spPr>
          <a:xfrm>
            <a:off x="428596" y="1428736"/>
            <a:ext cx="4040188" cy="4840303"/>
          </a:xfrm>
        </p:spPr>
        <p:txBody>
          <a:bodyPr>
            <a:normAutofit lnSpcReduction="10000"/>
          </a:bodyPr>
          <a:lstStyle/>
          <a:p>
            <a:endParaRPr lang="en-US" dirty="0" smtClean="0"/>
          </a:p>
          <a:p>
            <a:r>
              <a:rPr lang="en-US" b="1" dirty="0" smtClean="0">
                <a:solidFill>
                  <a:schemeClr val="accent1">
                    <a:lumMod val="75000"/>
                  </a:schemeClr>
                </a:solidFill>
              </a:rPr>
              <a:t>Headache and anxiety</a:t>
            </a:r>
          </a:p>
          <a:p>
            <a:r>
              <a:rPr lang="en-US" b="1" dirty="0" smtClean="0">
                <a:solidFill>
                  <a:schemeClr val="accent1">
                    <a:lumMod val="75000"/>
                  </a:schemeClr>
                </a:solidFill>
              </a:rPr>
              <a:t> Effects on the central nervous system </a:t>
            </a:r>
          </a:p>
          <a:p>
            <a:r>
              <a:rPr lang="en-US" b="1" dirty="0" smtClean="0">
                <a:solidFill>
                  <a:schemeClr val="accent1">
                    <a:lumMod val="75000"/>
                  </a:schemeClr>
                </a:solidFill>
              </a:rPr>
              <a:t>Eye irritation nose and throat, breathing problems </a:t>
            </a:r>
          </a:p>
          <a:p>
            <a:r>
              <a:rPr lang="en-US" b="1" dirty="0" smtClean="0">
                <a:solidFill>
                  <a:schemeClr val="accent1">
                    <a:lumMod val="75000"/>
                  </a:schemeClr>
                </a:solidFill>
              </a:rPr>
              <a:t>Respiratory effects (irritation, inflammation, chanting, COPD, lung cancer) </a:t>
            </a:r>
          </a:p>
          <a:p>
            <a:r>
              <a:rPr lang="en-US" b="1" dirty="0" smtClean="0">
                <a:solidFill>
                  <a:schemeClr val="accent1">
                    <a:lumMod val="75000"/>
                  </a:schemeClr>
                </a:solidFill>
              </a:rPr>
              <a:t>Cardiovascular diseases </a:t>
            </a:r>
          </a:p>
          <a:p>
            <a:r>
              <a:rPr lang="en-US" b="1" dirty="0" smtClean="0">
                <a:solidFill>
                  <a:schemeClr val="accent1">
                    <a:lumMod val="75000"/>
                  </a:schemeClr>
                </a:solidFill>
              </a:rPr>
              <a:t>Effects on the liver Effects on the reproductive system</a:t>
            </a:r>
            <a:endParaRPr lang="el-GR" b="1" dirty="0" smtClean="0">
              <a:solidFill>
                <a:schemeClr val="accent1">
                  <a:lumMod val="75000"/>
                </a:schemeClr>
              </a:solidFill>
            </a:endParaRPr>
          </a:p>
          <a:p>
            <a:endParaRPr lang="en-US" b="1" dirty="0" smtClean="0">
              <a:solidFill>
                <a:schemeClr val="accent1">
                  <a:lumMod val="75000"/>
                </a:schemeClr>
              </a:solidFill>
            </a:endParaRPr>
          </a:p>
          <a:p>
            <a:endParaRPr lang="el-GR" b="1" dirty="0">
              <a:solidFill>
                <a:schemeClr val="accent1">
                  <a:lumMod val="75000"/>
                </a:schemeClr>
              </a:solidFill>
            </a:endParaRPr>
          </a:p>
        </p:txBody>
      </p:sp>
      <p:pic>
        <p:nvPicPr>
          <p:cNvPr id="8" name="7 - Θέση περιεχομένου" descr="images.jpg"/>
          <p:cNvPicPr>
            <a:picLocks noGrp="1" noChangeAspect="1"/>
          </p:cNvPicPr>
          <p:nvPr>
            <p:ph sz="quarter" idx="4"/>
          </p:nvPr>
        </p:nvPicPr>
        <p:blipFill>
          <a:blip r:embed="rId2"/>
          <a:stretch>
            <a:fillRect/>
          </a:stretch>
        </p:blipFill>
        <p:spPr>
          <a:xfrm>
            <a:off x="4572000" y="1500174"/>
            <a:ext cx="4143404" cy="4429155"/>
          </a:xfr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237312"/>
            <a:ext cx="9162756" cy="61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b="1" dirty="0" smtClean="0">
                <a:solidFill>
                  <a:schemeClr val="accent1">
                    <a:lumMod val="75000"/>
                  </a:schemeClr>
                </a:solidFill>
                <a:effectLst>
                  <a:outerShdw blurRad="38100" dist="38100" dir="2700000" algn="tl">
                    <a:srgbClr val="000000">
                      <a:alpha val="43137"/>
                    </a:srgbClr>
                  </a:outerShdw>
                </a:effectLst>
              </a:rPr>
              <a:t>Effects of pollutants on the environment</a:t>
            </a:r>
            <a:endParaRPr lang="el-GR" sz="3600" b="1" dirty="0">
              <a:solidFill>
                <a:schemeClr val="accent1">
                  <a:lumMod val="75000"/>
                </a:schemeClr>
              </a:solidFill>
              <a:effectLst>
                <a:outerShdw blurRad="38100" dist="38100" dir="2700000" algn="tl">
                  <a:srgbClr val="000000">
                    <a:alpha val="43137"/>
                  </a:srgbClr>
                </a:outerShdw>
              </a:effectLst>
            </a:endParaRPr>
          </a:p>
        </p:txBody>
      </p:sp>
      <p:sp>
        <p:nvSpPr>
          <p:cNvPr id="4" name="3 - Θέση κειμένου"/>
          <p:cNvSpPr>
            <a:spLocks noGrp="1"/>
          </p:cNvSpPr>
          <p:nvPr>
            <p:ph type="body" idx="1"/>
          </p:nvPr>
        </p:nvSpPr>
        <p:spPr>
          <a:xfrm>
            <a:off x="214282" y="1285860"/>
            <a:ext cx="4500594" cy="5143536"/>
          </a:xfrm>
        </p:spPr>
        <p:txBody>
          <a:bodyPr>
            <a:normAutofit/>
          </a:bodyPr>
          <a:lstStyle/>
          <a:p>
            <a:pPr marL="457200" indent="-457200">
              <a:buAutoNum type="arabicParenR"/>
            </a:pPr>
            <a:r>
              <a:rPr lang="en-US" sz="3200" dirty="0" smtClean="0">
                <a:solidFill>
                  <a:schemeClr val="accent1">
                    <a:lumMod val="75000"/>
                  </a:schemeClr>
                </a:solidFill>
              </a:rPr>
              <a:t>Air pollution: </a:t>
            </a:r>
          </a:p>
          <a:p>
            <a:pPr marL="457200" indent="-457200">
              <a:buFont typeface="Arial" pitchFamily="34" charset="0"/>
              <a:buChar char="•"/>
            </a:pPr>
            <a:r>
              <a:rPr lang="en-US" sz="3200" dirty="0" smtClean="0">
                <a:solidFill>
                  <a:schemeClr val="accent1">
                    <a:lumMod val="75000"/>
                  </a:schemeClr>
                </a:solidFill>
              </a:rPr>
              <a:t>Greenhouse effect</a:t>
            </a:r>
          </a:p>
          <a:p>
            <a:pPr marL="457200" indent="-457200">
              <a:buFont typeface="Arial" pitchFamily="34" charset="0"/>
              <a:buChar char="•"/>
            </a:pPr>
            <a:r>
              <a:rPr lang="en-US" sz="3200" dirty="0" smtClean="0">
                <a:solidFill>
                  <a:schemeClr val="accent1">
                    <a:lumMod val="75000"/>
                  </a:schemeClr>
                </a:solidFill>
              </a:rPr>
              <a:t>Weakening of its   </a:t>
            </a:r>
          </a:p>
          <a:p>
            <a:pPr marL="457200" indent="-457200"/>
            <a:r>
              <a:rPr lang="en-US" sz="3200" dirty="0" smtClean="0">
                <a:solidFill>
                  <a:schemeClr val="accent1">
                    <a:lumMod val="75000"/>
                  </a:schemeClr>
                </a:solidFill>
              </a:rPr>
              <a:t>      ozone layer </a:t>
            </a:r>
          </a:p>
          <a:p>
            <a:pPr marL="457200" indent="-457200">
              <a:buFont typeface="Arial" pitchFamily="34" charset="0"/>
              <a:buChar char="•"/>
            </a:pPr>
            <a:r>
              <a:rPr lang="en-US" sz="3200" dirty="0" smtClean="0">
                <a:solidFill>
                  <a:schemeClr val="accent1">
                    <a:lumMod val="75000"/>
                  </a:schemeClr>
                </a:solidFill>
              </a:rPr>
              <a:t>Photochemical smog</a:t>
            </a:r>
          </a:p>
          <a:p>
            <a:pPr marL="457200" indent="-457200">
              <a:buFont typeface="Arial" pitchFamily="34" charset="0"/>
              <a:buChar char="•"/>
            </a:pPr>
            <a:r>
              <a:rPr lang="en-US" sz="3200" dirty="0" smtClean="0">
                <a:solidFill>
                  <a:schemeClr val="accent1">
                    <a:lumMod val="75000"/>
                  </a:schemeClr>
                </a:solidFill>
              </a:rPr>
              <a:t>Acid rain </a:t>
            </a:r>
          </a:p>
          <a:p>
            <a:pPr marL="457200" indent="-457200"/>
            <a:r>
              <a:rPr lang="en-US" sz="3200" dirty="0" smtClean="0">
                <a:solidFill>
                  <a:schemeClr val="accent1">
                    <a:lumMod val="75000"/>
                  </a:schemeClr>
                </a:solidFill>
              </a:rPr>
              <a:t>2)   Water pollution </a:t>
            </a:r>
          </a:p>
          <a:p>
            <a:pPr marL="457200" indent="-457200"/>
            <a:r>
              <a:rPr lang="en-US" sz="3200" dirty="0" smtClean="0">
                <a:solidFill>
                  <a:schemeClr val="accent1">
                    <a:lumMod val="75000"/>
                  </a:schemeClr>
                </a:solidFill>
              </a:rPr>
              <a:t>3)   Soil pollution</a:t>
            </a:r>
            <a:endParaRPr lang="el-GR" sz="3200" dirty="0" smtClean="0">
              <a:solidFill>
                <a:schemeClr val="accent1">
                  <a:lumMod val="75000"/>
                </a:schemeClr>
              </a:solidFill>
            </a:endParaRPr>
          </a:p>
          <a:p>
            <a:pPr algn="ctr"/>
            <a:endParaRPr lang="el-GR" b="0" dirty="0"/>
          </a:p>
        </p:txBody>
      </p:sp>
      <p:sp>
        <p:nvSpPr>
          <p:cNvPr id="6" name="5 - Θέση κειμένου"/>
          <p:cNvSpPr>
            <a:spLocks noGrp="1"/>
          </p:cNvSpPr>
          <p:nvPr>
            <p:ph type="body" sz="quarter" idx="3"/>
          </p:nvPr>
        </p:nvSpPr>
        <p:spPr>
          <a:xfrm>
            <a:off x="4714876" y="1428736"/>
            <a:ext cx="4041775" cy="4714908"/>
          </a:xfrm>
        </p:spPr>
        <p:txBody>
          <a:bodyPr>
            <a:normAutofit/>
          </a:bodyPr>
          <a:lstStyle/>
          <a:p>
            <a:pPr algn="ctr"/>
            <a:endParaRPr lang="el-GR" dirty="0"/>
          </a:p>
        </p:txBody>
      </p:sp>
      <p:pic>
        <p:nvPicPr>
          <p:cNvPr id="5" name="4 - Εικόνα"/>
          <p:cNvPicPr/>
          <p:nvPr/>
        </p:nvPicPr>
        <p:blipFill>
          <a:blip r:embed="rId2">
            <a:lum bright="5000" contrast="-19000"/>
          </a:blip>
          <a:srcRect/>
          <a:stretch>
            <a:fillRect/>
          </a:stretch>
        </p:blipFill>
        <p:spPr bwMode="auto">
          <a:xfrm>
            <a:off x="4714876" y="1428736"/>
            <a:ext cx="4143404" cy="4714908"/>
          </a:xfrm>
          <a:prstGeom prst="rect">
            <a:avLst/>
          </a:prstGeom>
          <a:noFill/>
          <a:ln w="9525">
            <a:noFill/>
            <a:miter lim="800000"/>
            <a:headEnd/>
            <a:tailEnd/>
          </a:ln>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237312"/>
            <a:ext cx="9162756" cy="61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4800" b="1" dirty="0" smtClean="0">
                <a:solidFill>
                  <a:schemeClr val="accent1">
                    <a:lumMod val="75000"/>
                  </a:schemeClr>
                </a:solidFill>
                <a:effectLst>
                  <a:outerShdw blurRad="38100" dist="38100" dir="2700000" algn="tl">
                    <a:srgbClr val="000000">
                      <a:alpha val="43137"/>
                    </a:srgbClr>
                  </a:outerShdw>
                </a:effectLst>
              </a:rPr>
              <a:t>The chemical elements contained in car pollutants</a:t>
            </a:r>
            <a:endParaRPr lang="el-GR" sz="4800" b="1" dirty="0">
              <a:solidFill>
                <a:schemeClr val="accent1">
                  <a:lumMod val="75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sz="half" idx="2"/>
          </p:nvPr>
        </p:nvSpPr>
        <p:spPr>
          <a:xfrm>
            <a:off x="1500166" y="1714488"/>
            <a:ext cx="2543164" cy="4214842"/>
          </a:xfrm>
        </p:spPr>
        <p:txBody>
          <a:bodyPr>
            <a:normAutofit/>
          </a:bodyPr>
          <a:lstStyle/>
          <a:p>
            <a:endParaRPr lang="el-GR" sz="4400" dirty="0" smtClean="0"/>
          </a:p>
          <a:p>
            <a:r>
              <a:rPr lang="en-US" sz="4400" b="1" dirty="0" smtClean="0">
                <a:solidFill>
                  <a:schemeClr val="accent1">
                    <a:lumMod val="75000"/>
                  </a:schemeClr>
                </a:solidFill>
              </a:rPr>
              <a:t>CO</a:t>
            </a:r>
          </a:p>
          <a:p>
            <a:r>
              <a:rPr lang="en-US" sz="4400" b="1" dirty="0" smtClean="0">
                <a:solidFill>
                  <a:schemeClr val="accent1">
                    <a:lumMod val="75000"/>
                  </a:schemeClr>
                </a:solidFill>
              </a:rPr>
              <a:t>HC</a:t>
            </a:r>
          </a:p>
          <a:p>
            <a:r>
              <a:rPr lang="en-US" sz="4400" b="1" dirty="0" smtClean="0">
                <a:solidFill>
                  <a:schemeClr val="accent1">
                    <a:lumMod val="75000"/>
                  </a:schemeClr>
                </a:solidFill>
              </a:rPr>
              <a:t>NOx</a:t>
            </a:r>
          </a:p>
          <a:p>
            <a:r>
              <a:rPr lang="en-US" sz="4400" b="1" dirty="0" smtClean="0">
                <a:solidFill>
                  <a:schemeClr val="accent1">
                    <a:lumMod val="75000"/>
                  </a:schemeClr>
                </a:solidFill>
              </a:rPr>
              <a:t>PM</a:t>
            </a:r>
            <a:endParaRPr lang="el-GR" sz="4400" b="1" dirty="0">
              <a:solidFill>
                <a:schemeClr val="accent1">
                  <a:lumMod val="75000"/>
                </a:schemeClr>
              </a:solidFill>
            </a:endParaRPr>
          </a:p>
        </p:txBody>
      </p:sp>
      <p:pic>
        <p:nvPicPr>
          <p:cNvPr id="7" name="6 - Θέση περιεχομένου" descr="eik2.jpg"/>
          <p:cNvPicPr>
            <a:picLocks noGrp="1" noChangeAspect="1"/>
          </p:cNvPicPr>
          <p:nvPr>
            <p:ph sz="quarter" idx="4"/>
          </p:nvPr>
        </p:nvPicPr>
        <p:blipFill>
          <a:blip r:embed="rId2" cstate="print"/>
          <a:srcRect l="29870" r="15584" b="14545"/>
          <a:stretch>
            <a:fillRect/>
          </a:stretch>
        </p:blipFill>
        <p:spPr>
          <a:xfrm>
            <a:off x="4429124" y="1857364"/>
            <a:ext cx="4071966" cy="4556724"/>
          </a:xfrm>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093296"/>
            <a:ext cx="9162756" cy="76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The beginning…</a:t>
            </a:r>
            <a:endParaRPr lang="el-GR" b="1" dirty="0">
              <a:solidFill>
                <a:schemeClr val="accent1">
                  <a:lumMod val="75000"/>
                </a:schemeClr>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28596" y="1285860"/>
            <a:ext cx="8258204" cy="5000660"/>
          </a:xfrm>
        </p:spPr>
        <p:txBody>
          <a:bodyPr>
            <a:noAutofit/>
          </a:bodyPr>
          <a:lstStyle/>
          <a:p>
            <a:r>
              <a:rPr lang="en-US" sz="2000" b="1" dirty="0" smtClean="0">
                <a:solidFill>
                  <a:schemeClr val="accent1">
                    <a:lumMod val="75000"/>
                  </a:schemeClr>
                </a:solidFill>
              </a:rPr>
              <a:t>The first implementation attempt was made in the 1980s in the USA, under the name OBDI. The project was not very successful because no communication protocols and emission limits were set and they differed between the manufacturers.</a:t>
            </a:r>
          </a:p>
          <a:p>
            <a:endParaRPr lang="el-GR" sz="2000" b="1" dirty="0">
              <a:solidFill>
                <a:schemeClr val="accent1">
                  <a:lumMod val="75000"/>
                </a:schemeClr>
              </a:solidFill>
            </a:endParaRPr>
          </a:p>
          <a:p>
            <a:r>
              <a:rPr lang="en-US" sz="2000" b="1" dirty="0" smtClean="0">
                <a:solidFill>
                  <a:schemeClr val="accent1">
                    <a:lumMod val="75000"/>
                  </a:schemeClr>
                </a:solidFill>
              </a:rPr>
              <a:t>In 1996, with the help of ISO and SAE, tables were drawn up with which all manufacturers agreed. Thus was created the OBDII system, which was essentially the forerunner of E-OBD.</a:t>
            </a:r>
          </a:p>
          <a:p>
            <a:endParaRPr lang="en-US" sz="2000" b="1" dirty="0" smtClean="0">
              <a:solidFill>
                <a:schemeClr val="accent1">
                  <a:lumMod val="75000"/>
                </a:schemeClr>
              </a:solidFill>
            </a:endParaRPr>
          </a:p>
          <a:p>
            <a:r>
              <a:rPr lang="en-US" sz="2000" b="1" dirty="0" smtClean="0">
                <a:solidFill>
                  <a:schemeClr val="accent1">
                    <a:lumMod val="75000"/>
                  </a:schemeClr>
                </a:solidFill>
              </a:rPr>
              <a:t> The E-OBD system used common communication systems, for the Electronic Control Unit (ECU) as well as the use of common diagnostic, fault codes.</a:t>
            </a:r>
            <a:endParaRPr lang="el-GR" sz="2000" b="1" dirty="0">
              <a:solidFill>
                <a:schemeClr val="accent1">
                  <a:lumMod val="75000"/>
                </a:schemeClr>
              </a:solidFill>
            </a:endParaRPr>
          </a:p>
          <a:p>
            <a:endParaRPr lang="el-GR" sz="2000" b="1" dirty="0" smtClean="0">
              <a:solidFill>
                <a:schemeClr val="accent1">
                  <a:lumMod val="75000"/>
                </a:schemeClr>
              </a:solidFill>
            </a:endParaRPr>
          </a:p>
          <a:p>
            <a:r>
              <a:rPr lang="en-US" sz="2000" b="1" dirty="0" smtClean="0">
                <a:solidFill>
                  <a:schemeClr val="accent1">
                    <a:lumMod val="75000"/>
                  </a:schemeClr>
                </a:solidFill>
              </a:rPr>
              <a:t>The Kyoto Treaty, in 1992, established the "targeting" of CO2 with the implementation of the first Euro 1 standard, reaching Euro 6 today.</a:t>
            </a:r>
            <a:endParaRPr lang="el-GR" sz="2000" b="1" dirty="0" smtClean="0">
              <a:solidFill>
                <a:schemeClr val="accent1">
                  <a:lumMod val="75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6" y="6215082"/>
            <a:ext cx="9162756" cy="6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EURO 1</a:t>
            </a:r>
            <a:endParaRPr lang="el-GR" b="1" dirty="0">
              <a:solidFill>
                <a:schemeClr val="accent1">
                  <a:lumMod val="75000"/>
                </a:schemeClr>
              </a:solidFill>
              <a:effectLst>
                <a:outerShdw blurRad="38100" dist="38100" dir="2700000" algn="tl">
                  <a:srgbClr val="000000">
                    <a:alpha val="43137"/>
                  </a:srgbClr>
                </a:outerShdw>
              </a:effectLst>
            </a:endParaRPr>
          </a:p>
        </p:txBody>
      </p:sp>
      <p:pic>
        <p:nvPicPr>
          <p:cNvPr id="4" name="3 - Θέση περιεχομένου" descr="καταλυτης.jpg"/>
          <p:cNvPicPr>
            <a:picLocks noGrp="1" noChangeAspect="1"/>
          </p:cNvPicPr>
          <p:nvPr>
            <p:ph idx="1"/>
          </p:nvPr>
        </p:nvPicPr>
        <p:blipFill>
          <a:blip r:embed="rId2"/>
          <a:srcRect t="13158"/>
          <a:stretch>
            <a:fillRect/>
          </a:stretch>
        </p:blipFill>
        <p:spPr>
          <a:xfrm>
            <a:off x="4429124" y="1714488"/>
            <a:ext cx="4429156" cy="4378808"/>
          </a:xfrm>
        </p:spPr>
      </p:pic>
      <p:sp>
        <p:nvSpPr>
          <p:cNvPr id="5" name="4 - Ορθογώνιο"/>
          <p:cNvSpPr/>
          <p:nvPr/>
        </p:nvSpPr>
        <p:spPr>
          <a:xfrm>
            <a:off x="285720" y="1357298"/>
            <a:ext cx="4286280" cy="4401205"/>
          </a:xfrm>
          <a:prstGeom prst="rect">
            <a:avLst/>
          </a:prstGeom>
        </p:spPr>
        <p:txBody>
          <a:bodyPr wrap="square">
            <a:spAutoFit/>
          </a:bodyPr>
          <a:lstStyle/>
          <a:p>
            <a:pPr>
              <a:buFont typeface="Arial" pitchFamily="34" charset="0"/>
              <a:buChar char="•"/>
            </a:pPr>
            <a:r>
              <a:rPr lang="en-US" sz="2800" b="1" dirty="0" smtClean="0">
                <a:solidFill>
                  <a:schemeClr val="accent1">
                    <a:lumMod val="75000"/>
                  </a:schemeClr>
                </a:solidFill>
              </a:rPr>
              <a:t>It was implemented in 1992</a:t>
            </a:r>
          </a:p>
          <a:p>
            <a:pPr>
              <a:buFont typeface="Arial" pitchFamily="34" charset="0"/>
              <a:buChar char="•"/>
            </a:pPr>
            <a:r>
              <a:rPr lang="en-US" sz="2800" b="1" dirty="0" smtClean="0">
                <a:solidFill>
                  <a:schemeClr val="accent1">
                    <a:lumMod val="75000"/>
                  </a:schemeClr>
                </a:solidFill>
              </a:rPr>
              <a:t> It provided for common restrictions for both petrol and diesel vehicles.</a:t>
            </a:r>
          </a:p>
          <a:p>
            <a:pPr>
              <a:buFont typeface="Arial" pitchFamily="34" charset="0"/>
              <a:buChar char="•"/>
            </a:pPr>
            <a:r>
              <a:rPr lang="en-US" sz="2800" b="1" dirty="0" smtClean="0">
                <a:solidFill>
                  <a:schemeClr val="accent1">
                    <a:lumMod val="75000"/>
                  </a:schemeClr>
                </a:solidFill>
              </a:rPr>
              <a:t> The adaptation of the catalytic converters became mandatory and required the transition to unleaded petrol.</a:t>
            </a:r>
            <a:endParaRPr lang="el-GR" sz="2800" b="1" dirty="0" smtClean="0">
              <a:solidFill>
                <a:schemeClr val="accent1">
                  <a:lumMod val="75000"/>
                </a:schemeClr>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5305"/>
            <a:ext cx="9144000" cy="68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εξατμησξη.jpg"/>
          <p:cNvPicPr>
            <a:picLocks noGrp="1" noChangeAspect="1"/>
          </p:cNvPicPr>
          <p:nvPr>
            <p:ph idx="1"/>
          </p:nvPr>
        </p:nvPicPr>
        <p:blipFill>
          <a:blip r:embed="rId2">
            <a:lum bright="26000" contrast="-16000"/>
          </a:blip>
          <a:stretch>
            <a:fillRect/>
          </a:stretch>
        </p:blipFill>
        <p:spPr>
          <a:xfrm>
            <a:off x="0" y="0"/>
            <a:ext cx="9143999" cy="6858000"/>
          </a:xfrm>
        </p:spPr>
      </p:pic>
      <p:sp>
        <p:nvSpPr>
          <p:cNvPr id="2" name="1 - Τίτλος"/>
          <p:cNvSpPr>
            <a:spLocks noGrp="1"/>
          </p:cNvSpPr>
          <p:nvPr>
            <p:ph type="title"/>
          </p:nvPr>
        </p:nvSpPr>
        <p:spPr>
          <a:xfrm>
            <a:off x="214282" y="214290"/>
            <a:ext cx="4257740" cy="796908"/>
          </a:xfrm>
        </p:spPr>
        <p:txBody>
          <a:bodyPr/>
          <a:lstStyle/>
          <a:p>
            <a:r>
              <a:rPr lang="en-US" b="1" dirty="0" smtClean="0">
                <a:effectLst>
                  <a:outerShdw blurRad="38100" dist="38100" dir="2700000" algn="tl">
                    <a:srgbClr val="000000">
                      <a:alpha val="43137"/>
                    </a:srgbClr>
                  </a:outerShdw>
                </a:effectLst>
              </a:rPr>
              <a:t>EURO </a:t>
            </a:r>
            <a:r>
              <a:rPr lang="el-GR" b="1" dirty="0" smtClean="0">
                <a:effectLst>
                  <a:outerShdw blurRad="38100" dist="38100" dir="2700000" algn="tl">
                    <a:srgbClr val="000000">
                      <a:alpha val="43137"/>
                    </a:srgbClr>
                  </a:outerShdw>
                </a:effectLst>
              </a:rPr>
              <a:t>2</a:t>
            </a:r>
            <a:endParaRPr lang="el-GR" b="1" dirty="0">
              <a:effectLst>
                <a:outerShdw blurRad="38100" dist="38100" dir="2700000" algn="tl">
                  <a:srgbClr val="000000">
                    <a:alpha val="43137"/>
                  </a:srgbClr>
                </a:outerShdw>
              </a:effectLst>
            </a:endParaRPr>
          </a:p>
        </p:txBody>
      </p:sp>
      <p:sp>
        <p:nvSpPr>
          <p:cNvPr id="6" name="5 - Ορθογώνιο"/>
          <p:cNvSpPr/>
          <p:nvPr/>
        </p:nvSpPr>
        <p:spPr>
          <a:xfrm>
            <a:off x="214282" y="1071546"/>
            <a:ext cx="6286544" cy="4955203"/>
          </a:xfrm>
          <a:prstGeom prst="rect">
            <a:avLst/>
          </a:prstGeom>
        </p:spPr>
        <p:txBody>
          <a:bodyPr wrap="square">
            <a:spAutoFit/>
          </a:bodyPr>
          <a:lstStyle/>
          <a:p>
            <a:endParaRPr lang="el-GR" sz="2800" b="1" dirty="0" smtClean="0"/>
          </a:p>
          <a:p>
            <a:r>
              <a:rPr lang="en-US" sz="3200" dirty="0" smtClean="0"/>
              <a:t>         </a:t>
            </a:r>
            <a:r>
              <a:rPr lang="en-US" sz="3200" b="1" dirty="0" smtClean="0">
                <a:solidFill>
                  <a:schemeClr val="bg2">
                    <a:lumMod val="10000"/>
                  </a:schemeClr>
                </a:solidFill>
              </a:rPr>
              <a:t>It was implemented in 1996 </a:t>
            </a:r>
          </a:p>
          <a:p>
            <a:endParaRPr lang="en-US" sz="3200" b="1" dirty="0" smtClean="0">
              <a:solidFill>
                <a:schemeClr val="bg2">
                  <a:lumMod val="10000"/>
                </a:schemeClr>
              </a:solidFill>
            </a:endParaRPr>
          </a:p>
          <a:p>
            <a:pPr marL="514350" indent="-514350">
              <a:buAutoNum type="arabicParenR"/>
            </a:pPr>
            <a:r>
              <a:rPr lang="en-US" sz="3200" b="1" dirty="0" smtClean="0">
                <a:solidFill>
                  <a:schemeClr val="bg2">
                    <a:lumMod val="10000"/>
                  </a:schemeClr>
                </a:solidFill>
              </a:rPr>
              <a:t>Reduce the limits of carbon monoxide unburned hydrocarbons nitrogen oxides </a:t>
            </a:r>
          </a:p>
          <a:p>
            <a:pPr marL="514350" indent="-514350">
              <a:buAutoNum type="arabicParenR"/>
            </a:pPr>
            <a:endParaRPr lang="en-US" sz="3200" b="1" dirty="0" smtClean="0">
              <a:solidFill>
                <a:schemeClr val="bg2">
                  <a:lumMod val="10000"/>
                </a:schemeClr>
              </a:solidFill>
            </a:endParaRPr>
          </a:p>
          <a:p>
            <a:pPr marL="514350" indent="-514350">
              <a:buAutoNum type="arabicParenR"/>
            </a:pPr>
            <a:r>
              <a:rPr lang="en-US" sz="3200" b="1" dirty="0" smtClean="0">
                <a:solidFill>
                  <a:schemeClr val="bg2">
                    <a:lumMod val="10000"/>
                  </a:schemeClr>
                </a:solidFill>
              </a:rPr>
              <a:t>Introduced different levels of pollutants for petrol and diesel engines.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 y="6309320"/>
            <a:ext cx="9162756" cy="54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919</TotalTime>
  <Words>877</Words>
  <Application>Microsoft Office PowerPoint</Application>
  <PresentationFormat>Προβολή στην οθόνη (4:3)</PresentationFormat>
  <Paragraphs>92</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European emission standards - EURO</vt:lpstr>
      <vt:lpstr>European emission standards - EURO</vt:lpstr>
      <vt:lpstr>What are air pollutants?</vt:lpstr>
      <vt:lpstr>Effects of pollutants on humans</vt:lpstr>
      <vt:lpstr>Effects of pollutants on the environment</vt:lpstr>
      <vt:lpstr>The chemical elements contained in car pollutants</vt:lpstr>
      <vt:lpstr>The beginning…</vt:lpstr>
      <vt:lpstr>EURO 1</vt:lpstr>
      <vt:lpstr>EURO 2</vt:lpstr>
      <vt:lpstr>EURO 3</vt:lpstr>
      <vt:lpstr>EURO 1 vs EURO 3</vt:lpstr>
      <vt:lpstr>EURO 4</vt:lpstr>
      <vt:lpstr>EURO 5</vt:lpstr>
      <vt:lpstr>EURO 6</vt:lpstr>
      <vt:lpstr>Comparison of NOX emissions –PM GASOLINE ENGINES -DIESEL</vt:lpstr>
      <vt:lpstr>EYRO pollutant prices 1-6</vt:lpstr>
      <vt:lpstr>MORE INFORMATION</vt:lpstr>
      <vt:lpstr>     Bibliography: https://www.eea.europa.eu/themes/air/policy-context  https://www.eea.europa.eu/el/simata-eop-2010/simata-2013/grafikes-plirofories/epiptoseis-tis-atmosfairikis-rypansis-stin-ygeia-2/image/image_view_fullscreen   https://eur-lex.europa.eu/legal-content/EL/TXT/PDF/?uri=CELEX:32019R0631&amp;from=EN https://ec.europa.eu/transparency/regdoc/rep/1/2019/EL/COM-2019-208-F1-EL-MAIN-PART-1.PDF https://www.brief.com.cy/oikonomia/ee/ti-allazei-me-neo-etos-stoys-kanonismoys-tis-ee https://apothesis.eap.gr/bitstream/repo/41952/1/104362_%CE%A0%CE%95%CE%A4%CE%A1%CE%99%CE%94%CE%97%CE%A3_%CE%A3%CE%A9%CE%9A%CE%A1%CE%91%CE%A4%CE%97%CE%A3.pdf https://avsautomotive.com/prwtokolla-euro/  https://blog.spotmechanic.gr/poia-autokinita-einai-euro-5-kai-euro-6-kai-pws-ta-katalavaineis/ https://el.wikipedia.org/wiki/%CE%94%CE%B9%CE%B1%CE%B3%CE%BD%CF%89%CF%83%CF%84%CE%B9%CE%BA%CF%8C%CF%82_%CE%88%CE%BB%CE%B5%CE%B3%CF%87%CE%BF%CF%82_%CE%91%CF%85%CF%84%CE%BF%CE%BA%CE%B9%CE%BD%CE%AE%CF%84%CE%BF%CF%85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ΚΑΘΗΓΗΤΕΣ</dc:creator>
  <cp:lastModifiedBy>Χρήστης των Windows</cp:lastModifiedBy>
  <cp:revision>160</cp:revision>
  <dcterms:created xsi:type="dcterms:W3CDTF">2021-03-11T09:47:21Z</dcterms:created>
  <dcterms:modified xsi:type="dcterms:W3CDTF">2021-04-05T12:56:27Z</dcterms:modified>
</cp:coreProperties>
</file>