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4"/>
  </p:notesMasterIdLst>
  <p:sldIdLst>
    <p:sldId id="256" r:id="rId2"/>
    <p:sldId id="258" r:id="rId3"/>
    <p:sldId id="259" r:id="rId4"/>
    <p:sldId id="257" r:id="rId5"/>
    <p:sldId id="260" r:id="rId6"/>
    <p:sldId id="263" r:id="rId7"/>
    <p:sldId id="264" r:id="rId8"/>
    <p:sldId id="278" r:id="rId9"/>
    <p:sldId id="261" r:id="rId10"/>
    <p:sldId id="267" r:id="rId11"/>
    <p:sldId id="266" r:id="rId12"/>
    <p:sldId id="262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7" r:id="rId21"/>
    <p:sldId id="276" r:id="rId22"/>
    <p:sldId id="275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F1F95E-E9FF-4052-839C-C84460F371F9}" type="datetimeFigureOut">
              <a:rPr lang="fr-FR"/>
              <a:pPr>
                <a:defRPr/>
              </a:pPr>
              <a:t>27/04/2015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E3197F-DCCB-4966-8375-D20B5CB4A5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BA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BA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6A3C392-E006-4B52-B9CC-8208BBA7D077}" type="datetimeFigureOut">
              <a:rPr lang="fr-FR"/>
              <a:pPr>
                <a:defRPr/>
              </a:pPr>
              <a:t>27/04/2015</a:t>
            </a:fld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6368-79DE-47CC-94B0-4EA5D51608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C7B6-1F29-4EC1-A9A0-7BC150058E27}" type="datetimeFigureOut">
              <a:rPr lang="fr-FR"/>
              <a:pPr>
                <a:defRPr/>
              </a:pPr>
              <a:t>27/04/2015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BAFB-C0CC-4611-B8D9-02E97C25B7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26DA6-C60B-40D8-8C9D-319009AB28FD}" type="datetimeFigureOut">
              <a:rPr lang="fr-FR"/>
              <a:pPr>
                <a:defRPr/>
              </a:pPr>
              <a:t>27/04/2015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699B-98D0-403B-BFC2-DCA7D76E09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B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D87B-66D5-44B1-8034-BB98D9BDC917}" type="datetimeFigureOut">
              <a:rPr lang="fr-FR"/>
              <a:pPr>
                <a:defRPr/>
              </a:pPr>
              <a:t>27/04/2015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84CD-2B4E-4A10-9F00-FDE9FBAB3C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r-B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0320B42-748B-4852-8AF1-A445C72D9FEA}" type="datetimeFigureOut">
              <a:rPr lang="fr-FR"/>
              <a:pPr>
                <a:defRPr/>
              </a:pPr>
              <a:t>27/04/2015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F7715-6491-4B25-AAD0-2A053784FC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37C58-B6E7-4005-8A5C-D480FDCC3786}" type="datetimeFigureOut">
              <a:rPr lang="fr-FR"/>
              <a:pPr>
                <a:defRPr/>
              </a:pPr>
              <a:t>27/04/2015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FBDC-ECC7-4E51-9136-CE5F5847B7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D824-0736-4F9C-809D-AC613C361F21}" type="datetimeFigureOut">
              <a:rPr lang="fr-FR"/>
              <a:pPr>
                <a:defRPr/>
              </a:pPr>
              <a:t>27/04/2015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CBE7-33FD-40AE-AE6A-F0550FF0853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9FF65-FC5E-4920-B509-BA3317FC39F0}" type="datetimeFigureOut">
              <a:rPr lang="fr-FR"/>
              <a:pPr>
                <a:defRPr/>
              </a:pPr>
              <a:t>27/04/2015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2C26-AE38-4FC9-8FEA-04A840153D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C1E9-ED48-4E69-B5D0-27FF6C0B1AD4}" type="datetimeFigureOut">
              <a:rPr lang="fr-FR"/>
              <a:pPr>
                <a:defRPr/>
              </a:pPr>
              <a:t>27/04/2015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9D04E-4252-4B04-BFEE-00629A8C7B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FAA942A-FD00-4248-839D-844B786D49B5}" type="datetimeFigureOut">
              <a:rPr lang="fr-FR"/>
              <a:pPr>
                <a:defRPr/>
              </a:pPr>
              <a:t>27/04/2015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58E88-455F-4176-9572-2868C79B68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F3FEE17-59CF-4617-90B7-6DFF175D38EE}" type="datetimeFigureOut">
              <a:rPr lang="fr-FR"/>
              <a:pPr>
                <a:defRPr/>
              </a:pPr>
              <a:t>27/04/2015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E7893-6AB0-4BBE-9F65-117FE31EF0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217EFC-2E3F-4BA0-91B0-A4807295FFB2}" type="datetimeFigureOut">
              <a:rPr lang="fr-FR"/>
              <a:pPr>
                <a:defRPr/>
              </a:pPr>
              <a:t>27/04/2015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CCCB8C-DD87-4407-90B0-64F7DB8F49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13" r:id="rId8"/>
    <p:sldLayoutId id="2147483714" r:id="rId9"/>
    <p:sldLayoutId id="2147483708" r:id="rId10"/>
    <p:sldLayoutId id="2147483709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9pPr>
    </p:titleStyle>
    <p:bodyStyle>
      <a:lvl1pPr marL="171450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n-vigne.com/vignoble/vin-champagne.html" TargetMode="External"/><Relationship Id="rId13" Type="http://schemas.openxmlformats.org/officeDocument/2006/relationships/hyperlink" Target="http://www.vin-vigne.com/vignoble/vin-loire.html" TargetMode="External"/><Relationship Id="rId3" Type="http://schemas.openxmlformats.org/officeDocument/2006/relationships/hyperlink" Target="http://www.vin-vigne.com/vignoble/vin-alsace.html" TargetMode="External"/><Relationship Id="rId7" Type="http://schemas.openxmlformats.org/officeDocument/2006/relationships/hyperlink" Target="http://www.vin-vigne.com/vignoble/vin-savoie-bugey.html" TargetMode="External"/><Relationship Id="rId12" Type="http://schemas.openxmlformats.org/officeDocument/2006/relationships/hyperlink" Target="http://www.vin-vigne.com/vignoble/vin-lorraine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n-vigne.com/vignoble/vin-bourgogne.html" TargetMode="External"/><Relationship Id="rId11" Type="http://schemas.openxmlformats.org/officeDocument/2006/relationships/hyperlink" Target="http://www.vin-vigne.com/vignoble/vin-languedoc-roussillon.html" TargetMode="External"/><Relationship Id="rId5" Type="http://schemas.openxmlformats.org/officeDocument/2006/relationships/hyperlink" Target="http://www.vin-vigne.com/vignoble/vin-beaujolais.html" TargetMode="External"/><Relationship Id="rId15" Type="http://schemas.openxmlformats.org/officeDocument/2006/relationships/hyperlink" Target="http://www.vin-vigne.com/vignoble/vin-sud-ouest.html" TargetMode="External"/><Relationship Id="rId10" Type="http://schemas.openxmlformats.org/officeDocument/2006/relationships/hyperlink" Target="http://www.vin-vigne.com/vignoble/vin-jura.html" TargetMode="External"/><Relationship Id="rId4" Type="http://schemas.openxmlformats.org/officeDocument/2006/relationships/hyperlink" Target="http://www.vin-vigne.com/vignoble/vin-bordeaux.html" TargetMode="External"/><Relationship Id="rId9" Type="http://schemas.openxmlformats.org/officeDocument/2006/relationships/hyperlink" Target="http://www.vin-vigne.com/vignoble/vin-provence-corse.html" TargetMode="External"/><Relationship Id="rId14" Type="http://schemas.openxmlformats.org/officeDocument/2006/relationships/hyperlink" Target="http://www.vin-vigne.com/vignoble/vin-rhone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 rot="19140000">
            <a:off x="130369" y="1082387"/>
            <a:ext cx="5387870" cy="12049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dirty="0" smtClean="0"/>
              <a:t>Nouzonville </a:t>
            </a:r>
            <a:r>
              <a:rPr lang="hr-HR" altLang="fr-FR" dirty="0" smtClean="0"/>
              <a:t>u europi</a:t>
            </a:r>
            <a:endParaRPr lang="fr-FR" alt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94650"/>
            <a:ext cx="2390775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2580109" cy="3444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hr-HR" altLang="fr-FR" dirty="0" smtClean="0">
                <a:cs typeface="Tunga" pitchFamily="34" charset="0"/>
              </a:rPr>
              <a:t>Naša regija</a:t>
            </a:r>
            <a:r>
              <a:rPr lang="fr-FR" altLang="fr-FR" dirty="0" smtClean="0">
                <a:cs typeface="Tunga" pitchFamily="34" charset="0"/>
              </a:rPr>
              <a:t>: </a:t>
            </a:r>
            <a:r>
              <a:rPr lang="fr-FR" altLang="fr-FR" dirty="0" smtClean="0">
                <a:cs typeface="Tunga" pitchFamily="34" charset="0"/>
              </a:rPr>
              <a:t>Champagne-Ardenne</a:t>
            </a:r>
          </a:p>
        </p:txBody>
      </p:sp>
      <p:pic>
        <p:nvPicPr>
          <p:cNvPr id="16387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268413"/>
            <a:ext cx="5135563" cy="4937125"/>
          </a:xfrm>
        </p:spPr>
      </p:pic>
      <p:sp>
        <p:nvSpPr>
          <p:cNvPr id="5" name="Étoile à 5 branches 4"/>
          <p:cNvSpPr/>
          <p:nvPr/>
        </p:nvSpPr>
        <p:spPr>
          <a:xfrm>
            <a:off x="5435600" y="1989138"/>
            <a:ext cx="79375" cy="9048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 Champagne-Ardenne</a:t>
            </a:r>
          </a:p>
        </p:txBody>
      </p:sp>
      <p:pic>
        <p:nvPicPr>
          <p:cNvPr id="17411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750888"/>
            <a:ext cx="3605212" cy="5373687"/>
          </a:xfrm>
        </p:spPr>
      </p:pic>
      <p:sp>
        <p:nvSpPr>
          <p:cNvPr id="5" name="Ellipse 4"/>
          <p:cNvSpPr/>
          <p:nvPr/>
        </p:nvSpPr>
        <p:spPr>
          <a:xfrm>
            <a:off x="2843213" y="2924175"/>
            <a:ext cx="936625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>
            <a:stCxn id="5" idx="2"/>
          </p:cNvCxnSpPr>
          <p:nvPr/>
        </p:nvCxnSpPr>
        <p:spPr>
          <a:xfrm flipH="1">
            <a:off x="1547813" y="3176588"/>
            <a:ext cx="1295400" cy="828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ZoneTexte 9"/>
          <p:cNvSpPr txBox="1">
            <a:spLocks noChangeArrowheads="1"/>
          </p:cNvSpPr>
          <p:nvPr/>
        </p:nvSpPr>
        <p:spPr bwMode="auto">
          <a:xfrm>
            <a:off x="323850" y="3590925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600" dirty="0"/>
              <a:t> </a:t>
            </a:r>
            <a:r>
              <a:rPr lang="hr-HR" altLang="fr-FR" sz="1600" dirty="0" smtClean="0"/>
              <a:t>Područje proizvodnje šampanjca</a:t>
            </a:r>
            <a:endParaRPr lang="fr-FR" altLang="fr-FR" sz="1600" dirty="0"/>
          </a:p>
        </p:txBody>
      </p:sp>
      <p:sp>
        <p:nvSpPr>
          <p:cNvPr id="11" name="Étoile à 5 branches 10"/>
          <p:cNvSpPr/>
          <p:nvPr/>
        </p:nvSpPr>
        <p:spPr>
          <a:xfrm>
            <a:off x="4284663" y="1989138"/>
            <a:ext cx="77787" cy="9048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hr-HR" altLang="fr-FR" dirty="0" smtClean="0">
                <a:cs typeface="Tunga" pitchFamily="34" charset="0"/>
              </a:rPr>
              <a:t>Naše područje</a:t>
            </a:r>
            <a:endParaRPr lang="fr-FR" altLang="fr-FR" dirty="0" smtClean="0">
              <a:cs typeface="Tunga" pitchFamily="34" charset="0"/>
            </a:endParaRPr>
          </a:p>
        </p:txBody>
      </p:sp>
      <p:pic>
        <p:nvPicPr>
          <p:cNvPr id="18435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352550"/>
            <a:ext cx="4752975" cy="4829175"/>
          </a:xfrm>
        </p:spPr>
      </p:pic>
      <p:sp>
        <p:nvSpPr>
          <p:cNvPr id="6" name="Étoile à 5 branches 5"/>
          <p:cNvSpPr/>
          <p:nvPr/>
        </p:nvSpPr>
        <p:spPr>
          <a:xfrm>
            <a:off x="5516563" y="2235200"/>
            <a:ext cx="79375" cy="904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Bouée 6"/>
          <p:cNvSpPr/>
          <p:nvPr/>
        </p:nvSpPr>
        <p:spPr>
          <a:xfrm>
            <a:off x="4718050" y="2720975"/>
            <a:ext cx="215900" cy="215900"/>
          </a:xfrm>
          <a:prstGeom prst="donu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292725" y="2073275"/>
            <a:ext cx="447675" cy="5032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fr-FR" altLang="fr-FR" smtClean="0">
                <a:cs typeface="Tunga" pitchFamily="34" charset="0"/>
              </a:rPr>
              <a:t> Ardennes</a:t>
            </a:r>
          </a:p>
        </p:txBody>
      </p:sp>
      <p:pic>
        <p:nvPicPr>
          <p:cNvPr id="19459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0100" y="1973263"/>
            <a:ext cx="5003800" cy="358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31150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fr-FR" dirty="0" smtClean="0"/>
              <a:t>Geografsko područje</a:t>
            </a:r>
            <a:r>
              <a:rPr lang="fr-FR" altLang="fr-FR" dirty="0" smtClean="0"/>
              <a:t> </a:t>
            </a:r>
            <a:endParaRPr lang="fr-FR" altLang="fr-FR" dirty="0" smtClean="0"/>
          </a:p>
        </p:txBody>
      </p:sp>
      <p:pic>
        <p:nvPicPr>
          <p:cNvPr id="20483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000108"/>
            <a:ext cx="4367213" cy="5126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fr-FR" dirty="0" smtClean="0"/>
              <a:t>Povijesno mjesto</a:t>
            </a:r>
            <a:endParaRPr lang="fr-FR" altLang="fr-FR" dirty="0" smtClean="0"/>
          </a:p>
        </p:txBody>
      </p:sp>
      <p:pic>
        <p:nvPicPr>
          <p:cNvPr id="21507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5950" y="1608138"/>
            <a:ext cx="4241802" cy="2820994"/>
          </a:xfrm>
        </p:spPr>
      </p:pic>
      <p:pic>
        <p:nvPicPr>
          <p:cNvPr id="21508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636838"/>
            <a:ext cx="3351241" cy="335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6265862" cy="73975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Krajolik</a:t>
            </a:r>
            <a:endParaRPr lang="fr-FR" dirty="0" smtClean="0"/>
          </a:p>
        </p:txBody>
      </p:sp>
      <p:pic>
        <p:nvPicPr>
          <p:cNvPr id="22531" name="Espace réservé du contenu 1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3850" y="1533525"/>
            <a:ext cx="5956300" cy="4467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0800" y="1328738"/>
            <a:ext cx="65024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 </a:t>
            </a:r>
            <a:r>
              <a:rPr lang="fr-FR" dirty="0" smtClean="0"/>
              <a:t>T</a:t>
            </a:r>
            <a:r>
              <a:rPr lang="hr-HR" dirty="0" smtClean="0"/>
              <a:t>urizam</a:t>
            </a:r>
            <a:endParaRPr lang="fr-FR" dirty="0" smtClean="0"/>
          </a:p>
        </p:txBody>
      </p:sp>
      <p:pic>
        <p:nvPicPr>
          <p:cNvPr id="24579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3168650" cy="4525963"/>
          </a:xfrm>
        </p:spPr>
      </p:pic>
      <p:pic>
        <p:nvPicPr>
          <p:cNvPr id="24580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844675"/>
            <a:ext cx="447198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Utvrde</a:t>
            </a:r>
            <a:endParaRPr lang="fr-FR" dirty="0" smtClean="0"/>
          </a:p>
        </p:txBody>
      </p:sp>
      <p:pic>
        <p:nvPicPr>
          <p:cNvPr id="25603" name="Espace réservé du contenu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287" y="908050"/>
            <a:ext cx="3061889" cy="2449512"/>
          </a:xfrm>
        </p:spPr>
      </p:pic>
      <p:pic>
        <p:nvPicPr>
          <p:cNvPr id="25604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33375"/>
            <a:ext cx="228441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Imag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123019"/>
            <a:ext cx="4498991" cy="337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fr-FR" altLang="fr-FR" dirty="0" smtClean="0">
                <a:cs typeface="Tunga" pitchFamily="34" charset="0"/>
              </a:rPr>
              <a:t>Europ</a:t>
            </a:r>
            <a:r>
              <a:rPr lang="hr-HR" altLang="fr-FR" dirty="0" smtClean="0">
                <a:cs typeface="Tunga" pitchFamily="34" charset="0"/>
              </a:rPr>
              <a:t>a – pogled s neba</a:t>
            </a:r>
            <a:endParaRPr lang="fr-FR" altLang="fr-FR" dirty="0" smtClean="0">
              <a:cs typeface="Tunga" pitchFamily="34" charset="0"/>
            </a:endParaRPr>
          </a:p>
        </p:txBody>
      </p:sp>
      <p:pic>
        <p:nvPicPr>
          <p:cNvPr id="8195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347788"/>
            <a:ext cx="6337300" cy="4838700"/>
          </a:xfrm>
        </p:spPr>
      </p:pic>
      <p:sp>
        <p:nvSpPr>
          <p:cNvPr id="5" name="Étoile à 5 branches 4"/>
          <p:cNvSpPr/>
          <p:nvPr/>
        </p:nvSpPr>
        <p:spPr>
          <a:xfrm>
            <a:off x="3132138" y="4005263"/>
            <a:ext cx="71437" cy="9048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 smtClean="0"/>
              <a:t>Industr</a:t>
            </a:r>
            <a:r>
              <a:rPr lang="hr-HR" dirty="0" smtClean="0"/>
              <a:t>ija</a:t>
            </a:r>
            <a:endParaRPr lang="fr-FR" dirty="0" smtClean="0"/>
          </a:p>
        </p:txBody>
      </p:sp>
      <p:pic>
        <p:nvPicPr>
          <p:cNvPr id="26627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2638425" cy="1733550"/>
          </a:xfrm>
        </p:spPr>
      </p:pic>
      <p:pic>
        <p:nvPicPr>
          <p:cNvPr id="26628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7033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mag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2138" y="4090988"/>
            <a:ext cx="23907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fr-FR" sz="2800" dirty="0" smtClean="0"/>
              <a:t>Kulturna događanja</a:t>
            </a:r>
            <a:endParaRPr lang="fr-FR" altLang="fr-FR" sz="2800" dirty="0" smtClean="0"/>
          </a:p>
        </p:txBody>
      </p:sp>
      <p:pic>
        <p:nvPicPr>
          <p:cNvPr id="27651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187" y="1052512"/>
            <a:ext cx="3579761" cy="2447925"/>
          </a:xfrm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5720" y="2884488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fr-FR" dirty="0" smtClean="0"/>
              <a:t>    </a:t>
            </a:r>
          </a:p>
          <a:p>
            <a:endParaRPr lang="hr-HR" altLang="fr-FR" dirty="0" smtClean="0"/>
          </a:p>
          <a:p>
            <a:endParaRPr lang="hr-HR" altLang="fr-FR" dirty="0" smtClean="0"/>
          </a:p>
          <a:p>
            <a:r>
              <a:rPr lang="hr-HR" altLang="fr-FR" dirty="0" smtClean="0"/>
              <a:t> </a:t>
            </a:r>
            <a:r>
              <a:rPr lang="hr-HR" altLang="fr-FR" dirty="0" smtClean="0"/>
              <a:t>            Međunarodni festival lutaka</a:t>
            </a:r>
            <a:endParaRPr lang="fr-FR" altLang="fr-FR" dirty="0"/>
          </a:p>
        </p:txBody>
      </p:sp>
      <p:pic>
        <p:nvPicPr>
          <p:cNvPr id="27653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2" y="765175"/>
            <a:ext cx="2349523" cy="342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ZoneTexte 6"/>
          <p:cNvSpPr txBox="1">
            <a:spLocks noChangeArrowheads="1"/>
          </p:cNvSpPr>
          <p:nvPr/>
        </p:nvSpPr>
        <p:spPr bwMode="auto">
          <a:xfrm>
            <a:off x="5292725" y="3573463"/>
            <a:ext cx="29226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dirty="0"/>
              <a:t> </a:t>
            </a:r>
            <a:endParaRPr lang="hr-HR" altLang="fr-FR" dirty="0" smtClean="0"/>
          </a:p>
          <a:p>
            <a:endParaRPr lang="hr-HR" altLang="fr-FR" dirty="0" smtClean="0"/>
          </a:p>
          <a:p>
            <a:endParaRPr lang="hr-HR" altLang="fr-FR" dirty="0" smtClean="0"/>
          </a:p>
          <a:p>
            <a:r>
              <a:rPr lang="hr-HR" altLang="fr-FR" dirty="0" smtClean="0"/>
              <a:t> </a:t>
            </a:r>
            <a:r>
              <a:rPr lang="hr-HR" altLang="fr-FR" dirty="0" smtClean="0"/>
              <a:t>  </a:t>
            </a:r>
            <a:r>
              <a:rPr lang="fr-FR" altLang="fr-FR" dirty="0" smtClean="0"/>
              <a:t>Rock </a:t>
            </a:r>
            <a:r>
              <a:rPr lang="fr-FR" altLang="fr-FR" dirty="0"/>
              <a:t>festival : Cabaret </a:t>
            </a:r>
            <a:r>
              <a:rPr lang="fr-FR" altLang="fr-FR" dirty="0" smtClean="0"/>
              <a:t>Vert</a:t>
            </a:r>
            <a:r>
              <a:rPr lang="hr-HR" altLang="fr-FR" dirty="0" smtClean="0"/>
              <a:t> </a:t>
            </a:r>
          </a:p>
          <a:p>
            <a:r>
              <a:rPr lang="hr-HR" altLang="fr-FR" dirty="0" smtClean="0"/>
              <a:t> </a:t>
            </a:r>
            <a:r>
              <a:rPr lang="hr-HR" altLang="fr-FR" dirty="0" smtClean="0"/>
              <a:t>            (Zeleni festival)</a:t>
            </a:r>
            <a:endParaRPr lang="hr-H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Charleville-Mézières</a:t>
            </a:r>
          </a:p>
        </p:txBody>
      </p:sp>
      <p:pic>
        <p:nvPicPr>
          <p:cNvPr id="28675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52513"/>
            <a:ext cx="2592387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ZoneTexte 7"/>
          <p:cNvSpPr txBox="1">
            <a:spLocks noChangeArrowheads="1"/>
          </p:cNvSpPr>
          <p:nvPr/>
        </p:nvSpPr>
        <p:spPr bwMode="auto">
          <a:xfrm>
            <a:off x="274638" y="3025775"/>
            <a:ext cx="4032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600" dirty="0"/>
              <a:t> </a:t>
            </a:r>
            <a:r>
              <a:rPr lang="hr-HR" altLang="fr-FR" sz="1600" dirty="0" smtClean="0"/>
              <a:t>Trg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Ducale</a:t>
            </a:r>
          </a:p>
        </p:txBody>
      </p:sp>
      <p:pic>
        <p:nvPicPr>
          <p:cNvPr id="28677" name="Imag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7425" y="908050"/>
            <a:ext cx="24987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ZoneTexte 9"/>
          <p:cNvSpPr txBox="1">
            <a:spLocks noChangeArrowheads="1"/>
          </p:cNvSpPr>
          <p:nvPr/>
        </p:nvSpPr>
        <p:spPr bwMode="auto">
          <a:xfrm>
            <a:off x="6042025" y="4365625"/>
            <a:ext cx="295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altLang="fr-FR" sz="1600" dirty="0" smtClean="0"/>
              <a:t>Rimbaudov muzej</a:t>
            </a:r>
            <a:endParaRPr lang="fr-FR" altLang="fr-FR" sz="1600" dirty="0"/>
          </a:p>
        </p:txBody>
      </p:sp>
      <p:pic>
        <p:nvPicPr>
          <p:cNvPr id="28679" name="Imag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2725" y="3644900"/>
            <a:ext cx="190023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ZoneTexte 12"/>
          <p:cNvSpPr txBox="1">
            <a:spLocks noChangeArrowheads="1"/>
          </p:cNvSpPr>
          <p:nvPr/>
        </p:nvSpPr>
        <p:spPr bwMode="auto">
          <a:xfrm>
            <a:off x="3635375" y="5732463"/>
            <a:ext cx="2432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/>
              <a:t>Charles de Gonzague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fr-FR" altLang="fr-FR" dirty="0" smtClean="0">
                <a:cs typeface="Tunga" pitchFamily="34" charset="0"/>
              </a:rPr>
              <a:t> </a:t>
            </a:r>
            <a:r>
              <a:rPr lang="hr-HR" altLang="fr-FR" dirty="0" smtClean="0">
                <a:cs typeface="Tunga" pitchFamily="34" charset="0"/>
              </a:rPr>
              <a:t>Smještaj Francuske u Europi</a:t>
            </a:r>
            <a:endParaRPr lang="fr-FR" altLang="fr-FR" dirty="0" smtClean="0">
              <a:cs typeface="Tunga" pitchFamily="34" charset="0"/>
            </a:endParaRPr>
          </a:p>
        </p:txBody>
      </p:sp>
      <p:pic>
        <p:nvPicPr>
          <p:cNvPr id="9219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8763" y="1298575"/>
            <a:ext cx="6086475" cy="4937125"/>
          </a:xfrm>
        </p:spPr>
      </p:pic>
      <p:sp>
        <p:nvSpPr>
          <p:cNvPr id="4" name="Étoile à 5 branches 3"/>
          <p:cNvSpPr/>
          <p:nvPr/>
        </p:nvSpPr>
        <p:spPr>
          <a:xfrm>
            <a:off x="3419475" y="3789363"/>
            <a:ext cx="77788" cy="9048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fr-FR" altLang="fr-FR" dirty="0" smtClean="0">
                <a:cs typeface="Tunga" pitchFamily="34" charset="0"/>
              </a:rPr>
              <a:t> </a:t>
            </a:r>
            <a:r>
              <a:rPr lang="fr-FR" altLang="fr-FR" dirty="0" smtClean="0">
                <a:cs typeface="Tunga" pitchFamily="34" charset="0"/>
              </a:rPr>
              <a:t>Franc</a:t>
            </a:r>
            <a:r>
              <a:rPr lang="hr-HR" altLang="fr-FR" dirty="0" smtClean="0">
                <a:cs typeface="Tunga" pitchFamily="34" charset="0"/>
              </a:rPr>
              <a:t>uska – pogled s neba</a:t>
            </a:r>
            <a:r>
              <a:rPr lang="fr-FR" altLang="fr-FR" dirty="0" smtClean="0">
                <a:cs typeface="Tunga" pitchFamily="34" charset="0"/>
              </a:rPr>
              <a:t> </a:t>
            </a:r>
            <a:endParaRPr lang="fr-FR" altLang="fr-FR" dirty="0" smtClean="0">
              <a:cs typeface="Tunga" pitchFamily="34" charset="0"/>
            </a:endParaRPr>
          </a:p>
        </p:txBody>
      </p:sp>
      <p:pic>
        <p:nvPicPr>
          <p:cNvPr id="10243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5"/>
            <a:ext cx="4852987" cy="4525963"/>
          </a:xfrm>
          <a:solidFill>
            <a:srgbClr val="FFFF00"/>
          </a:solidFill>
        </p:spPr>
      </p:pic>
      <p:sp>
        <p:nvSpPr>
          <p:cNvPr id="7" name="Étoile à 5 branches 6"/>
          <p:cNvSpPr/>
          <p:nvPr/>
        </p:nvSpPr>
        <p:spPr>
          <a:xfrm>
            <a:off x="3995738" y="2312988"/>
            <a:ext cx="79375" cy="9048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Bouée 7"/>
          <p:cNvSpPr/>
          <p:nvPr/>
        </p:nvSpPr>
        <p:spPr>
          <a:xfrm>
            <a:off x="3203575" y="2725738"/>
            <a:ext cx="215900" cy="215900"/>
          </a:xfrm>
          <a:prstGeom prst="donu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0246" name="ZoneTexte 3"/>
          <p:cNvSpPr txBox="1">
            <a:spLocks noChangeArrowheads="1"/>
          </p:cNvSpPr>
          <p:nvPr/>
        </p:nvSpPr>
        <p:spPr bwMode="auto">
          <a:xfrm>
            <a:off x="6443663" y="1773238"/>
            <a:ext cx="244951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altLang="fr-FR" sz="1400" dirty="0" smtClean="0"/>
              <a:t>Sjever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– </a:t>
            </a:r>
            <a:r>
              <a:rPr lang="hr-HR" altLang="fr-FR" sz="1400" dirty="0" smtClean="0"/>
              <a:t>j</a:t>
            </a:r>
            <a:r>
              <a:rPr lang="hr-HR" altLang="fr-FR" sz="1400" dirty="0" smtClean="0"/>
              <a:t>ug</a:t>
            </a:r>
            <a:r>
              <a:rPr lang="fr-FR" altLang="fr-FR" sz="1400" dirty="0" smtClean="0"/>
              <a:t>: </a:t>
            </a:r>
            <a:r>
              <a:rPr lang="fr-FR" altLang="fr-FR" sz="1400" dirty="0"/>
              <a:t>1000km</a:t>
            </a:r>
          </a:p>
          <a:p>
            <a:endParaRPr lang="fr-FR" altLang="fr-FR" sz="1400" dirty="0"/>
          </a:p>
          <a:p>
            <a:r>
              <a:rPr lang="hr-HR" altLang="fr-FR" sz="1400" dirty="0" smtClean="0"/>
              <a:t>Istok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– </a:t>
            </a:r>
            <a:r>
              <a:rPr lang="hr-HR" altLang="fr-FR" sz="1400" dirty="0" smtClean="0"/>
              <a:t>zapad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: 800km</a:t>
            </a:r>
          </a:p>
          <a:p>
            <a:endParaRPr lang="fr-FR" altLang="fr-FR" sz="1400" dirty="0"/>
          </a:p>
          <a:p>
            <a:r>
              <a:rPr lang="fr-FR" altLang="fr-FR" sz="1400" dirty="0"/>
              <a:t>Paris – Nouzonville: 240km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3324225" y="1773238"/>
            <a:ext cx="0" cy="395922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116013" y="2941638"/>
            <a:ext cx="396081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/>
        </p:nvCxnSpPr>
        <p:spPr>
          <a:xfrm flipV="1">
            <a:off x="1116013" y="1773238"/>
            <a:ext cx="2195512" cy="116840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311525" y="17732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311525" y="1773238"/>
            <a:ext cx="1765300" cy="9525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5003800" y="2725738"/>
            <a:ext cx="73025" cy="24320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3419475" y="5157788"/>
            <a:ext cx="1584325" cy="57467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116013" y="2941638"/>
            <a:ext cx="719137" cy="24320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835150" y="5373688"/>
            <a:ext cx="1584325" cy="35877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hr-HR" altLang="fr-FR" dirty="0" smtClean="0">
                <a:cs typeface="Tunga" pitchFamily="34" charset="0"/>
              </a:rPr>
              <a:t>Reljef Francuske</a:t>
            </a:r>
            <a:endParaRPr lang="fr-FR" altLang="fr-FR" dirty="0" smtClean="0">
              <a:cs typeface="Tunga" pitchFamily="34" charset="0"/>
            </a:endParaRPr>
          </a:p>
        </p:txBody>
      </p:sp>
      <p:pic>
        <p:nvPicPr>
          <p:cNvPr id="11267" name="Espace réservé du contenu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35200" y="1298575"/>
            <a:ext cx="4673600" cy="4937125"/>
          </a:xfrm>
        </p:spPr>
      </p:pic>
      <p:sp>
        <p:nvSpPr>
          <p:cNvPr id="14" name="Bouée 13"/>
          <p:cNvSpPr/>
          <p:nvPr/>
        </p:nvSpPr>
        <p:spPr>
          <a:xfrm>
            <a:off x="4643438" y="2420938"/>
            <a:ext cx="215900" cy="215900"/>
          </a:xfrm>
          <a:prstGeom prst="donu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Étoile à 5 branches 26"/>
          <p:cNvSpPr/>
          <p:nvPr/>
        </p:nvSpPr>
        <p:spPr>
          <a:xfrm>
            <a:off x="5508625" y="1989138"/>
            <a:ext cx="77788" cy="9048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hr-HR" altLang="fr-FR" dirty="0" smtClean="0">
                <a:cs typeface="Tunga" pitchFamily="34" charset="0"/>
              </a:rPr>
              <a:t>Naši gradovi</a:t>
            </a:r>
            <a:endParaRPr lang="fr-FR" altLang="fr-FR" dirty="0" smtClean="0">
              <a:cs typeface="Tunga" pitchFamily="34" charset="0"/>
            </a:endParaRPr>
          </a:p>
        </p:txBody>
      </p:sp>
      <p:pic>
        <p:nvPicPr>
          <p:cNvPr id="12291" name="Espace réservé du contenu 8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8488" y="1268413"/>
            <a:ext cx="4932362" cy="4733925"/>
          </a:xfrm>
        </p:spPr>
      </p:pic>
      <p:sp>
        <p:nvSpPr>
          <p:cNvPr id="10" name="Bouée 9"/>
          <p:cNvSpPr/>
          <p:nvPr/>
        </p:nvSpPr>
        <p:spPr>
          <a:xfrm>
            <a:off x="4270375" y="2327275"/>
            <a:ext cx="306388" cy="323850"/>
          </a:xfrm>
          <a:prstGeom prst="donu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Bouée 14"/>
          <p:cNvSpPr/>
          <p:nvPr/>
        </p:nvSpPr>
        <p:spPr>
          <a:xfrm>
            <a:off x="4576763" y="1557338"/>
            <a:ext cx="215900" cy="215900"/>
          </a:xfrm>
          <a:prstGeom prst="donu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Bouée 15"/>
          <p:cNvSpPr/>
          <p:nvPr/>
        </p:nvSpPr>
        <p:spPr>
          <a:xfrm>
            <a:off x="6124575" y="2489200"/>
            <a:ext cx="142875" cy="161925"/>
          </a:xfrm>
          <a:prstGeom prst="donu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4059238" y="4859338"/>
            <a:ext cx="217487" cy="215900"/>
          </a:xfrm>
          <a:prstGeom prst="donu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Bouée 19"/>
          <p:cNvSpPr/>
          <p:nvPr/>
        </p:nvSpPr>
        <p:spPr>
          <a:xfrm>
            <a:off x="3348038" y="4292600"/>
            <a:ext cx="215900" cy="215900"/>
          </a:xfrm>
          <a:prstGeom prst="donu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Bouée 20"/>
          <p:cNvSpPr/>
          <p:nvPr/>
        </p:nvSpPr>
        <p:spPr>
          <a:xfrm>
            <a:off x="3043238" y="3111500"/>
            <a:ext cx="215900" cy="217488"/>
          </a:xfrm>
          <a:prstGeom prst="donu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Bouée 23"/>
          <p:cNvSpPr/>
          <p:nvPr/>
        </p:nvSpPr>
        <p:spPr>
          <a:xfrm>
            <a:off x="5219700" y="3716338"/>
            <a:ext cx="295275" cy="288925"/>
          </a:xfrm>
          <a:prstGeom prst="donu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Bouée 24"/>
          <p:cNvSpPr/>
          <p:nvPr/>
        </p:nvSpPr>
        <p:spPr>
          <a:xfrm>
            <a:off x="5980113" y="4902200"/>
            <a:ext cx="215900" cy="215900"/>
          </a:xfrm>
          <a:prstGeom prst="donu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2300" name="ZoneTexte 25"/>
          <p:cNvSpPr txBox="1">
            <a:spLocks noChangeArrowheads="1"/>
          </p:cNvSpPr>
          <p:nvPr/>
        </p:nvSpPr>
        <p:spPr bwMode="auto">
          <a:xfrm>
            <a:off x="7164388" y="1412875"/>
            <a:ext cx="1728787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/>
              <a:t>Paris</a:t>
            </a:r>
          </a:p>
          <a:p>
            <a:r>
              <a:rPr lang="fr-FR" altLang="fr-FR"/>
              <a:t>Marseille</a:t>
            </a:r>
          </a:p>
          <a:p>
            <a:r>
              <a:rPr lang="fr-FR" altLang="fr-FR"/>
              <a:t>Lyon</a:t>
            </a:r>
          </a:p>
          <a:p>
            <a:r>
              <a:rPr lang="fr-FR" altLang="fr-FR"/>
              <a:t>Toulouse</a:t>
            </a:r>
          </a:p>
          <a:p>
            <a:r>
              <a:rPr lang="fr-FR" altLang="fr-FR"/>
              <a:t>Nice</a:t>
            </a:r>
          </a:p>
          <a:p>
            <a:r>
              <a:rPr lang="fr-FR" altLang="fr-FR"/>
              <a:t>Nantes</a:t>
            </a:r>
          </a:p>
          <a:p>
            <a:r>
              <a:rPr lang="fr-FR" altLang="fr-FR"/>
              <a:t>Strasbourg</a:t>
            </a:r>
          </a:p>
          <a:p>
            <a:r>
              <a:rPr lang="fr-FR" altLang="fr-FR"/>
              <a:t>Montpellier</a:t>
            </a:r>
          </a:p>
          <a:p>
            <a:r>
              <a:rPr lang="fr-FR" altLang="fr-FR"/>
              <a:t>Bordeaux</a:t>
            </a:r>
          </a:p>
          <a:p>
            <a:r>
              <a:rPr lang="fr-FR" altLang="fr-FR"/>
              <a:t>Lille</a:t>
            </a:r>
          </a:p>
          <a:p>
            <a:r>
              <a:rPr lang="fr-FR" altLang="fr-FR"/>
              <a:t>Rennes</a:t>
            </a:r>
          </a:p>
        </p:txBody>
      </p:sp>
      <p:sp>
        <p:nvSpPr>
          <p:cNvPr id="18" name="Bouée 17"/>
          <p:cNvSpPr/>
          <p:nvPr/>
        </p:nvSpPr>
        <p:spPr>
          <a:xfrm>
            <a:off x="3079750" y="2740025"/>
            <a:ext cx="142875" cy="161925"/>
          </a:xfrm>
          <a:prstGeom prst="donu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Bouée 22"/>
          <p:cNvSpPr/>
          <p:nvPr/>
        </p:nvSpPr>
        <p:spPr>
          <a:xfrm>
            <a:off x="5580063" y="5114925"/>
            <a:ext cx="217487" cy="215900"/>
          </a:xfrm>
          <a:prstGeom prst="donu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Bouée 25"/>
          <p:cNvSpPr/>
          <p:nvPr/>
        </p:nvSpPr>
        <p:spPr>
          <a:xfrm>
            <a:off x="5341938" y="5000625"/>
            <a:ext cx="295275" cy="288925"/>
          </a:xfrm>
          <a:prstGeom prst="donu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hr-HR" altLang="fr-FR" dirty="0" smtClean="0">
                <a:cs typeface="Tunga" pitchFamily="34" charset="0"/>
              </a:rPr>
              <a:t>Mreža cesta - sve su povezane s Parizom</a:t>
            </a:r>
            <a:endParaRPr lang="fr-FR" altLang="fr-FR" dirty="0" smtClean="0">
              <a:cs typeface="Tunga" pitchFamily="34" charset="0"/>
            </a:endParaRPr>
          </a:p>
        </p:txBody>
      </p:sp>
      <p:pic>
        <p:nvPicPr>
          <p:cNvPr id="13315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5963" y="1298575"/>
            <a:ext cx="5172075" cy="4937125"/>
          </a:xfrm>
        </p:spPr>
      </p:pic>
      <p:sp>
        <p:nvSpPr>
          <p:cNvPr id="5" name="Étoile à 5 branches 4"/>
          <p:cNvSpPr/>
          <p:nvPr/>
        </p:nvSpPr>
        <p:spPr>
          <a:xfrm>
            <a:off x="5580063" y="2060575"/>
            <a:ext cx="79375" cy="904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699452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dirty="0" smtClean="0"/>
              <a:t>T</a:t>
            </a:r>
            <a:r>
              <a:rPr lang="hr-HR" altLang="fr-FR" dirty="0" smtClean="0"/>
              <a:t>urizam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</p:txBody>
      </p:sp>
      <p:pic>
        <p:nvPicPr>
          <p:cNvPr id="14339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298575"/>
            <a:ext cx="5286375" cy="4937125"/>
          </a:xfrm>
        </p:spPr>
      </p:pic>
      <p:sp>
        <p:nvSpPr>
          <p:cNvPr id="14340" name="ZoneTexte 4"/>
          <p:cNvSpPr txBox="1">
            <a:spLocks noChangeArrowheads="1"/>
          </p:cNvSpPr>
          <p:nvPr/>
        </p:nvSpPr>
        <p:spPr bwMode="auto">
          <a:xfrm>
            <a:off x="323850" y="2060575"/>
            <a:ext cx="15113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/>
              <a:t>1 </a:t>
            </a:r>
            <a:r>
              <a:rPr lang="fr-FR" altLang="fr-FR">
                <a:hlinkClick r:id="rId3" tooltip="Vignoble d'Alsace"/>
              </a:rPr>
              <a:t>Alsace</a:t>
            </a:r>
            <a:r>
              <a:rPr lang="fr-FR" altLang="fr-FR"/>
              <a:t> </a:t>
            </a:r>
            <a:br>
              <a:rPr lang="fr-FR" altLang="fr-FR"/>
            </a:br>
            <a:r>
              <a:rPr lang="fr-FR" altLang="fr-FR"/>
              <a:t>2 </a:t>
            </a:r>
            <a:r>
              <a:rPr lang="fr-FR" altLang="fr-FR">
                <a:hlinkClick r:id="rId4" tooltip="Vignoble de Bordeaux"/>
              </a:rPr>
              <a:t>Bordeaux</a:t>
            </a:r>
            <a:r>
              <a:rPr lang="fr-FR" altLang="fr-FR"/>
              <a:t> </a:t>
            </a:r>
            <a:br>
              <a:rPr lang="fr-FR" altLang="fr-FR"/>
            </a:br>
            <a:r>
              <a:rPr lang="fr-FR" altLang="fr-FR"/>
              <a:t>3 </a:t>
            </a:r>
            <a:r>
              <a:rPr lang="fr-FR" altLang="fr-FR">
                <a:hlinkClick r:id="rId5" tooltip="Vignoble du Beaujolais"/>
              </a:rPr>
              <a:t>Beaujolais</a:t>
            </a:r>
            <a:r>
              <a:rPr lang="fr-FR" altLang="fr-FR"/>
              <a:t> </a:t>
            </a:r>
            <a:br>
              <a:rPr lang="fr-FR" altLang="fr-FR"/>
            </a:br>
            <a:r>
              <a:rPr lang="fr-FR" altLang="fr-FR"/>
              <a:t>4 </a:t>
            </a:r>
            <a:r>
              <a:rPr lang="fr-FR" altLang="fr-FR">
                <a:hlinkClick r:id="rId6" tooltip="Vignoble de Bourgogne"/>
              </a:rPr>
              <a:t>Bourgogne</a:t>
            </a:r>
            <a:r>
              <a:rPr lang="fr-FR" altLang="fr-FR"/>
              <a:t> </a:t>
            </a:r>
            <a:br>
              <a:rPr lang="fr-FR" altLang="fr-FR"/>
            </a:br>
            <a:r>
              <a:rPr lang="fr-FR" altLang="fr-FR"/>
              <a:t>5 </a:t>
            </a:r>
            <a:r>
              <a:rPr lang="fr-FR" altLang="fr-FR">
                <a:hlinkClick r:id="rId7" tooltip="Vignoble du Bugey"/>
              </a:rPr>
              <a:t>Bugey</a:t>
            </a:r>
            <a:r>
              <a:rPr lang="fr-FR" altLang="fr-FR"/>
              <a:t> </a:t>
            </a:r>
            <a:br>
              <a:rPr lang="fr-FR" altLang="fr-FR"/>
            </a:br>
            <a:r>
              <a:rPr lang="fr-FR" altLang="fr-FR"/>
              <a:t>6 </a:t>
            </a:r>
            <a:r>
              <a:rPr lang="fr-FR" altLang="fr-FR">
                <a:hlinkClick r:id="rId8" tooltip="Vignoble de Champagne"/>
              </a:rPr>
              <a:t>Champagne</a:t>
            </a:r>
            <a:r>
              <a:rPr lang="fr-FR" altLang="fr-FR"/>
              <a:t> </a:t>
            </a:r>
            <a:br>
              <a:rPr lang="fr-FR" altLang="fr-FR"/>
            </a:br>
            <a:r>
              <a:rPr lang="fr-FR" altLang="fr-FR"/>
              <a:t>7 </a:t>
            </a:r>
            <a:r>
              <a:rPr lang="fr-FR" altLang="fr-FR">
                <a:hlinkClick r:id="rId9" tooltip="Vignoble de Corse"/>
              </a:rPr>
              <a:t>Corse</a:t>
            </a:r>
            <a:r>
              <a:rPr lang="fr-FR" altLang="fr-FR"/>
              <a:t> </a:t>
            </a:r>
            <a:br>
              <a:rPr lang="fr-FR" altLang="fr-FR"/>
            </a:br>
            <a:r>
              <a:rPr lang="fr-FR" altLang="fr-FR"/>
              <a:t>8 </a:t>
            </a:r>
            <a:r>
              <a:rPr lang="fr-FR" altLang="fr-FR">
                <a:hlinkClick r:id="rId10" tooltip="Vignoble du Jura"/>
              </a:rPr>
              <a:t>Jura</a:t>
            </a:r>
            <a:r>
              <a:rPr lang="fr-FR" altLang="fr-FR"/>
              <a:t> </a:t>
            </a:r>
            <a:br>
              <a:rPr lang="fr-FR" altLang="fr-FR"/>
            </a:br>
            <a:r>
              <a:rPr lang="fr-FR" altLang="fr-FR"/>
              <a:t>9 </a:t>
            </a:r>
            <a:r>
              <a:rPr lang="fr-FR" altLang="fr-FR">
                <a:hlinkClick r:id="rId11" tooltip="Vignoble du Languedoc"/>
              </a:rPr>
              <a:t>Languedoc</a:t>
            </a:r>
            <a:endParaRPr lang="fr-FR" altLang="fr-FR"/>
          </a:p>
        </p:txBody>
      </p:sp>
      <p:sp>
        <p:nvSpPr>
          <p:cNvPr id="14341" name="ZoneTexte 5"/>
          <p:cNvSpPr txBox="1">
            <a:spLocks noChangeArrowheads="1"/>
          </p:cNvSpPr>
          <p:nvPr/>
        </p:nvSpPr>
        <p:spPr bwMode="auto">
          <a:xfrm>
            <a:off x="7524750" y="1916113"/>
            <a:ext cx="143986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/>
              <a:t>10 </a:t>
            </a:r>
            <a:r>
              <a:rPr lang="fr-FR" altLang="fr-FR">
                <a:hlinkClick r:id="rId12" tooltip="Vignoble de Lorraine"/>
              </a:rPr>
              <a:t>Lorraine</a:t>
            </a:r>
            <a:r>
              <a:rPr lang="fr-FR" altLang="fr-FR"/>
              <a:t> </a:t>
            </a:r>
            <a:br>
              <a:rPr lang="fr-FR" altLang="fr-FR"/>
            </a:br>
            <a:r>
              <a:rPr lang="fr-FR" altLang="fr-FR"/>
              <a:t>11 </a:t>
            </a:r>
            <a:r>
              <a:rPr lang="fr-FR" altLang="fr-FR">
                <a:hlinkClick r:id="rId13" tooltip="Vignoble de Loire"/>
              </a:rPr>
              <a:t>Loire</a:t>
            </a:r>
            <a:r>
              <a:rPr lang="fr-FR" altLang="fr-FR"/>
              <a:t> </a:t>
            </a:r>
            <a:br>
              <a:rPr lang="fr-FR" altLang="fr-FR"/>
            </a:br>
            <a:r>
              <a:rPr lang="fr-FR" altLang="fr-FR"/>
              <a:t>12 </a:t>
            </a:r>
            <a:r>
              <a:rPr lang="fr-FR" altLang="fr-FR">
                <a:hlinkClick r:id="rId9" tooltip="Vignoble de Provence"/>
              </a:rPr>
              <a:t>Provence</a:t>
            </a:r>
            <a:r>
              <a:rPr lang="fr-FR" altLang="fr-FR"/>
              <a:t> </a:t>
            </a:r>
            <a:br>
              <a:rPr lang="fr-FR" altLang="fr-FR"/>
            </a:br>
            <a:r>
              <a:rPr lang="fr-FR" altLang="fr-FR"/>
              <a:t>13 </a:t>
            </a:r>
            <a:r>
              <a:rPr lang="fr-FR" altLang="fr-FR">
                <a:hlinkClick r:id="rId11" tooltip="Vignoble du Roussillon"/>
              </a:rPr>
              <a:t>Roussillon</a:t>
            </a:r>
            <a:r>
              <a:rPr lang="fr-FR" altLang="fr-FR"/>
              <a:t> </a:t>
            </a:r>
            <a:br>
              <a:rPr lang="fr-FR" altLang="fr-FR"/>
            </a:br>
            <a:r>
              <a:rPr lang="fr-FR" altLang="fr-FR"/>
              <a:t>14 </a:t>
            </a:r>
            <a:r>
              <a:rPr lang="fr-FR" altLang="fr-FR">
                <a:hlinkClick r:id="rId14" tooltip="Vignoble du Rhône"/>
              </a:rPr>
              <a:t>Rhône</a:t>
            </a:r>
            <a:r>
              <a:rPr lang="fr-FR" altLang="fr-FR"/>
              <a:t> </a:t>
            </a:r>
            <a:br>
              <a:rPr lang="fr-FR" altLang="fr-FR"/>
            </a:br>
            <a:r>
              <a:rPr lang="fr-FR" altLang="fr-FR"/>
              <a:t>15 </a:t>
            </a:r>
            <a:r>
              <a:rPr lang="fr-FR" altLang="fr-FR">
                <a:hlinkClick r:id="rId7" tooltip="Vignoble de Savoie"/>
              </a:rPr>
              <a:t>Savoie</a:t>
            </a:r>
            <a:r>
              <a:rPr lang="fr-FR" altLang="fr-FR"/>
              <a:t> </a:t>
            </a:r>
            <a:br>
              <a:rPr lang="fr-FR" altLang="fr-FR"/>
            </a:br>
            <a:r>
              <a:rPr lang="fr-FR" altLang="fr-FR"/>
              <a:t>16 </a:t>
            </a:r>
            <a:r>
              <a:rPr lang="fr-FR" altLang="fr-FR">
                <a:hlinkClick r:id="rId15" tooltip="Vignoble du Sud Ouest"/>
              </a:rPr>
              <a:t>Sud-Ouest</a:t>
            </a:r>
            <a:r>
              <a:rPr lang="fr-FR" altLang="fr-FR"/>
              <a:t> </a:t>
            </a:r>
            <a:br>
              <a:rPr lang="fr-FR" altLang="fr-FR"/>
            </a:br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hr-HR" altLang="fr-FR" dirty="0" smtClean="0">
                <a:cs typeface="Tunga" pitchFamily="34" charset="0"/>
              </a:rPr>
              <a:t>Naše regije</a:t>
            </a:r>
            <a:endParaRPr lang="fr-FR" altLang="fr-FR" dirty="0" smtClean="0">
              <a:cs typeface="Tunga" pitchFamily="34" charset="0"/>
            </a:endParaRPr>
          </a:p>
        </p:txBody>
      </p:sp>
      <p:pic>
        <p:nvPicPr>
          <p:cNvPr id="15363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5563" y="1614488"/>
            <a:ext cx="3952875" cy="4305300"/>
          </a:xfrm>
        </p:spPr>
      </p:pic>
      <p:sp>
        <p:nvSpPr>
          <p:cNvPr id="5" name="Étoile à 5 branches 4"/>
          <p:cNvSpPr/>
          <p:nvPr/>
        </p:nvSpPr>
        <p:spPr>
          <a:xfrm>
            <a:off x="5435600" y="2133600"/>
            <a:ext cx="77788" cy="904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Bouée 7"/>
          <p:cNvSpPr/>
          <p:nvPr/>
        </p:nvSpPr>
        <p:spPr>
          <a:xfrm>
            <a:off x="4657725" y="2565400"/>
            <a:ext cx="215900" cy="215900"/>
          </a:xfrm>
          <a:prstGeom prst="donu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436</TotalTime>
  <Words>120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Soho</vt:lpstr>
      <vt:lpstr>Nouzonville u europi</vt:lpstr>
      <vt:lpstr>Europa – pogled s neba</vt:lpstr>
      <vt:lpstr> Smještaj Francuske u Europi</vt:lpstr>
      <vt:lpstr> Francuska – pogled s neba </vt:lpstr>
      <vt:lpstr>Reljef Francuske</vt:lpstr>
      <vt:lpstr>Naši gradovi</vt:lpstr>
      <vt:lpstr>Mreža cesta - sve su povezane s Parizom</vt:lpstr>
      <vt:lpstr>Turizam </vt:lpstr>
      <vt:lpstr>Naše regije</vt:lpstr>
      <vt:lpstr>Naša regija: Champagne-Ardenne</vt:lpstr>
      <vt:lpstr> Champagne-Ardenne</vt:lpstr>
      <vt:lpstr>Naše područje</vt:lpstr>
      <vt:lpstr> Ardennes</vt:lpstr>
      <vt:lpstr>Geografsko područje </vt:lpstr>
      <vt:lpstr>Povijesno mjesto</vt:lpstr>
      <vt:lpstr>Krajolik</vt:lpstr>
      <vt:lpstr>Slide 17</vt:lpstr>
      <vt:lpstr> Turizam</vt:lpstr>
      <vt:lpstr>Utvrde</vt:lpstr>
      <vt:lpstr>Industrija</vt:lpstr>
      <vt:lpstr>Kulturna događanja</vt:lpstr>
      <vt:lpstr>Charleville-Mézières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la France à Nouzonville</dc:title>
  <dc:creator>Bruliard</dc:creator>
  <cp:lastModifiedBy>Mirela</cp:lastModifiedBy>
  <cp:revision>43</cp:revision>
  <dcterms:created xsi:type="dcterms:W3CDTF">2012-03-12T16:04:26Z</dcterms:created>
  <dcterms:modified xsi:type="dcterms:W3CDTF">2015-04-27T09:23:27Z</dcterms:modified>
</cp:coreProperties>
</file>