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58" r:id="rId5"/>
    <p:sldId id="281" r:id="rId6"/>
    <p:sldId id="282" r:id="rId7"/>
    <p:sldId id="259" r:id="rId8"/>
    <p:sldId id="260" r:id="rId9"/>
    <p:sldId id="264" r:id="rId10"/>
    <p:sldId id="274" r:id="rId11"/>
    <p:sldId id="275" r:id="rId12"/>
    <p:sldId id="263" r:id="rId13"/>
    <p:sldId id="262" r:id="rId14"/>
    <p:sldId id="272" r:id="rId15"/>
    <p:sldId id="261" r:id="rId16"/>
    <p:sldId id="265" r:id="rId17"/>
    <p:sldId id="266" r:id="rId18"/>
    <p:sldId id="267" r:id="rId19"/>
    <p:sldId id="268" r:id="rId20"/>
    <p:sldId id="269" r:id="rId21"/>
    <p:sldId id="280" r:id="rId22"/>
    <p:sldId id="279" r:id="rId23"/>
    <p:sldId id="270" r:id="rId24"/>
    <p:sldId id="276" r:id="rId25"/>
    <p:sldId id="277" r:id="rId26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D6-B594-44A5-8AA0-3D0C7B407EBF}" type="datetimeFigureOut">
              <a:rPr lang="hr-HR" smtClean="0"/>
              <a:pPr/>
              <a:t>25.8.2016.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36E8-F397-466B-9A4D-F6D3CD348FAE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D6-B594-44A5-8AA0-3D0C7B407EBF}" type="datetimeFigureOut">
              <a:rPr lang="hr-HR" smtClean="0"/>
              <a:pPr/>
              <a:t>25.8.2016.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36E8-F397-466B-9A4D-F6D3CD348FAE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D6-B594-44A5-8AA0-3D0C7B407EBF}" type="datetimeFigureOut">
              <a:rPr lang="hr-HR" smtClean="0"/>
              <a:pPr/>
              <a:t>25.8.2016.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36E8-F397-466B-9A4D-F6D3CD348FAE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D6-B594-44A5-8AA0-3D0C7B407EBF}" type="datetimeFigureOut">
              <a:rPr lang="hr-HR" smtClean="0"/>
              <a:pPr/>
              <a:t>25.8.2016.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36E8-F397-466B-9A4D-F6D3CD348FAE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D6-B594-44A5-8AA0-3D0C7B407EBF}" type="datetimeFigureOut">
              <a:rPr lang="hr-HR" smtClean="0"/>
              <a:pPr/>
              <a:t>25.8.2016.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36E8-F397-466B-9A4D-F6D3CD348FAE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D6-B594-44A5-8AA0-3D0C7B407EBF}" type="datetimeFigureOut">
              <a:rPr lang="hr-HR" smtClean="0"/>
              <a:pPr/>
              <a:t>25.8.2016.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36E8-F397-466B-9A4D-F6D3CD348FAE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D6-B594-44A5-8AA0-3D0C7B407EBF}" type="datetimeFigureOut">
              <a:rPr lang="hr-HR" smtClean="0"/>
              <a:pPr/>
              <a:t>25.8.2016.</a:t>
            </a:fld>
            <a:endParaRPr lang="hr-HR" dirty="0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36E8-F397-466B-9A4D-F6D3CD348FAE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D6-B594-44A5-8AA0-3D0C7B407EBF}" type="datetimeFigureOut">
              <a:rPr lang="hr-HR" smtClean="0"/>
              <a:pPr/>
              <a:t>25.8.2016.</a:t>
            </a:fld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36E8-F397-466B-9A4D-F6D3CD348FAE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D6-B594-44A5-8AA0-3D0C7B407EBF}" type="datetimeFigureOut">
              <a:rPr lang="hr-HR" smtClean="0"/>
              <a:pPr/>
              <a:t>25.8.2016.</a:t>
            </a:fld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36E8-F397-466B-9A4D-F6D3CD348FAE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D6-B594-44A5-8AA0-3D0C7B407EBF}" type="datetimeFigureOut">
              <a:rPr lang="hr-HR" smtClean="0"/>
              <a:pPr/>
              <a:t>25.8.2016.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36E8-F397-466B-9A4D-F6D3CD348FAE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1AD6-B594-44A5-8AA0-3D0C7B407EBF}" type="datetimeFigureOut">
              <a:rPr lang="hr-HR" smtClean="0"/>
              <a:pPr/>
              <a:t>25.8.2016.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36E8-F397-466B-9A4D-F6D3CD348FAE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71AD6-B594-44A5-8AA0-3D0C7B407EBF}" type="datetimeFigureOut">
              <a:rPr lang="hr-HR" smtClean="0"/>
              <a:pPr/>
              <a:t>25.8.2016.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E36E8-F397-466B-9A4D-F6D3CD348FAE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95536" y="3212976"/>
            <a:ext cx="7772400" cy="1470025"/>
          </a:xfrm>
        </p:spPr>
        <p:txBody>
          <a:bodyPr/>
          <a:lstStyle/>
          <a:p>
            <a:r>
              <a:rPr lang="hr-HR" b="1" dirty="0" smtClean="0"/>
              <a:t>PROJEKTNA MOBILNOST</a:t>
            </a:r>
            <a:br>
              <a:rPr lang="hr-HR" b="1" dirty="0" smtClean="0"/>
            </a:br>
            <a:r>
              <a:rPr lang="hr-HR" b="1" dirty="0" smtClean="0"/>
              <a:t>UK</a:t>
            </a:r>
            <a:endParaRPr lang="hr-HR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195736" y="4581128"/>
            <a:ext cx="6400800" cy="1752600"/>
          </a:xfrm>
        </p:spPr>
        <p:txBody>
          <a:bodyPr/>
          <a:lstStyle/>
          <a:p>
            <a:pPr algn="r"/>
            <a:r>
              <a:rPr lang="hr-HR" dirty="0" smtClean="0"/>
              <a:t>Ema Dujček</a:t>
            </a:r>
            <a:endParaRPr lang="hr-HR" dirty="0"/>
          </a:p>
        </p:txBody>
      </p:sp>
      <p:sp>
        <p:nvSpPr>
          <p:cNvPr id="30722" name="AutoShape 2" descr="Slikovni rezultat za u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30730" name="AutoShape 10" descr="Slikovni rezultat za u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30731" name="Picture 11" descr="C:\Users\OŠ Đuro Pilar\Desktop\Nova mapa (2)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88640"/>
            <a:ext cx="5414907" cy="3032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5362" name="Picture 2" descr="E:\Đuro Pilar komp\A NEW SOUND FOR EU\NOVI ZVUK EU\Engleska lipanj 2015\101NIKON\DSCN39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1508"/>
            <a:ext cx="8640960" cy="6480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 smtClean="0"/>
              <a:t>RAD S UČENICIMA- PJEVANJE</a:t>
            </a:r>
            <a:endParaRPr lang="hr-HR" b="1" dirty="0"/>
          </a:p>
        </p:txBody>
      </p:sp>
      <p:pic>
        <p:nvPicPr>
          <p:cNvPr id="16386" name="Picture 2" descr="E:\Đuro Pilar komp\A NEW SOUND FOR EU\NOVI ZVUK EU\Engleska lipanj 2015\102NIKON\DSCN4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7121764" cy="53413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PRIREDBA</a:t>
            </a:r>
            <a:endParaRPr lang="hr-HR" b="1" dirty="0"/>
          </a:p>
        </p:txBody>
      </p:sp>
      <p:pic>
        <p:nvPicPr>
          <p:cNvPr id="7170" name="Picture 2" descr="C:\Users\OŠ Đuro Pilar\Desktop\Nova mapa (2)\DJECJA PREDSTAVA\DSCN44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704967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Š Đuro Pilar\Desktop\Nova mapa (2)\SHREK\DSCN4653.JPG"/>
          <p:cNvPicPr>
            <a:picLocks noChangeAspect="1" noChangeArrowheads="1"/>
          </p:cNvPicPr>
          <p:nvPr/>
        </p:nvPicPr>
        <p:blipFill>
          <a:blip r:embed="rId2" cstate="print"/>
          <a:srcRect t="3812" r="7407" b="7244"/>
          <a:stretch>
            <a:fillRect/>
          </a:stretch>
        </p:blipFill>
        <p:spPr bwMode="auto">
          <a:xfrm>
            <a:off x="179512" y="1817440"/>
            <a:ext cx="3203848" cy="5040560"/>
          </a:xfrm>
          <a:prstGeom prst="rect">
            <a:avLst/>
          </a:prstGeom>
          <a:noFill/>
        </p:spPr>
      </p:pic>
      <p:pic>
        <p:nvPicPr>
          <p:cNvPr id="7" name="Picture 2" descr="C:\Users\OŠ Đuro Pilar\Desktop\Nova mapa (2)\UČENIČKA PREDSTAVA SHRE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4209" y="980728"/>
            <a:ext cx="5709791" cy="4876409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404664"/>
            <a:ext cx="3106688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>PREDSTAVA SHREK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OŠ Đuro Pilar\Desktop\Nova mapa (2)\SHREK\DSCN42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14948"/>
            <a:ext cx="6635730" cy="35300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4" descr="C:\Users\OŠ Đuro Pilar\Desktop\Nova mapa (2)\SHREK\DSCN41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6282"/>
          <a:stretch>
            <a:fillRect/>
          </a:stretch>
        </p:blipFill>
        <p:spPr bwMode="auto">
          <a:xfrm>
            <a:off x="2915816" y="2852936"/>
            <a:ext cx="6034617" cy="3789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 descr="C:\Users\OŠ Đuro Pilar\Desktop\Nova mapa (2)\VANJSKI IZGLED\DSCN37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83267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C:\Users\OŠ Đuro Pilar\Desktop\Nova mapa (2)\VANJSKI IZGLED\DSCN38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9383" y="0"/>
            <a:ext cx="6034617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kstniOkvir 5"/>
          <p:cNvSpPr txBox="1"/>
          <p:nvPr/>
        </p:nvSpPr>
        <p:spPr>
          <a:xfrm>
            <a:off x="6732240" y="5229200"/>
            <a:ext cx="18722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b="1" dirty="0" smtClean="0">
                <a:latin typeface="Arial" pitchFamily="34" charset="0"/>
                <a:cs typeface="Arial" pitchFamily="34" charset="0"/>
              </a:rPr>
              <a:t>ŠKOLSKO DVORIŠTE</a:t>
            </a:r>
            <a:endParaRPr lang="hr-HR" sz="2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ŠKOLSKA KUHINJA</a:t>
            </a:r>
            <a:endParaRPr lang="hr-HR" b="1" dirty="0"/>
          </a:p>
        </p:txBody>
      </p:sp>
      <p:pic>
        <p:nvPicPr>
          <p:cNvPr id="9218" name="Picture 2" descr="C:\Users\OŠ Đuro Pilar\Desktop\Nova mapa (2)\HRANA U KANTINI\DSCN4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7416823" cy="5240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OŠ Đuro Pilar\Desktop\Nova mapa (2)\GRADONACELNIK\DSCN44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32656"/>
            <a:ext cx="4932040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3466728" cy="1143000"/>
          </a:xfrm>
        </p:spPr>
        <p:txBody>
          <a:bodyPr>
            <a:noAutofit/>
          </a:bodyPr>
          <a:lstStyle/>
          <a:p>
            <a:r>
              <a:rPr lang="hr-HR" sz="3000" b="1" dirty="0" smtClean="0"/>
              <a:t>PRIJEM KOD GRADONAČELNICE</a:t>
            </a:r>
            <a:endParaRPr lang="hr-HR" sz="3000" b="1" dirty="0"/>
          </a:p>
        </p:txBody>
      </p:sp>
      <p:pic>
        <p:nvPicPr>
          <p:cNvPr id="10243" name="Picture 3" descr="C:\Users\OŠ Đuro Pilar\Desktop\Nova mapa (2)\GRADONACELNIK\DSCN4443.JPG"/>
          <p:cNvPicPr>
            <a:picLocks noChangeAspect="1" noChangeArrowheads="1"/>
          </p:cNvPicPr>
          <p:nvPr/>
        </p:nvPicPr>
        <p:blipFill>
          <a:blip r:embed="rId3" cstate="print"/>
          <a:srcRect l="14277" r="6016"/>
          <a:stretch>
            <a:fillRect/>
          </a:stretch>
        </p:blipFill>
        <p:spPr bwMode="auto">
          <a:xfrm>
            <a:off x="251520" y="1507926"/>
            <a:ext cx="3816424" cy="5350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4248472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>POSJET </a:t>
            </a:r>
            <a:br>
              <a:rPr lang="hr-HR" b="1" dirty="0" smtClean="0"/>
            </a:br>
            <a:r>
              <a:rPr lang="hr-HR" b="1" dirty="0" smtClean="0"/>
              <a:t>LONDONU</a:t>
            </a:r>
            <a:endParaRPr lang="hr-HR" b="1" dirty="0"/>
          </a:p>
        </p:txBody>
      </p:sp>
      <p:pic>
        <p:nvPicPr>
          <p:cNvPr id="12290" name="Picture 2" descr="C:\Users\OŠ Đuro Pilar\Desktop\Nova mapa (2)\LONDON\DSCN43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6874" b="30955"/>
          <a:stretch>
            <a:fillRect/>
          </a:stretch>
        </p:blipFill>
        <p:spPr bwMode="auto">
          <a:xfrm>
            <a:off x="5334603" y="548680"/>
            <a:ext cx="3809397" cy="3124944"/>
          </a:xfrm>
          <a:prstGeom prst="rect">
            <a:avLst/>
          </a:prstGeom>
          <a:noFill/>
        </p:spPr>
      </p:pic>
      <p:pic>
        <p:nvPicPr>
          <p:cNvPr id="12292" name="Picture 4" descr="C:\Users\OŠ Đuro Pilar\Desktop\Nova mapa (2)\LONDON\DSCN4336.JPG"/>
          <p:cNvPicPr>
            <a:picLocks noChangeAspect="1" noChangeArrowheads="1"/>
          </p:cNvPicPr>
          <p:nvPr/>
        </p:nvPicPr>
        <p:blipFill>
          <a:blip r:embed="rId3" cstate="print"/>
          <a:srcRect b="17460"/>
          <a:stretch>
            <a:fillRect/>
          </a:stretch>
        </p:blipFill>
        <p:spPr bwMode="auto">
          <a:xfrm>
            <a:off x="395536" y="692696"/>
            <a:ext cx="2664296" cy="5876812"/>
          </a:xfrm>
          <a:prstGeom prst="rect">
            <a:avLst/>
          </a:prstGeom>
          <a:noFill/>
        </p:spPr>
      </p:pic>
      <p:pic>
        <p:nvPicPr>
          <p:cNvPr id="12293" name="Picture 5" descr="E:\Đuro Pilar komp\A NEW SOUND FOR EU\engl\11391774_1453573454936961_519550132232414526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383868"/>
            <a:ext cx="4632176" cy="3474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Đuro Pilar komp\A NEW SOUND FOR EU\engl\1926738_1453572911603682_6430269469508194587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321899" cy="6241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MOBILNOST U UK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 smtClean="0">
                <a:latin typeface="Arial" pitchFamily="34" charset="0"/>
                <a:cs typeface="Arial" pitchFamily="34" charset="0"/>
              </a:rPr>
              <a:t>3.mobilnost u sklopu projekta NSFEU</a:t>
            </a:r>
          </a:p>
          <a:p>
            <a:r>
              <a:rPr lang="hr-HR" sz="2400" dirty="0" smtClean="0">
                <a:latin typeface="Arial" pitchFamily="34" charset="0"/>
                <a:cs typeface="Arial" pitchFamily="34" charset="0"/>
              </a:rPr>
              <a:t>1.-5.6.2015.</a:t>
            </a:r>
          </a:p>
          <a:p>
            <a:r>
              <a:rPr lang="hr-HR" sz="2400" dirty="0" smtClean="0">
                <a:latin typeface="Arial" pitchFamily="34" charset="0"/>
                <a:cs typeface="Arial" pitchFamily="34" charset="0"/>
              </a:rPr>
              <a:t>Članice projektnog tima Mirela </a:t>
            </a:r>
            <a:r>
              <a:rPr lang="hr-HR" sz="2400" dirty="0" err="1" smtClean="0">
                <a:latin typeface="Arial" pitchFamily="34" charset="0"/>
                <a:cs typeface="Arial" pitchFamily="34" charset="0"/>
              </a:rPr>
              <a:t>Šprajc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 i Ema Dujček</a:t>
            </a:r>
          </a:p>
          <a:p>
            <a:r>
              <a:rPr lang="hr-HR" sz="2400" dirty="0" smtClean="0">
                <a:latin typeface="Arial" pitchFamily="34" charset="0"/>
                <a:cs typeface="Arial" pitchFamily="34" charset="0"/>
              </a:rPr>
              <a:t>Škola domaćin </a:t>
            </a:r>
            <a:r>
              <a:rPr lang="hr-HR" sz="2400" dirty="0" err="1">
                <a:latin typeface="Arial" pitchFamily="34" charset="0"/>
                <a:cs typeface="Arial" pitchFamily="34" charset="0"/>
              </a:rPr>
              <a:t>Rayleigh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hr-HR" sz="2400" dirty="0" err="1">
                <a:latin typeface="Arial" pitchFamily="34" charset="0"/>
                <a:cs typeface="Arial" pitchFamily="34" charset="0"/>
              </a:rPr>
              <a:t>Primary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hr-HR" sz="2400" dirty="0" err="1">
                <a:latin typeface="Arial" pitchFamily="34" charset="0"/>
                <a:cs typeface="Arial" pitchFamily="34" charset="0"/>
              </a:rPr>
              <a:t>School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hr-HR" sz="2400" dirty="0" err="1">
                <a:latin typeface="Arial" pitchFamily="34" charset="0"/>
                <a:cs typeface="Arial" pitchFamily="34" charset="0"/>
              </a:rPr>
              <a:t>Rayleigh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. </a:t>
            </a:r>
            <a:endParaRPr lang="hr-HR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hr-HR" sz="2400" b="1" dirty="0" smtClean="0">
                <a:latin typeface="Arial" pitchFamily="34" charset="0"/>
                <a:cs typeface="Arial" pitchFamily="34" charset="0"/>
              </a:rPr>
              <a:t>Cilj-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prezentacija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odrađenih </a:t>
            </a:r>
            <a:r>
              <a:rPr lang="hr-HR" sz="2400" smtClean="0">
                <a:latin typeface="Arial" pitchFamily="34" charset="0"/>
                <a:cs typeface="Arial" pitchFamily="34" charset="0"/>
              </a:rPr>
              <a:t>projektnih </a:t>
            </a:r>
            <a:r>
              <a:rPr lang="hr-HR" sz="2400" smtClean="0">
                <a:latin typeface="Arial" pitchFamily="34" charset="0"/>
                <a:cs typeface="Arial" pitchFamily="34" charset="0"/>
              </a:rPr>
              <a:t>zadataka-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upoznati učenike s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glazben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im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 razdoblj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ima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i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jednim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poznat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im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 hrvatsk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im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skladatel</a:t>
            </a:r>
            <a:r>
              <a:rPr lang="hr-HR" sz="2400" dirty="0" err="1" smtClean="0">
                <a:latin typeface="Arial" pitchFamily="34" charset="0"/>
                <a:cs typeface="Arial" pitchFamily="34" charset="0"/>
              </a:rPr>
              <a:t>jem</a:t>
            </a:r>
            <a:endParaRPr lang="hr-HR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vi-VN" sz="2400" dirty="0" smtClean="0">
                <a:latin typeface="Arial" pitchFamily="34" charset="0"/>
                <a:cs typeface="Arial" pitchFamily="34" charset="0"/>
              </a:rPr>
              <a:t>Sve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aktivnosti odrađene su s učenicima naše škole, a rad je prezentiran ostalim projektnim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timovima.</a:t>
            </a:r>
            <a:endParaRPr lang="hr-HR" sz="2400" dirty="0" smtClean="0">
              <a:latin typeface="Arial" pitchFamily="34" charset="0"/>
              <a:cs typeface="Arial" pitchFamily="34" charset="0"/>
            </a:endParaRPr>
          </a:p>
          <a:p>
            <a:endParaRPr lang="hr-HR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84168" y="4005064"/>
            <a:ext cx="2829000" cy="1143000"/>
          </a:xfrm>
        </p:spPr>
        <p:txBody>
          <a:bodyPr>
            <a:normAutofit fontScale="90000"/>
          </a:bodyPr>
          <a:lstStyle/>
          <a:p>
            <a:r>
              <a:rPr lang="hr-HR" sz="2800" b="1" dirty="0" smtClean="0">
                <a:latin typeface="Arial" pitchFamily="34" charset="0"/>
                <a:cs typeface="Arial" pitchFamily="34" charset="0"/>
              </a:rPr>
              <a:t>WEST END THEATRE-</a:t>
            </a:r>
            <a:br>
              <a:rPr lang="hr-HR" sz="2800" b="1" dirty="0" smtClean="0">
                <a:latin typeface="Arial" pitchFamily="34" charset="0"/>
                <a:cs typeface="Arial" pitchFamily="34" charset="0"/>
              </a:rPr>
            </a:br>
            <a:r>
              <a:rPr lang="hr-HR" sz="2800" b="1" dirty="0" smtClean="0">
                <a:latin typeface="Arial" pitchFamily="34" charset="0"/>
                <a:cs typeface="Arial" pitchFamily="34" charset="0"/>
              </a:rPr>
              <a:t>MJUZIKL MATIDLA</a:t>
            </a:r>
            <a:endParaRPr lang="hr-H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1"/>
            <a:ext cx="5915000" cy="3556992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27650" name="Picture 2" descr="Slikovni rezultat za matilda musical lond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08920"/>
            <a:ext cx="5753100" cy="3838576"/>
          </a:xfrm>
          <a:prstGeom prst="rect">
            <a:avLst/>
          </a:prstGeom>
          <a:noFill/>
        </p:spPr>
      </p:pic>
      <p:pic>
        <p:nvPicPr>
          <p:cNvPr id="27652" name="Picture 4" descr="Slikovni rezultat za matilda musical lond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92488" cy="2470775"/>
          </a:xfrm>
          <a:prstGeom prst="rect">
            <a:avLst/>
          </a:prstGeom>
          <a:noFill/>
        </p:spPr>
      </p:pic>
      <p:pic>
        <p:nvPicPr>
          <p:cNvPr id="27654" name="Picture 6" descr="Slikovni rezultat za matilda musical lond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88640"/>
            <a:ext cx="4644008" cy="29919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36096" y="5013176"/>
            <a:ext cx="3312368" cy="1143000"/>
          </a:xfrm>
        </p:spPr>
        <p:txBody>
          <a:bodyPr>
            <a:noAutofit/>
          </a:bodyPr>
          <a:lstStyle/>
          <a:p>
            <a:r>
              <a:rPr lang="hr-HR" sz="3000" b="1" dirty="0" smtClean="0">
                <a:latin typeface="Arial" pitchFamily="34" charset="0"/>
                <a:cs typeface="Arial" pitchFamily="34" charset="0"/>
              </a:rPr>
              <a:t>PREZENTACIJA PROJEKTNOG ZADATKA</a:t>
            </a:r>
            <a:endParaRPr lang="hr-HR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2" name="Picture 4" descr="http://os-djpilar-sb.skole.hr/upload/os-djpilar-sb/images/newsimg/555/Image/PREZENTACIJA%20IZVR%C5%A0ENOG%20ZADATKA-%20HRVATSKI%20SKLADATEL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0"/>
            <a:ext cx="6096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0" name="Picture 2" descr="http://os-djpilar-sb.skole.hr/upload/os-djpilar-sb/images/newsimg/555/Image/PREZENTACIJA%20IZVR%C5%A0ENOG%20ZADATKA-%20GLAZBENA%20RAZDOBL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86000"/>
            <a:ext cx="4860032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DODJELA CERTIFIKATA</a:t>
            </a:r>
            <a:endParaRPr lang="hr-HR" dirty="0"/>
          </a:p>
        </p:txBody>
      </p:sp>
      <p:pic>
        <p:nvPicPr>
          <p:cNvPr id="35842" name="Picture 2" descr="http://os-djpilar-sb.skole.hr/upload/os-djpilar-sb/images/newsimg/555/Image/DODIJELJEN%20CERTIFIKAT%20ZA%20SUDJELOVANJE%20U%20MOBILNOS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332656"/>
            <a:ext cx="5796136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>UČIONICA GLAZBENE </a:t>
            </a:r>
            <a:br>
              <a:rPr lang="hr-HR" b="1" dirty="0" smtClean="0"/>
            </a:br>
            <a:r>
              <a:rPr lang="hr-HR" b="1" dirty="0" smtClean="0"/>
              <a:t>KULTURE</a:t>
            </a:r>
            <a:endParaRPr lang="hr-HR" b="1" dirty="0"/>
          </a:p>
        </p:txBody>
      </p:sp>
      <p:pic>
        <p:nvPicPr>
          <p:cNvPr id="26626" name="Picture 2" descr="C:\Users\OŠ Đuro Pilar\Desktop\Nova mapa (2)\GL UCIONICE\DSCN37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6034617" cy="4525963"/>
          </a:xfrm>
          <a:prstGeom prst="rect">
            <a:avLst/>
          </a:prstGeom>
          <a:noFill/>
        </p:spPr>
      </p:pic>
      <p:pic>
        <p:nvPicPr>
          <p:cNvPr id="26628" name="Picture 4" descr="C:\Users\OŠ Đuro Pilar\Desktop\Nova mapa (2)\GL UCIONICE\DSCN3795.JPG"/>
          <p:cNvPicPr>
            <a:picLocks noChangeAspect="1" noChangeArrowheads="1"/>
          </p:cNvPicPr>
          <p:nvPr/>
        </p:nvPicPr>
        <p:blipFill>
          <a:blip r:embed="rId3" cstate="print"/>
          <a:srcRect l="32909" t="9332" r="33338" b="464"/>
          <a:stretch>
            <a:fillRect/>
          </a:stretch>
        </p:blipFill>
        <p:spPr bwMode="auto">
          <a:xfrm>
            <a:off x="6084168" y="188640"/>
            <a:ext cx="2880320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3796" name="Picture 4" descr="C:\Users\OŠ Đuro Pilar\Desktop\Nova mapa (2)\GL UCIONICE\DSCN37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357" y="0"/>
            <a:ext cx="9183357" cy="6833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143000"/>
          </a:xfrm>
        </p:spPr>
        <p:txBody>
          <a:bodyPr/>
          <a:lstStyle/>
          <a:p>
            <a:r>
              <a:rPr lang="hr-HR" b="1" dirty="0" smtClean="0">
                <a:latin typeface="Arial" pitchFamily="34" charset="0"/>
                <a:cs typeface="Arial" pitchFamily="34" charset="0"/>
              </a:rPr>
              <a:t>HVALA NA PAŽNJI! </a:t>
            </a:r>
            <a:endParaRPr lang="hr-HR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2712" cy="1143000"/>
          </a:xfrm>
        </p:spPr>
        <p:txBody>
          <a:bodyPr/>
          <a:lstStyle/>
          <a:p>
            <a:r>
              <a:rPr lang="hr-HR" b="1" dirty="0" smtClean="0">
                <a:latin typeface="Arial" pitchFamily="34" charset="0"/>
                <a:cs typeface="Arial" pitchFamily="34" charset="0"/>
              </a:rPr>
              <a:t>RAYLEIGH</a:t>
            </a:r>
            <a:endParaRPr lang="hr-HR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 descr="C:\Users\OŠ Đuro Pilar\Desktop\Nova mapa (2)\GRAD\DSCN44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6833733" cy="5125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OŠ Đuro Pilar\Desktop\Nova mapa (2)\DSCN3732.JPG"/>
          <p:cNvPicPr>
            <a:picLocks noChangeAspect="1" noChangeArrowheads="1"/>
          </p:cNvPicPr>
          <p:nvPr/>
        </p:nvPicPr>
        <p:blipFill>
          <a:blip r:embed="rId2" cstate="print"/>
          <a:srcRect l="18035" t="2696" b="22349"/>
          <a:stretch>
            <a:fillRect/>
          </a:stretch>
        </p:blipFill>
        <p:spPr bwMode="auto">
          <a:xfrm>
            <a:off x="2627784" y="1320118"/>
            <a:ext cx="5112568" cy="5537882"/>
          </a:xfrm>
          <a:prstGeom prst="rect">
            <a:avLst/>
          </a:prstGeom>
          <a:noFill/>
        </p:spPr>
      </p:pic>
      <p:pic>
        <p:nvPicPr>
          <p:cNvPr id="1027" name="Picture 3" descr="C:\Users\OŠ Đuro Pilar\Desktop\Nova mapa (2)\DSCN3729.JPG"/>
          <p:cNvPicPr>
            <a:picLocks noChangeAspect="1" noChangeArrowheads="1"/>
          </p:cNvPicPr>
          <p:nvPr/>
        </p:nvPicPr>
        <p:blipFill>
          <a:blip r:embed="rId3" cstate="print"/>
          <a:srcRect l="19860" t="16745" r="34745" b="32975"/>
          <a:stretch>
            <a:fillRect/>
          </a:stretch>
        </p:blipFill>
        <p:spPr bwMode="auto">
          <a:xfrm>
            <a:off x="6228184" y="0"/>
            <a:ext cx="2915816" cy="30980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C:\Users\OŠ Đuro Pilar\Desktop\Nova mapa (2)\DSCN3726.JPG"/>
          <p:cNvPicPr>
            <a:picLocks noChangeAspect="1" noChangeArrowheads="1"/>
          </p:cNvPicPr>
          <p:nvPr/>
        </p:nvPicPr>
        <p:blipFill>
          <a:blip r:embed="rId4" cstate="print"/>
          <a:srcRect b="21815"/>
          <a:stretch>
            <a:fillRect/>
          </a:stretch>
        </p:blipFill>
        <p:spPr bwMode="auto">
          <a:xfrm>
            <a:off x="0" y="0"/>
            <a:ext cx="4320480" cy="27089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9" name="Picture 5" descr="C:\Users\OŠ Đuro Pilar\Desktop\Nova mapa (2)\DSCN3730.JPG"/>
          <p:cNvPicPr>
            <a:picLocks noChangeAspect="1" noChangeArrowheads="1"/>
          </p:cNvPicPr>
          <p:nvPr/>
        </p:nvPicPr>
        <p:blipFill>
          <a:blip r:embed="rId5" cstate="print"/>
          <a:srcRect t="21610" b="29416"/>
          <a:stretch>
            <a:fillRect/>
          </a:stretch>
        </p:blipFill>
        <p:spPr bwMode="auto">
          <a:xfrm>
            <a:off x="251520" y="4365104"/>
            <a:ext cx="3941478" cy="223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kstniOkvir 7"/>
          <p:cNvSpPr txBox="1"/>
          <p:nvPr/>
        </p:nvSpPr>
        <p:spPr>
          <a:xfrm>
            <a:off x="395536" y="3212976"/>
            <a:ext cx="194421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 smtClean="0">
                <a:latin typeface="Arial" pitchFamily="34" charset="0"/>
                <a:cs typeface="Arial" pitchFamily="34" charset="0"/>
              </a:rPr>
              <a:t>DOČEK</a:t>
            </a:r>
            <a:endParaRPr lang="hr-HR" sz="3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latin typeface="Arial" pitchFamily="34" charset="0"/>
                <a:cs typeface="Arial" pitchFamily="34" charset="0"/>
              </a:rPr>
              <a:t>ŠKOLA</a:t>
            </a:r>
            <a:endParaRPr lang="hr-H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4" name="AutoShape 2" descr="Slikovni rezultat za rayleighprim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38915" name="Picture 3" descr="C:\Users\OŠ Đuro Pilar\Desktop\Nova mapa (2)\27455_1000149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6352" y="1600200"/>
            <a:ext cx="589129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OŠ Đuro Pilar\Desktop\Nova mapa (2)\SKOLA\DSCN3822.JPG"/>
          <p:cNvPicPr>
            <a:picLocks noChangeAspect="1" noChangeArrowheads="1"/>
          </p:cNvPicPr>
          <p:nvPr/>
        </p:nvPicPr>
        <p:blipFill>
          <a:blip r:embed="rId2" cstate="print"/>
          <a:srcRect l="8263" t="10101" r="2751" b="26501"/>
          <a:stretch>
            <a:fillRect/>
          </a:stretch>
        </p:blipFill>
        <p:spPr bwMode="auto">
          <a:xfrm>
            <a:off x="179512" y="2204864"/>
            <a:ext cx="8136904" cy="4347864"/>
          </a:xfrm>
          <a:prstGeom prst="rect">
            <a:avLst/>
          </a:prstGeom>
          <a:noFill/>
        </p:spPr>
      </p:pic>
      <p:pic>
        <p:nvPicPr>
          <p:cNvPr id="3075" name="Picture 3" descr="C:\Users\OŠ Đuro Pilar\Desktop\Nova mapa (2)\badge2006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188640"/>
            <a:ext cx="1562100" cy="1905000"/>
          </a:xfrm>
          <a:prstGeom prst="rect">
            <a:avLst/>
          </a:prstGeom>
          <a:noFill/>
        </p:spPr>
      </p:pic>
      <p:pic>
        <p:nvPicPr>
          <p:cNvPr id="3077" name="Picture 5" descr="C:\Users\OŠ Đuro Pilar\Desktop\Nova mapa (2)\SKOLA\DSCN385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b="37319"/>
          <a:stretch>
            <a:fillRect/>
          </a:stretch>
        </p:blipFill>
        <p:spPr bwMode="auto">
          <a:xfrm>
            <a:off x="1" y="0"/>
            <a:ext cx="5940152" cy="19888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C:\Users\OŠ Đuro Pilar\Desktop\Nova mapa (2)\SKOLA\DSCN38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4711597" cy="685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OŠ Đuro Pilar\Desktop\Nova mapa (2)\SKOLA\DSCN38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8193"/>
          <a:stretch>
            <a:fillRect/>
          </a:stretch>
        </p:blipFill>
        <p:spPr bwMode="auto">
          <a:xfrm>
            <a:off x="4608363" y="2492896"/>
            <a:ext cx="4535637" cy="4365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OŠ Đuro Pilar\Desktop\Nova mapa (2)\SKOLA\DSCN38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0"/>
            <a:ext cx="4483076" cy="2636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100" name="Picture 4" descr="C:\Users\OŠ Đuro Pilar\Desktop\Nova mapa (2)\SKOLA\DSCN38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1055" r="15884"/>
          <a:stretch>
            <a:fillRect/>
          </a:stretch>
        </p:blipFill>
        <p:spPr bwMode="auto">
          <a:xfrm>
            <a:off x="-1" y="0"/>
            <a:ext cx="918586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882552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>RAZRED</a:t>
            </a:r>
            <a:endParaRPr lang="hr-HR" b="1" dirty="0"/>
          </a:p>
        </p:txBody>
      </p:sp>
      <p:pic>
        <p:nvPicPr>
          <p:cNvPr id="8195" name="Picture 3" descr="C:\Users\OŠ Đuro Pilar\Desktop\Nova mapa (2)\U RAZREDU\DSCN4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032447" cy="4745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 descr="C:\Users\OŠ Đuro Pilar\Desktop\Nova mapa (2)\U RAZREDU\DSCN4346.JPG"/>
          <p:cNvPicPr>
            <a:picLocks noChangeAspect="1" noChangeArrowheads="1"/>
          </p:cNvPicPr>
          <p:nvPr/>
        </p:nvPicPr>
        <p:blipFill>
          <a:blip r:embed="rId3" cstate="print"/>
          <a:srcRect t="24770"/>
          <a:stretch>
            <a:fillRect/>
          </a:stretch>
        </p:blipFill>
        <p:spPr bwMode="auto">
          <a:xfrm>
            <a:off x="4355976" y="0"/>
            <a:ext cx="4788024" cy="37890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196" name="Picture 4" descr="C:\Users\OŠ Đuro Pilar\Desktop\Nova mapa (2)\U RAZREDU\DSCN435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8271" t="6736"/>
          <a:stretch>
            <a:fillRect/>
          </a:stretch>
        </p:blipFill>
        <p:spPr bwMode="auto">
          <a:xfrm>
            <a:off x="4067944" y="2636912"/>
            <a:ext cx="5076056" cy="4221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65</Words>
  <Application>Microsoft Office PowerPoint</Application>
  <PresentationFormat>Prikaz na zaslonu (4:3)</PresentationFormat>
  <Paragraphs>25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26" baseType="lpstr">
      <vt:lpstr>Office tema</vt:lpstr>
      <vt:lpstr>PROJEKTNA MOBILNOST UK</vt:lpstr>
      <vt:lpstr>MOBILNOST U UK</vt:lpstr>
      <vt:lpstr>RAYLEIGH</vt:lpstr>
      <vt:lpstr>Slajd 4</vt:lpstr>
      <vt:lpstr>ŠKOLA</vt:lpstr>
      <vt:lpstr>Slajd 6</vt:lpstr>
      <vt:lpstr>Slajd 7</vt:lpstr>
      <vt:lpstr>Slajd 8</vt:lpstr>
      <vt:lpstr>RAZRED</vt:lpstr>
      <vt:lpstr>Slajd 10</vt:lpstr>
      <vt:lpstr>RAD S UČENICIMA- PJEVANJE</vt:lpstr>
      <vt:lpstr>PRIREDBA</vt:lpstr>
      <vt:lpstr>PREDSTAVA SHREK</vt:lpstr>
      <vt:lpstr>Slajd 14</vt:lpstr>
      <vt:lpstr>Slajd 15</vt:lpstr>
      <vt:lpstr>ŠKOLSKA KUHINJA</vt:lpstr>
      <vt:lpstr>PRIJEM KOD GRADONAČELNICE</vt:lpstr>
      <vt:lpstr>POSJET  LONDONU</vt:lpstr>
      <vt:lpstr>Slajd 19</vt:lpstr>
      <vt:lpstr>WEST END THEATRE- MJUZIKL MATIDLA</vt:lpstr>
      <vt:lpstr>PREZENTACIJA PROJEKTNOG ZADATKA</vt:lpstr>
      <vt:lpstr>DODJELA CERTIFIKATA</vt:lpstr>
      <vt:lpstr>UČIONICA GLAZBENE  KULTURE</vt:lpstr>
      <vt:lpstr>Slajd 24</vt:lpstr>
      <vt:lpstr>HVALA NA PAŽNJI!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PROJEKTNA MOBILNOST UK</dc:title>
  <dc:creator>OŠ Đuro Pilar</dc:creator>
  <cp:lastModifiedBy>OŠ Đuro Pilar</cp:lastModifiedBy>
  <cp:revision>25</cp:revision>
  <dcterms:created xsi:type="dcterms:W3CDTF">2016-08-24T19:21:15Z</dcterms:created>
  <dcterms:modified xsi:type="dcterms:W3CDTF">2016-08-25T06:32:36Z</dcterms:modified>
</cp:coreProperties>
</file>