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33"/>
  </p:notesMasterIdLst>
  <p:sldIdLst>
    <p:sldId id="256" r:id="rId2"/>
    <p:sldId id="321" r:id="rId3"/>
    <p:sldId id="320" r:id="rId4"/>
    <p:sldId id="260" r:id="rId5"/>
    <p:sldId id="322" r:id="rId6"/>
    <p:sldId id="323" r:id="rId7"/>
    <p:sldId id="309" r:id="rId8"/>
    <p:sldId id="264" r:id="rId9"/>
    <p:sldId id="266" r:id="rId10"/>
    <p:sldId id="310" r:id="rId11"/>
    <p:sldId id="314" r:id="rId12"/>
    <p:sldId id="315" r:id="rId13"/>
    <p:sldId id="317" r:id="rId14"/>
    <p:sldId id="269" r:id="rId15"/>
    <p:sldId id="275" r:id="rId16"/>
    <p:sldId id="277" r:id="rId17"/>
    <p:sldId id="312" r:id="rId18"/>
    <p:sldId id="316" r:id="rId19"/>
    <p:sldId id="291" r:id="rId20"/>
    <p:sldId id="324" r:id="rId21"/>
    <p:sldId id="318" r:id="rId22"/>
    <p:sldId id="319" r:id="rId23"/>
    <p:sldId id="325" r:id="rId24"/>
    <p:sldId id="303" r:id="rId25"/>
    <p:sldId id="326" r:id="rId26"/>
    <p:sldId id="282" r:id="rId27"/>
    <p:sldId id="292" r:id="rId28"/>
    <p:sldId id="296" r:id="rId29"/>
    <p:sldId id="327" r:id="rId30"/>
    <p:sldId id="328" r:id="rId31"/>
    <p:sldId id="329" r:id="rId32"/>
  </p:sldIdLst>
  <p:sldSz cx="9144000" cy="6858000" type="screen4x3"/>
  <p:notesSz cx="6858000" cy="9144000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521A66-98EE-4281-AA72-D3F21AAC5FD3}" type="datetimeFigureOut">
              <a:rPr lang="sr-Latn-CS"/>
              <a:pPr>
                <a:defRPr/>
              </a:pPr>
              <a:t>7.5.2015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7E7A07-C0C0-49FE-A836-17273E39846F}" type="slidenum">
              <a:rPr lang="hr-HR"/>
              <a:pPr>
                <a:defRPr/>
              </a:pPr>
              <a:t>‹N°›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450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4096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4476E5-A3B3-412C-AFEB-B20075DC0DD6}" type="slidenum">
              <a:rPr lang="hr-HR" smtClean="0"/>
              <a:pPr/>
              <a:t>25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9BC0-79EB-4F3C-8687-9F2ABD82EEF9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EDF5-9862-4E20-AF0E-F9CF9E6D4A4C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C215-2F20-46A9-B7FB-68A6184C9D1A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 tekst iznad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2218-8D91-4374-9CD8-5424BB5BC50B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D0C3-C1F5-42A5-98DA-1B6054A544A7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DCFE-1125-425B-BECF-BDE2E682B6FF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r-H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3F6B9-57F3-4D47-90C9-33CD3BFB7567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338A-367F-46B2-BF27-78271799CD6C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B8AD-A350-4E9D-8126-D1A4A79B7757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8E82-8399-40ED-BC54-FFC6A9C8C5CC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4A15-5BF4-426E-A999-99ED90EE8544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ACAF-8C32-4278-9907-84AFBA79F90B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459B-8EEE-423E-9CE4-6DA613E7D836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Uredite stil naslova matrice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78DB45-A719-4A66-8915-9FBB8B17206E}" type="slidenum">
              <a:rPr lang="hr-HR" altLang="en-US"/>
              <a:pPr>
                <a:defRPr/>
              </a:pPr>
              <a:t>‹N°›</a:t>
            </a:fld>
            <a:endParaRPr lang="hr-HR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Uredite stilove teksta matrice</a:t>
            </a:r>
          </a:p>
          <a:p>
            <a:pPr lvl="1"/>
            <a:r>
              <a:rPr lang="hr-HR" altLang="en-US" smtClean="0"/>
              <a:t>Druga razina</a:t>
            </a:r>
          </a:p>
          <a:p>
            <a:pPr lvl="2"/>
            <a:r>
              <a:rPr lang="hr-HR" altLang="en-US" smtClean="0"/>
              <a:t>Treća razina</a:t>
            </a:r>
          </a:p>
          <a:p>
            <a:pPr lvl="3"/>
            <a:r>
              <a:rPr lang="hr-HR" altLang="en-US" smtClean="0"/>
              <a:t>Četvrta razina</a:t>
            </a:r>
          </a:p>
          <a:p>
            <a:pPr lvl="4"/>
            <a:r>
              <a:rPr lang="hr-HR" altLang="en-US" smtClean="0"/>
              <a:t>Peta razina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46" r:id="rId2"/>
    <p:sldLayoutId id="2147484054" r:id="rId3"/>
    <p:sldLayoutId id="2147484047" r:id="rId4"/>
    <p:sldLayoutId id="2147484048" r:id="rId5"/>
    <p:sldLayoutId id="2147484049" r:id="rId6"/>
    <p:sldLayoutId id="2147484055" r:id="rId7"/>
    <p:sldLayoutId id="2147484056" r:id="rId8"/>
    <p:sldLayoutId id="2147484057" r:id="rId9"/>
    <p:sldLayoutId id="2147484050" r:id="rId10"/>
    <p:sldLayoutId id="2147484058" r:id="rId11"/>
    <p:sldLayoutId id="2147484051" r:id="rId12"/>
    <p:sldLayoutId id="21474840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Nikicic\Desktop\PREZENTACIJE%20ZA%20FRANCUSKU\HIMNA%20(mp3cut.net).mp3" TargetMode="External"/><Relationship Id="rId1" Type="http://schemas.microsoft.com/office/2007/relationships/media" Target="file:///C:\Users\Nikicic\Desktop\PREZENTACIJE%20ZA%20FRANCUSKU\HIMNA%20(mp3cut.net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7295" y="620688"/>
            <a:ext cx="7772400" cy="9271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en-US" dirty="0" smtClean="0"/>
              <a:t>Notre pays</a:t>
            </a:r>
            <a:r>
              <a:rPr lang="hr-HR" altLang="en-US" dirty="0" smtClean="0"/>
              <a:t>, </a:t>
            </a:r>
            <a:r>
              <a:rPr lang="fr-FR" altLang="en-US" dirty="0" smtClean="0"/>
              <a:t>ville et école</a:t>
            </a:r>
            <a:endParaRPr lang="hr-HR" altLang="en-US" dirty="0" smtClean="0"/>
          </a:p>
        </p:txBody>
      </p:sp>
      <p:pic>
        <p:nvPicPr>
          <p:cNvPr id="8195" name="Slika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4643438"/>
            <a:ext cx="14001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Slika 3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016060" y="1780304"/>
            <a:ext cx="7134870" cy="24050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7" name="Slika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357688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Rezervirano mjesto slike 9" descr="logo skole.bmp"/>
          <p:cNvPicPr>
            <a:picLocks noChangeAspect="1"/>
          </p:cNvPicPr>
          <p:nvPr/>
        </p:nvPicPr>
        <p:blipFill>
          <a:blip r:embed="rId5"/>
          <a:srcRect l="15970" r="15970"/>
          <a:stretch>
            <a:fillRect/>
          </a:stretch>
        </p:blipFill>
        <p:spPr bwMode="auto">
          <a:xfrm>
            <a:off x="6500813" y="4500563"/>
            <a:ext cx="20907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3635375" y="692150"/>
            <a:ext cx="4114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dirty="0" smtClean="0"/>
              <a:t> GEOGRAPH</a:t>
            </a:r>
            <a:r>
              <a:rPr lang="fr-FR" altLang="en-US" dirty="0" smtClean="0"/>
              <a:t>IE</a:t>
            </a:r>
            <a:r>
              <a:rPr lang="hr-HR" altLang="en-US" dirty="0" smtClean="0"/>
              <a:t>…</a:t>
            </a:r>
            <a:r>
              <a:rPr lang="hr-HR" altLang="en-US" dirty="0"/>
              <a:t/>
            </a:r>
            <a:br>
              <a:rPr lang="hr-HR" altLang="en-US" dirty="0"/>
            </a:br>
            <a:endParaRPr lang="en-US" altLang="en-US" dirty="0" smtClean="0"/>
          </a:p>
        </p:txBody>
      </p:sp>
      <p:pic>
        <p:nvPicPr>
          <p:cNvPr id="10244" name="Slika 6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87183" y="1556792"/>
            <a:ext cx="3042989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kstniOkvir 1"/>
          <p:cNvSpPr txBox="1"/>
          <p:nvPr/>
        </p:nvSpPr>
        <p:spPr>
          <a:xfrm>
            <a:off x="107950" y="5799138"/>
            <a:ext cx="28797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Le premier rocker croate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3" name="Picture 4" descr="Kornati_1_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420938"/>
            <a:ext cx="3384550" cy="2232025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64088" y="4797152"/>
            <a:ext cx="2160240" cy="143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00192" y="3573016"/>
            <a:ext cx="2651114" cy="176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4198416" y="3854752"/>
            <a:ext cx="2101776" cy="154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>
          <a:xfrm>
            <a:off x="4787900" y="1268413"/>
            <a:ext cx="3757613" cy="20161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Croatia is a country in </a:t>
            </a:r>
            <a:r>
              <a:rPr lang="hr-HR" altLang="en-US" smtClean="0"/>
              <a:t>the </a:t>
            </a:r>
            <a:r>
              <a:rPr lang="en-US" altLang="en-US" smtClean="0"/>
              <a:t>sou</a:t>
            </a:r>
            <a:r>
              <a:rPr lang="hr-HR" altLang="en-US" smtClean="0"/>
              <a:t>th-east of</a:t>
            </a:r>
            <a:r>
              <a:rPr lang="en-US" altLang="en-US" smtClean="0"/>
              <a:t> Europe</a:t>
            </a:r>
          </a:p>
        </p:txBody>
      </p:sp>
      <p:pic>
        <p:nvPicPr>
          <p:cNvPr id="11267" name="Rezervirano mjesto slike 4"/>
          <p:cNvPicPr>
            <a:picLocks noGrp="1" noChangeAspect="1"/>
          </p:cNvPicPr>
          <p:nvPr>
            <p:ph type="pic" idx="1"/>
          </p:nvPr>
        </p:nvPicPr>
        <p:blipFill>
          <a:blip>
            <a:extLst/>
          </a:blip>
          <a:stretch>
            <a:fillRect/>
          </a:stretch>
        </p:blipFill>
        <p:spPr>
          <a:xfrm>
            <a:off x="611560" y="1124744"/>
            <a:ext cx="4464496" cy="3888432"/>
          </a:xfrm>
        </p:spPr>
      </p:pic>
      <p:sp>
        <p:nvSpPr>
          <p:cNvPr id="3" name="TekstniOkvir 2"/>
          <p:cNvSpPr txBox="1"/>
          <p:nvPr/>
        </p:nvSpPr>
        <p:spPr>
          <a:xfrm>
            <a:off x="6084888" y="5837238"/>
            <a:ext cx="28082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i="1" err="1">
                <a:latin typeface="+mn-lt"/>
              </a:rPr>
              <a:t>Istria</a:t>
            </a:r>
            <a:r>
              <a:rPr lang="hr-HR" i="1">
                <a:latin typeface="+mn-lt"/>
              </a:rPr>
              <a:t>- </a:t>
            </a:r>
            <a:r>
              <a:rPr lang="hr-HR" i="1" err="1">
                <a:latin typeface="+mn-lt"/>
              </a:rPr>
              <a:t>traditional</a:t>
            </a:r>
            <a:r>
              <a:rPr lang="hr-HR" i="1">
                <a:latin typeface="+mn-lt"/>
              </a:rPr>
              <a:t> </a:t>
            </a:r>
            <a:r>
              <a:rPr lang="hr-HR" i="1" err="1">
                <a:latin typeface="+mn-lt"/>
              </a:rPr>
              <a:t>musicans</a:t>
            </a:r>
            <a:endParaRPr lang="en-US" i="1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6012160" y="3861048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4787900" y="765175"/>
            <a:ext cx="2592388" cy="566738"/>
          </a:xfrm>
        </p:spPr>
        <p:txBody>
          <a:bodyPr/>
          <a:lstStyle/>
          <a:p>
            <a:pPr eaLnBrk="1" hangingPunct="1"/>
            <a:r>
              <a:rPr lang="hr-HR" altLang="en-US" smtClean="0"/>
              <a:t>Borders with:</a:t>
            </a:r>
            <a:endParaRPr lang="en-US" altLang="en-US" smtClean="0"/>
          </a:p>
        </p:txBody>
      </p:sp>
      <p:sp>
        <p:nvSpPr>
          <p:cNvPr id="19459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859338" y="1628775"/>
            <a:ext cx="3097212" cy="1728788"/>
          </a:xfrm>
        </p:spPr>
        <p:txBody>
          <a:bodyPr/>
          <a:lstStyle/>
          <a:p>
            <a:pPr eaLnBrk="1" hangingPunct="1"/>
            <a:r>
              <a:rPr lang="hr-HR" altLang="en-US" sz="2000" smtClean="0"/>
              <a:t>Slovenia, Italy, Serbia, Hungary, Bosnia and Herzegovina, Monte Negro</a:t>
            </a:r>
            <a:endParaRPr lang="en-US" altLang="en-US" sz="2000" smtClean="0"/>
          </a:p>
        </p:txBody>
      </p:sp>
      <p:pic>
        <p:nvPicPr>
          <p:cNvPr id="12290" name="Rezervirano mjesto slike 4"/>
          <p:cNvPicPr>
            <a:picLocks noGrp="1" noChangeAspect="1"/>
          </p:cNvPicPr>
          <p:nvPr>
            <p:ph type="pic" idx="1"/>
          </p:nvPr>
        </p:nvPicPr>
        <p:blipFill>
          <a:blip>
            <a:extLst/>
          </a:blip>
          <a:srcRect l="21667" r="21667"/>
          <a:stretch>
            <a:fillRect/>
          </a:stretch>
        </p:blipFill>
        <p:spPr/>
      </p:pic>
      <p:pic>
        <p:nvPicPr>
          <p:cNvPr id="2" name="Slika 1"/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5960768" y="4020183"/>
            <a:ext cx="2695575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4211638" y="5772150"/>
            <a:ext cx="4422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i="1" err="1">
                <a:solidFill>
                  <a:schemeClr val="accent1">
                    <a:lumMod val="75000"/>
                  </a:schemeClr>
                </a:solidFill>
              </a:rPr>
              <a:t>Dalmatia</a:t>
            </a:r>
            <a:r>
              <a:rPr lang="hr-HR" i="1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hr-HR" i="1" err="1">
                <a:solidFill>
                  <a:schemeClr val="accent1">
                    <a:lumMod val="75000"/>
                  </a:schemeClr>
                </a:solidFill>
              </a:rPr>
              <a:t>traditional</a:t>
            </a:r>
            <a:r>
              <a:rPr lang="hr-HR" i="1">
                <a:solidFill>
                  <a:schemeClr val="accent1">
                    <a:lumMod val="75000"/>
                  </a:schemeClr>
                </a:solidFill>
              </a:rPr>
              <a:t> „Klapa”</a:t>
            </a:r>
            <a:r>
              <a:rPr lang="hr-HR" i="1" err="1">
                <a:solidFill>
                  <a:schemeClr val="accent1">
                    <a:lumMod val="75000"/>
                  </a:schemeClr>
                </a:solidFill>
              </a:rPr>
              <a:t>choire</a:t>
            </a:r>
            <a:endParaRPr lang="en-US" i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>
          <a:xfrm>
            <a:off x="4787900" y="476250"/>
            <a:ext cx="3813175" cy="708025"/>
          </a:xfrm>
        </p:spPr>
        <p:txBody>
          <a:bodyPr/>
          <a:lstStyle/>
          <a:p>
            <a:pPr eaLnBrk="1" hangingPunct="1"/>
            <a:r>
              <a:rPr lang="hr-HR" altLang="en-US" smtClean="0"/>
              <a:t>In regions</a:t>
            </a:r>
            <a:endParaRPr lang="en-US" altLang="en-US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859338" y="1268413"/>
            <a:ext cx="3819525" cy="19446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2000" smtClean="0"/>
              <a:t>- </a:t>
            </a:r>
            <a:r>
              <a:rPr lang="en-US" altLang="en-US" sz="2000" smtClean="0"/>
              <a:t>Dalmacija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smtClean="0">
                <a:solidFill>
                  <a:srgbClr val="FF0000"/>
                </a:solidFill>
              </a:rPr>
              <a:t>Red</a:t>
            </a:r>
            <a:r>
              <a:rPr lang="en-US" sz="2000" smtClean="0"/>
              <a:t>- Zagorje and Prigorje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Green</a:t>
            </a:r>
            <a:r>
              <a:rPr lang="en-US" sz="2000" smtClean="0"/>
              <a:t>- </a:t>
            </a:r>
            <a:r>
              <a:rPr lang="en-US" altLang="en-US" sz="2000" smtClean="0"/>
              <a:t>Slavonija and Baranja</a:t>
            </a:r>
            <a:endParaRPr lang="en-US" sz="200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smtClean="0">
                <a:solidFill>
                  <a:srgbClr val="FFFF00"/>
                </a:solidFill>
              </a:rPr>
              <a:t>Yellow</a:t>
            </a:r>
            <a:r>
              <a:rPr lang="en-US" sz="2000" smtClean="0"/>
              <a:t>- Istra , Lika and Primorje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smtClean="0">
                <a:solidFill>
                  <a:srgbClr val="7030A0"/>
                </a:solidFill>
              </a:rPr>
              <a:t>Purple</a:t>
            </a:r>
            <a:r>
              <a:rPr lang="en-US" sz="2000" smtClean="0"/>
              <a:t>- Zagreb Capital erea</a:t>
            </a:r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idx="1"/>
          </p:nvPr>
        </p:nvPicPr>
        <p:blipFill>
          <a:blip>
            <a:extLst/>
          </a:blip>
          <a:srcRect l="2389" r="2389"/>
          <a:stretch>
            <a:fillRect/>
          </a:stretch>
        </p:blipFill>
        <p:spPr/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2160" y="378904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6" name="TekstniOkvir 7"/>
          <p:cNvSpPr txBox="1">
            <a:spLocks noChangeArrowheads="1"/>
          </p:cNvSpPr>
          <p:nvPr/>
        </p:nvSpPr>
        <p:spPr bwMode="auto">
          <a:xfrm>
            <a:off x="4787900" y="5732463"/>
            <a:ext cx="3960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i="1">
                <a:solidFill>
                  <a:srgbClr val="4C6312"/>
                </a:solidFill>
              </a:rPr>
              <a:t>Dubrovnik- traditional „Linđo” dance</a:t>
            </a:r>
            <a:endParaRPr lang="en-US" i="1">
              <a:solidFill>
                <a:srgbClr val="4C63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549275"/>
            <a:ext cx="3811587" cy="99536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sz="4800" b="1" smtClean="0">
                <a:latin typeface="+mn-lt"/>
              </a:rPr>
              <a:t>Temperature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68863" y="2060575"/>
            <a:ext cx="3817937" cy="3146425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r-HR" altLang="en-US" sz="2000" smtClean="0"/>
              <a:t>Much of Croatia exhibits moderate continental climate</a:t>
            </a:r>
          </a:p>
          <a:p>
            <a:pPr marL="285750" indent="-28575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r-HR" altLang="en-US" sz="2000" smtClean="0"/>
              <a:t> The mean temperature in January ranges mostly from 0</a:t>
            </a:r>
            <a:r>
              <a:rPr lang="en-US" altLang="en-US" sz="2000" smtClean="0"/>
              <a:t>°</a:t>
            </a:r>
            <a:r>
              <a:rPr lang="hr-HR" altLang="en-US" sz="2000" smtClean="0"/>
              <a:t>C to -2</a:t>
            </a:r>
            <a:r>
              <a:rPr lang="en-US" altLang="en-US" sz="2000" smtClean="0"/>
              <a:t>°</a:t>
            </a:r>
            <a:r>
              <a:rPr lang="hr-HR" altLang="en-US" sz="2000" smtClean="0"/>
              <a:t>C in the continetal part, </a:t>
            </a:r>
          </a:p>
          <a:p>
            <a:pPr marL="285750" indent="-28575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r-HR" altLang="en-US" sz="2000" smtClean="0"/>
              <a:t>Temperature in July in the continental part of Croatia is 22</a:t>
            </a:r>
            <a:r>
              <a:rPr lang="en-US" altLang="en-US" sz="2000" smtClean="0"/>
              <a:t>°</a:t>
            </a:r>
            <a:r>
              <a:rPr lang="hr-HR" altLang="en-US" sz="2000" smtClean="0"/>
              <a:t>C.</a:t>
            </a:r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idx="1"/>
          </p:nvPr>
        </p:nvPicPr>
        <p:blipFill>
          <a:blip>
            <a:extLst/>
          </a:blip>
          <a:srcRect l="8024" r="8024"/>
          <a:stretch>
            <a:fillRect/>
          </a:stretch>
        </p:blipFill>
        <p:spPr/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8184" y="4293096"/>
            <a:ext cx="223837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niOkvir 11"/>
          <p:cNvSpPr txBox="1"/>
          <p:nvPr/>
        </p:nvSpPr>
        <p:spPr>
          <a:xfrm>
            <a:off x="4067175" y="6146800"/>
            <a:ext cx="28146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i="1" err="1">
                <a:solidFill>
                  <a:schemeClr val="accent1">
                    <a:lumMod val="50000"/>
                  </a:schemeClr>
                </a:solidFill>
              </a:rPr>
              <a:t>Modern</a:t>
            </a:r>
            <a:r>
              <a:rPr lang="hr-HR" i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i="1" err="1">
                <a:solidFill>
                  <a:schemeClr val="accent1">
                    <a:lumMod val="50000"/>
                  </a:schemeClr>
                </a:solidFill>
              </a:rPr>
              <a:t>Ethno</a:t>
            </a:r>
            <a:r>
              <a:rPr lang="hr-HR" i="1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hr-HR" i="1" err="1">
                <a:solidFill>
                  <a:schemeClr val="accent1">
                    <a:lumMod val="50000"/>
                  </a:schemeClr>
                </a:solidFill>
              </a:rPr>
              <a:t>Blues</a:t>
            </a:r>
            <a:r>
              <a:rPr lang="hr-HR" i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i="1" err="1">
                <a:solidFill>
                  <a:schemeClr val="accent1">
                    <a:lumMod val="50000"/>
                  </a:schemeClr>
                </a:solidFill>
              </a:rPr>
              <a:t>band</a:t>
            </a:r>
            <a:endParaRPr lang="en-US" i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476250"/>
            <a:ext cx="3811587" cy="1068388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Structure </a:t>
            </a:r>
            <a:r>
              <a:rPr lang="en-US" altLang="en-US" b="1" dirty="0" err="1" smtClean="0"/>
              <a:t>ethnique</a:t>
            </a:r>
            <a:r>
              <a:rPr lang="en-US" altLang="en-US" b="1" dirty="0" smtClean="0"/>
              <a:t> du pays</a:t>
            </a:r>
            <a:endParaRPr lang="en-US" altLang="en-US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557338"/>
            <a:ext cx="3817937" cy="27352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La structure </a:t>
            </a:r>
            <a:r>
              <a:rPr lang="en-US" altLang="en-US" dirty="0" err="1" smtClean="0"/>
              <a:t>ethnique</a:t>
            </a:r>
            <a:r>
              <a:rPr lang="en-US" altLang="en-US" dirty="0" smtClean="0"/>
              <a:t> du pays </a:t>
            </a:r>
            <a:r>
              <a:rPr lang="en-US" altLang="en-US" dirty="0" err="1" smtClean="0"/>
              <a:t>montre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grande</a:t>
            </a:r>
            <a:r>
              <a:rPr lang="en-US" altLang="en-US" dirty="0" smtClean="0"/>
              <a:t> et stable </a:t>
            </a:r>
            <a:r>
              <a:rPr lang="en-US" altLang="en-US" dirty="0" err="1" smtClean="0"/>
              <a:t>homogeneïté</a:t>
            </a:r>
            <a:r>
              <a:rPr lang="en-US" altLang="en-US" dirty="0" smtClean="0"/>
              <a:t>. </a:t>
            </a:r>
          </a:p>
          <a:p>
            <a:pPr eaLnBrk="1" hangingPunct="1"/>
            <a:r>
              <a:rPr lang="en-US" altLang="en-US" dirty="0" smtClean="0"/>
              <a:t>La </a:t>
            </a:r>
            <a:r>
              <a:rPr lang="en-US" altLang="en-US" dirty="0" err="1" smtClean="0"/>
              <a:t>majorité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croate</a:t>
            </a:r>
            <a:r>
              <a:rPr lang="en-US" altLang="en-US" dirty="0" smtClean="0"/>
              <a:t> </a:t>
            </a:r>
            <a:r>
              <a:rPr lang="en-US" altLang="en-US" dirty="0" smtClean="0"/>
              <a:t>(78%). </a:t>
            </a:r>
          </a:p>
          <a:p>
            <a:pPr eaLnBrk="1" hangingPunct="1"/>
            <a:r>
              <a:rPr lang="en-US" altLang="en-US" dirty="0" smtClean="0"/>
              <a:t>Les </a:t>
            </a:r>
            <a:r>
              <a:rPr lang="en-US" altLang="en-US" dirty="0" err="1" smtClean="0"/>
              <a:t>autres</a:t>
            </a:r>
            <a:r>
              <a:rPr lang="en-US" altLang="en-US" dirty="0" smtClean="0"/>
              <a:t> populations : </a:t>
            </a:r>
            <a:r>
              <a:rPr lang="en-US" altLang="en-US" dirty="0" err="1" smtClean="0"/>
              <a:t>Serbes</a:t>
            </a:r>
            <a:r>
              <a:rPr lang="en-US" altLang="en-US" dirty="0" smtClean="0"/>
              <a:t> </a:t>
            </a:r>
            <a:r>
              <a:rPr lang="en-US" altLang="en-US" dirty="0" smtClean="0"/>
              <a:t>(14%), </a:t>
            </a:r>
            <a:r>
              <a:rPr lang="en-US" altLang="en-US" dirty="0" err="1" smtClean="0"/>
              <a:t>Musulmans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Slovènes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Italiens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Polonais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Slovaques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Albanais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Gitans</a:t>
            </a:r>
            <a:r>
              <a:rPr lang="en-US" altLang="en-US" dirty="0" smtClean="0"/>
              <a:t>, </a:t>
            </a:r>
            <a:r>
              <a:rPr lang="en-US" altLang="en-US" dirty="0" smtClean="0"/>
              <a:t>etc. </a:t>
            </a:r>
          </a:p>
        </p:txBody>
      </p:sp>
      <p:pic>
        <p:nvPicPr>
          <p:cNvPr id="131076" name="Picture 4" descr="ANd9GcTZrL5QH8g0Nd84a30nWPhSfd_gl6W_8X7hxaWasMVFzVx0sdMOwtj_3FM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/>
          </a:blip>
          <a:srcRect t="9875" b="9875"/>
          <a:stretch>
            <a:fillRect/>
          </a:stretch>
        </p:blipFill>
        <p:spPr/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152" y="4333875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4211638" y="6062663"/>
            <a:ext cx="43926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„tambura” 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instruments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 traditionnels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620713"/>
            <a:ext cx="3811587" cy="72072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/>
              <a:t>La religion</a:t>
            </a:r>
            <a:r>
              <a:rPr lang="en-US" altLang="en-US" sz="3200" dirty="0" smtClean="0"/>
              <a:t> </a:t>
            </a:r>
            <a:endParaRPr lang="en-US" altLang="en-US" sz="3200" dirty="0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844675"/>
            <a:ext cx="3817937" cy="21605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La </a:t>
            </a:r>
            <a:r>
              <a:rPr lang="en-US" altLang="en-US" sz="2200" dirty="0" err="1" smtClean="0"/>
              <a:t>majorité</a:t>
            </a:r>
            <a:r>
              <a:rPr lang="en-US" altLang="en-US" sz="2200" dirty="0" smtClean="0"/>
              <a:t> </a:t>
            </a:r>
            <a:r>
              <a:rPr lang="en-US" altLang="en-US" sz="2200" dirty="0" smtClean="0"/>
              <a:t>de la population </a:t>
            </a:r>
            <a:r>
              <a:rPr lang="en-US" altLang="en-US" sz="2200" dirty="0" err="1" smtClean="0"/>
              <a:t>est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catholique</a:t>
            </a:r>
            <a:r>
              <a:rPr lang="en-US" altLang="en-US" sz="2200" dirty="0" smtClean="0"/>
              <a:t> </a:t>
            </a:r>
            <a:r>
              <a:rPr lang="en-US" altLang="en-US" sz="2200" dirty="0" smtClean="0"/>
              <a:t>(</a:t>
            </a:r>
            <a:r>
              <a:rPr lang="en-US" altLang="en-US" sz="2200" dirty="0" smtClean="0"/>
              <a:t>76,6%), </a:t>
            </a:r>
            <a:r>
              <a:rPr lang="en-US" altLang="en-US" sz="2200" dirty="0" smtClean="0"/>
              <a:t>12,3</a:t>
            </a:r>
            <a:r>
              <a:rPr lang="en-US" altLang="en-US" sz="2200" dirty="0" smtClean="0"/>
              <a:t>% </a:t>
            </a:r>
            <a:r>
              <a:rPr lang="en-US" altLang="en-US" sz="2200" dirty="0" err="1" smtClean="0"/>
              <a:t>pratiquent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d’autres</a:t>
            </a:r>
            <a:r>
              <a:rPr lang="en-US" altLang="en-US" sz="2200" dirty="0" smtClean="0"/>
              <a:t> religions </a:t>
            </a:r>
            <a:r>
              <a:rPr lang="en-US" altLang="en-US" sz="2200" dirty="0" smtClean="0"/>
              <a:t>(</a:t>
            </a:r>
            <a:r>
              <a:rPr lang="en-US" altLang="en-US" sz="2200" dirty="0" err="1" smtClean="0"/>
              <a:t>chrétiens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musulmans</a:t>
            </a:r>
            <a:r>
              <a:rPr lang="en-US" altLang="en-US" sz="2200" dirty="0" smtClean="0"/>
              <a:t>, </a:t>
            </a:r>
            <a:r>
              <a:rPr lang="en-US" altLang="en-US" sz="2200" dirty="0" err="1" smtClean="0"/>
              <a:t>athées</a:t>
            </a:r>
            <a:r>
              <a:rPr lang="en-US" altLang="en-US" sz="2200" dirty="0" smtClean="0"/>
              <a:t>,…).</a:t>
            </a:r>
            <a:endParaRPr lang="en-US" altLang="en-US" sz="2200" dirty="0" smtClean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826812"/>
            <a:ext cx="3566160" cy="2538292"/>
          </a:xfrm>
        </p:spPr>
      </p:pic>
      <p:pic>
        <p:nvPicPr>
          <p:cNvPr id="23557" name="Slika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3644900"/>
            <a:ext cx="7524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Slika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750" y="3673475"/>
            <a:ext cx="8096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niOkvir 6"/>
          <p:cNvSpPr txBox="1"/>
          <p:nvPr/>
        </p:nvSpPr>
        <p:spPr>
          <a:xfrm>
            <a:off x="5364163" y="5854700"/>
            <a:ext cx="3200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frula” 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fl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û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tes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 traditionnelles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lika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13100"/>
            <a:ext cx="780256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zervirano mjesto sadržaja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798512"/>
          </a:xfrm>
        </p:spPr>
        <p:txBody>
          <a:bodyPr/>
          <a:lstStyle/>
          <a:p>
            <a:pPr eaLnBrk="1" hangingPunct="1"/>
            <a:r>
              <a:rPr lang="fr-FR" altLang="en-US" dirty="0" smtClean="0"/>
              <a:t>Est une ville à l’est de la Croatie , c’est un port situé sur la rivière </a:t>
            </a:r>
            <a:r>
              <a:rPr lang="en-US" altLang="en-US" dirty="0" smtClean="0"/>
              <a:t>Sava .</a:t>
            </a:r>
            <a:endParaRPr lang="en-US" altLang="en-US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Slavonski Brod </a:t>
            </a:r>
            <a:br>
              <a:rPr lang="hr-HR" dirty="0" smtClean="0"/>
            </a:br>
            <a:r>
              <a:rPr lang="en-US" sz="1800" dirty="0" err="1" smtClean="0"/>
              <a:t>prononciation</a:t>
            </a:r>
            <a:r>
              <a:rPr lang="en-US" sz="1800" dirty="0" smtClean="0"/>
              <a:t> </a:t>
            </a:r>
            <a:r>
              <a:rPr lang="en-US" dirty="0" smtClean="0"/>
              <a:t>[</a:t>
            </a:r>
            <a:r>
              <a:rPr lang="en-US" sz="3100" i="1" dirty="0" err="1" smtClean="0"/>
              <a:t>slǎv̞ɔ</a:t>
            </a:r>
            <a:r>
              <a:rPr lang="en-US" sz="3100" i="1" dirty="0" smtClean="0"/>
              <a:t>̝ː</a:t>
            </a:r>
            <a:r>
              <a:rPr lang="en-US" sz="3100" i="1" dirty="0" err="1" smtClean="0"/>
              <a:t>nski</a:t>
            </a:r>
            <a:r>
              <a:rPr lang="en-US" sz="3100" i="1" dirty="0" smtClean="0"/>
              <a:t>ː </a:t>
            </a:r>
            <a:r>
              <a:rPr lang="en-US" sz="3100" i="1" dirty="0" err="1" smtClean="0"/>
              <a:t>brɔ</a:t>
            </a:r>
            <a:r>
              <a:rPr lang="en-US" sz="3100" i="1" dirty="0" smtClean="0"/>
              <a:t>̝̂ːd</a:t>
            </a:r>
            <a:r>
              <a:rPr lang="en-US" dirty="0" smtClean="0"/>
              <a:t>]</a:t>
            </a:r>
          </a:p>
        </p:txBody>
      </p:sp>
      <p:pic>
        <p:nvPicPr>
          <p:cNvPr id="24581" name="Slika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365625"/>
            <a:ext cx="14001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6732240" y="6090557"/>
            <a:ext cx="88470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1400" dirty="0" err="1" smtClean="0">
                <a:latin typeface="+mn-lt"/>
              </a:rPr>
              <a:t>bla</a:t>
            </a:r>
            <a:r>
              <a:rPr lang="hr-HR" sz="1400" dirty="0" smtClean="0">
                <a:latin typeface="+mn-lt"/>
              </a:rPr>
              <a:t>s</a:t>
            </a:r>
            <a:r>
              <a:rPr lang="fr-FR" sz="1400" dirty="0" smtClean="0">
                <a:latin typeface="+mn-lt"/>
              </a:rPr>
              <a:t>on</a:t>
            </a:r>
            <a:endParaRPr lang="hr-HR" sz="1400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3492500" y="620713"/>
            <a:ext cx="4535488" cy="568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en-US" sz="3200" dirty="0" smtClean="0">
                <a:solidFill>
                  <a:schemeClr val="bg2"/>
                </a:solidFill>
              </a:rPr>
              <a:t>La région de </a:t>
            </a:r>
            <a:r>
              <a:rPr lang="hr-HR" altLang="en-US" sz="3200" dirty="0" smtClean="0">
                <a:solidFill>
                  <a:schemeClr val="bg2"/>
                </a:solidFill>
              </a:rPr>
              <a:t> </a:t>
            </a:r>
            <a:r>
              <a:rPr lang="hr-HR" altLang="en-US" sz="3200" dirty="0" smtClean="0">
                <a:solidFill>
                  <a:schemeClr val="bg2"/>
                </a:solidFill>
              </a:rPr>
              <a:t>Slavonija </a:t>
            </a:r>
            <a:r>
              <a:rPr lang="hr-HR" altLang="en-US" sz="3200" dirty="0" smtClean="0">
                <a:solidFill>
                  <a:schemeClr val="bg2"/>
                </a:solidFill>
              </a:rPr>
              <a:t>…</a:t>
            </a:r>
            <a:endParaRPr lang="en-US" altLang="en-US" sz="3200" dirty="0" smtClean="0">
              <a:solidFill>
                <a:schemeClr val="bg2"/>
              </a:solidFill>
            </a:endParaRPr>
          </a:p>
        </p:txBody>
      </p:sp>
      <p:sp>
        <p:nvSpPr>
          <p:cNvPr id="25603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92275" y="6237288"/>
            <a:ext cx="5486400" cy="804862"/>
          </a:xfrm>
        </p:spPr>
        <p:txBody>
          <a:bodyPr/>
          <a:lstStyle/>
          <a:p>
            <a:pPr eaLnBrk="1" hangingPunct="1"/>
            <a:r>
              <a:rPr lang="hr-HR" altLang="en-US" smtClean="0"/>
              <a:t>The city of Slavonski Brod</a:t>
            </a:r>
            <a:endParaRPr lang="en-US" altLang="en-US" smtClean="0"/>
          </a:p>
        </p:txBody>
      </p:sp>
      <p:pic>
        <p:nvPicPr>
          <p:cNvPr id="15363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l="15766" r="15766"/>
          <a:stretch>
            <a:fillRect/>
          </a:stretch>
        </p:blipFill>
        <p:spPr/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1687" y="371703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5003800" y="5589588"/>
            <a:ext cx="36004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Prigorje- 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 dan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 traditionnelle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07" name="Rezervirano mjesto teksta 3"/>
          <p:cNvSpPr txBox="1">
            <a:spLocks/>
          </p:cNvSpPr>
          <p:nvPr/>
        </p:nvSpPr>
        <p:spPr bwMode="auto">
          <a:xfrm>
            <a:off x="4787900" y="1484313"/>
            <a:ext cx="38179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fr-FR" altLang="en-US" sz="2000" dirty="0" smtClean="0">
                <a:solidFill>
                  <a:srgbClr val="FFFFFF"/>
                </a:solidFill>
                <a:latin typeface="Candara" pitchFamily="34" charset="0"/>
              </a:rPr>
              <a:t>Une </a:t>
            </a:r>
            <a:r>
              <a:rPr lang="hr-HR" altLang="en-US" sz="2000" dirty="0" smtClean="0">
                <a:solidFill>
                  <a:srgbClr val="FFFFFF"/>
                </a:solidFill>
                <a:latin typeface="Candara" pitchFamily="34" charset="0"/>
              </a:rPr>
              <a:t> r</a:t>
            </a:r>
            <a:r>
              <a:rPr lang="fr-FR" altLang="en-US" sz="2000" dirty="0">
                <a:solidFill>
                  <a:srgbClr val="FFFFFF"/>
                </a:solidFill>
                <a:latin typeface="Candara" pitchFamily="34" charset="0"/>
              </a:rPr>
              <a:t>é</a:t>
            </a:r>
            <a:r>
              <a:rPr lang="hr-HR" altLang="en-US" sz="2000" dirty="0" smtClean="0">
                <a:solidFill>
                  <a:srgbClr val="FFFFFF"/>
                </a:solidFill>
                <a:latin typeface="Candara" pitchFamily="34" charset="0"/>
              </a:rPr>
              <a:t>gion </a:t>
            </a:r>
            <a:r>
              <a:rPr lang="fr-FR" altLang="en-US" sz="2000" dirty="0" smtClean="0">
                <a:solidFill>
                  <a:srgbClr val="FFFFFF"/>
                </a:solidFill>
                <a:latin typeface="Candara" pitchFamily="34" charset="0"/>
              </a:rPr>
              <a:t>de rivières de forêt et de plaines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r-HR" altLang="en-US" sz="2000" dirty="0" smtClean="0">
                <a:solidFill>
                  <a:srgbClr val="FFFFFF"/>
                </a:solidFill>
                <a:latin typeface="Candara" pitchFamily="34" charset="0"/>
              </a:rPr>
              <a:t>* </a:t>
            </a:r>
            <a:r>
              <a:rPr lang="fr-FR" altLang="en-US" sz="2000" dirty="0" smtClean="0">
                <a:solidFill>
                  <a:srgbClr val="FFFFFF"/>
                </a:solidFill>
                <a:latin typeface="Candara" pitchFamily="34" charset="0"/>
              </a:rPr>
              <a:t>Ne perdez pas vos yeux de vue , ils pourraient se perdre du fait qu’il n’y a rien pour se poser dessus !!!</a:t>
            </a:r>
            <a:endParaRPr lang="en-US" altLang="en-US" sz="2000" dirty="0">
              <a:solidFill>
                <a:srgbClr val="FFFFFF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00563" y="476250"/>
            <a:ext cx="3811587" cy="708025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Slavonski brod</a:t>
            </a:r>
            <a:endParaRPr lang="en-US" altLang="en-US" sz="4000" smtClean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643438" y="1196975"/>
            <a:ext cx="3819525" cy="46085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>
                <a:solidFill>
                  <a:schemeClr val="bg1"/>
                </a:solidFill>
              </a:rPr>
              <a:t>Située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dans</a:t>
            </a:r>
            <a:r>
              <a:rPr lang="en-US" altLang="en-US" dirty="0" smtClean="0">
                <a:solidFill>
                  <a:schemeClr val="bg1"/>
                </a:solidFill>
              </a:rPr>
              <a:t> la </a:t>
            </a:r>
            <a:r>
              <a:rPr lang="en-US" altLang="en-US" dirty="0" err="1" smtClean="0">
                <a:solidFill>
                  <a:schemeClr val="bg1"/>
                </a:solidFill>
              </a:rPr>
              <a:t>région</a:t>
            </a:r>
            <a:r>
              <a:rPr lang="en-US" altLang="en-US" dirty="0" smtClean="0">
                <a:solidFill>
                  <a:schemeClr val="bg1"/>
                </a:solidFill>
              </a:rPr>
              <a:t> de Slavonia</a:t>
            </a:r>
            <a:endParaRPr lang="hr-HR" alt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>
                <a:solidFill>
                  <a:schemeClr val="bg1"/>
                </a:solidFill>
              </a:rPr>
              <a:t>C’est</a:t>
            </a:r>
            <a:r>
              <a:rPr lang="en-US" altLang="en-US" dirty="0" smtClean="0">
                <a:solidFill>
                  <a:schemeClr val="bg1"/>
                </a:solidFill>
              </a:rPr>
              <a:t> le </a:t>
            </a:r>
            <a:r>
              <a:rPr lang="en-US" altLang="en-US" dirty="0" err="1" smtClean="0">
                <a:solidFill>
                  <a:schemeClr val="bg1"/>
                </a:solidFill>
              </a:rPr>
              <a:t>centre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culturel</a:t>
            </a:r>
            <a:r>
              <a:rPr lang="en-US" altLang="en-US" dirty="0" smtClean="0">
                <a:solidFill>
                  <a:schemeClr val="bg1"/>
                </a:solidFill>
              </a:rPr>
              <a:t> , </a:t>
            </a:r>
            <a:r>
              <a:rPr lang="en-US" altLang="en-US" dirty="0" err="1" smtClean="0">
                <a:solidFill>
                  <a:schemeClr val="bg1"/>
                </a:solidFill>
              </a:rPr>
              <a:t>administratif</a:t>
            </a:r>
            <a:r>
              <a:rPr lang="en-US" altLang="en-US" dirty="0" smtClean="0">
                <a:solidFill>
                  <a:schemeClr val="bg1"/>
                </a:solidFill>
              </a:rPr>
              <a:t> et financier  du </a:t>
            </a:r>
            <a:r>
              <a:rPr lang="en-US" altLang="en-US" dirty="0" err="1" smtClean="0">
                <a:solidFill>
                  <a:schemeClr val="bg1"/>
                </a:solidFill>
              </a:rPr>
              <a:t>comté</a:t>
            </a:r>
            <a:r>
              <a:rPr lang="en-US" altLang="en-US" dirty="0" smtClean="0">
                <a:solidFill>
                  <a:schemeClr val="bg1"/>
                </a:solidFill>
              </a:rPr>
              <a:t> de </a:t>
            </a:r>
            <a:r>
              <a:rPr lang="en-US" altLang="en-US" dirty="0" err="1" smtClean="0">
                <a:solidFill>
                  <a:schemeClr val="bg1"/>
                </a:solidFill>
              </a:rPr>
              <a:t>Brod-Posavina</a:t>
            </a:r>
            <a:r>
              <a:rPr lang="en-US" altLang="en-US" dirty="0" smtClean="0">
                <a:solidFill>
                  <a:schemeClr val="bg1"/>
                </a:solidFill>
              </a:rPr>
              <a:t> Population </a:t>
            </a:r>
            <a:r>
              <a:rPr lang="en-US" altLang="en-US" dirty="0" err="1" smtClean="0">
                <a:solidFill>
                  <a:schemeClr val="bg1"/>
                </a:solidFill>
              </a:rPr>
              <a:t>d’environ</a:t>
            </a:r>
            <a:r>
              <a:rPr lang="hr-HR" altLang="en-US" dirty="0" smtClean="0">
                <a:solidFill>
                  <a:schemeClr val="bg1"/>
                </a:solidFill>
              </a:rPr>
              <a:t> </a:t>
            </a:r>
            <a:r>
              <a:rPr lang="hr-HR" altLang="en-US" dirty="0">
                <a:solidFill>
                  <a:schemeClr val="bg1"/>
                </a:solidFill>
              </a:rPr>
              <a:t>60 </a:t>
            </a:r>
            <a:r>
              <a:rPr lang="hr-HR" altLang="en-US" dirty="0" smtClean="0">
                <a:solidFill>
                  <a:schemeClr val="bg1"/>
                </a:solidFill>
              </a:rPr>
              <a:t>000</a:t>
            </a:r>
            <a:r>
              <a:rPr lang="fr-FR" altLang="en-US" dirty="0" smtClean="0">
                <a:solidFill>
                  <a:schemeClr val="bg1"/>
                </a:solidFill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</a:rPr>
              <a:t>hab</a:t>
            </a:r>
            <a:endParaRPr lang="hr-HR" alt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L’économie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la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ville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basée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la transformation du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métal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, la viticulture, les vergers, le bois         ( parquet 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ameublement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, le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textile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prêt à porter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), le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cuir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, les brasseries ,les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imprimeries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et les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matériaux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construction.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C’est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 la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sixième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ville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 de la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</a:rPr>
              <a:t>Croatie</a:t>
            </a:r>
            <a:endParaRPr lang="hr-HR" alt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499051"/>
            <a:ext cx="3566160" cy="267117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5616" y="450912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179388" y="6356350"/>
            <a:ext cx="66960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i="1" dirty="0">
                <a:solidFill>
                  <a:schemeClr val="accent1">
                    <a:lumMod val="50000"/>
                  </a:schemeClr>
                </a:solidFill>
              </a:rPr>
              <a:t>Brod </a:t>
            </a:r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</a:rPr>
              <a:t>a une petite scène musicale :musique urbaine , rap et rock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3"/>
          <p:cNvSpPr>
            <a:spLocks noGrp="1"/>
          </p:cNvSpPr>
          <p:nvPr>
            <p:ph type="title"/>
          </p:nvPr>
        </p:nvSpPr>
        <p:spPr>
          <a:xfrm>
            <a:off x="4714875" y="1285875"/>
            <a:ext cx="3813175" cy="2430463"/>
          </a:xfrm>
        </p:spPr>
        <p:txBody>
          <a:bodyPr/>
          <a:lstStyle/>
          <a:p>
            <a:pPr eaLnBrk="1" hangingPunct="1"/>
            <a:r>
              <a:rPr lang="hr-HR" altLang="en-US" sz="7200" dirty="0" smtClean="0"/>
              <a:t>Croati</a:t>
            </a:r>
            <a:r>
              <a:rPr lang="fr-FR" altLang="en-US" sz="7200" dirty="0" smtClean="0"/>
              <a:t>e</a:t>
            </a:r>
            <a:endParaRPr lang="en-US" altLang="en-US" sz="7200" dirty="0" smtClean="0"/>
          </a:p>
        </p:txBody>
      </p:sp>
      <p:sp>
        <p:nvSpPr>
          <p:cNvPr id="9219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4572000" y="1214438"/>
            <a:ext cx="3817938" cy="2420937"/>
          </a:xfrm>
        </p:spPr>
        <p:txBody>
          <a:bodyPr/>
          <a:lstStyle/>
          <a:p>
            <a:pPr eaLnBrk="1" hangingPunct="1"/>
            <a:r>
              <a:rPr lang="fr-FR" altLang="en-US" sz="3600" dirty="0" smtClean="0"/>
              <a:t>Notre pays</a:t>
            </a:r>
            <a:endParaRPr lang="en-US" altLang="en-US" sz="3600" dirty="0" smtClean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l="9452" r="94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3"/>
          <p:cNvSpPr>
            <a:spLocks noGrp="1"/>
          </p:cNvSpPr>
          <p:nvPr>
            <p:ph type="title"/>
          </p:nvPr>
        </p:nvSpPr>
        <p:spPr>
          <a:xfrm>
            <a:off x="4643438" y="476250"/>
            <a:ext cx="3813175" cy="6365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altLang="en-US" sz="3600" dirty="0" smtClean="0"/>
              <a:t>Histo</a:t>
            </a:r>
            <a:r>
              <a:rPr lang="fr-FR" altLang="en-US" sz="3600" dirty="0" smtClean="0"/>
              <a:t>i</a:t>
            </a:r>
            <a:r>
              <a:rPr lang="hr-HR" altLang="en-US" sz="3600" dirty="0" smtClean="0"/>
              <a:t>r</a:t>
            </a:r>
            <a:r>
              <a:rPr lang="fr-FR" altLang="en-US" sz="3600" dirty="0" smtClean="0"/>
              <a:t>e</a:t>
            </a:r>
            <a:endParaRPr lang="en-US" altLang="en-US" sz="3600" dirty="0" smtClean="0"/>
          </a:p>
        </p:txBody>
      </p:sp>
      <p:sp>
        <p:nvSpPr>
          <p:cNvPr id="27651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4356100" y="1150938"/>
            <a:ext cx="3817938" cy="2998787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altLang="en-US" dirty="0" smtClean="0"/>
              <a:t>Les premières découvertes </a:t>
            </a:r>
            <a:r>
              <a:rPr lang="fr-FR" altLang="en-US" dirty="0" err="1" smtClean="0"/>
              <a:t>pré-historiques</a:t>
            </a:r>
            <a:r>
              <a:rPr lang="fr-FR" altLang="en-US" dirty="0" smtClean="0"/>
              <a:t> datent de -</a:t>
            </a:r>
            <a:r>
              <a:rPr lang="hr-HR" altLang="en-US" dirty="0" smtClean="0"/>
              <a:t>8000 </a:t>
            </a:r>
            <a:endParaRPr lang="hr-HR" alt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en-US" dirty="0" smtClean="0"/>
              <a:t>Le premier village </a:t>
            </a:r>
            <a:r>
              <a:rPr lang="en-US" altLang="en-US" dirty="0" err="1" smtClean="0"/>
              <a:t>installé</a:t>
            </a:r>
            <a:r>
              <a:rPr lang="en-US" altLang="en-US" dirty="0" smtClean="0"/>
              <a:t> à </a:t>
            </a:r>
            <a:r>
              <a:rPr lang="en-US" altLang="en-US" dirty="0" err="1" smtClean="0"/>
              <a:t>Brod</a:t>
            </a:r>
            <a:r>
              <a:rPr lang="en-US" altLang="en-US" dirty="0" smtClean="0"/>
              <a:t> date des temps </a:t>
            </a:r>
            <a:r>
              <a:rPr lang="en-US" altLang="en-US" dirty="0" err="1" smtClean="0"/>
              <a:t>romains</a:t>
            </a:r>
            <a:r>
              <a:rPr lang="en-US" altLang="en-US" dirty="0" smtClean="0"/>
              <a:t> : </a:t>
            </a:r>
          </a:p>
          <a:p>
            <a:pPr marL="285750" indent="-285750">
              <a:buFont typeface="Arial" charset="0"/>
              <a:buChar char="•"/>
            </a:pPr>
            <a:r>
              <a:rPr lang="hr-HR" altLang="en-US" dirty="0" smtClean="0"/>
              <a:t>MARSONIA</a:t>
            </a:r>
            <a:endParaRPr lang="hr-HR" alt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fr-FR" altLang="en-US" dirty="0" smtClean="0">
                <a:solidFill>
                  <a:schemeClr val="bg1"/>
                </a:solidFill>
              </a:rPr>
              <a:t>Il fit parti de l’empire austro-hongrois</a:t>
            </a:r>
            <a:endParaRPr lang="hr-HR" alt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58240" y="1371600"/>
            <a:ext cx="2926080" cy="2926080"/>
          </a:xfrm>
        </p:spPr>
      </p:pic>
      <p:pic>
        <p:nvPicPr>
          <p:cNvPr id="27653" name="Slika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73463"/>
            <a:ext cx="1676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Slika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2054225"/>
            <a:ext cx="15049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Slika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3348038"/>
            <a:ext cx="15335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Slika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45640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>
          <a:xfrm>
            <a:off x="4499992" y="549275"/>
            <a:ext cx="4101083" cy="779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en-US" sz="3600" dirty="0" smtClean="0"/>
              <a:t>Les parcs de la ville</a:t>
            </a:r>
            <a:r>
              <a:rPr lang="hr-HR" altLang="en-US" sz="3600" dirty="0" smtClean="0"/>
              <a:t>…</a:t>
            </a:r>
            <a:endParaRPr lang="en-US" altLang="en-US" sz="3600" dirty="0" smtClean="0"/>
          </a:p>
        </p:txBody>
      </p:sp>
      <p:sp>
        <p:nvSpPr>
          <p:cNvPr id="28675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787900" y="1484313"/>
            <a:ext cx="3817938" cy="242252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400" dirty="0" smtClean="0"/>
              <a:t>* </a:t>
            </a:r>
            <a:r>
              <a:rPr lang="fr-FR" altLang="en-US" sz="2400" dirty="0" smtClean="0"/>
              <a:t>Aller boire son café au </a:t>
            </a:r>
            <a:r>
              <a:rPr lang="hr-HR" altLang="en-US" sz="2400" dirty="0" smtClean="0"/>
              <a:t>„</a:t>
            </a:r>
            <a:r>
              <a:rPr lang="hr-HR" altLang="en-US" sz="2400" dirty="0" smtClean="0"/>
              <a:t>Korzo</a:t>
            </a:r>
            <a:r>
              <a:rPr lang="hr-HR" altLang="en-US" sz="2400" dirty="0" smtClean="0"/>
              <a:t>”</a:t>
            </a:r>
            <a:r>
              <a:rPr lang="fr-FR" altLang="en-US" sz="2400" dirty="0" smtClean="0"/>
              <a:t> est une habitude régulière des habitants </a:t>
            </a:r>
            <a:r>
              <a:rPr lang="hr-HR" altLang="en-US" sz="2400" dirty="0" smtClean="0"/>
              <a:t>…</a:t>
            </a:r>
            <a:endParaRPr lang="hr-HR" altLang="en-US" sz="2400" dirty="0" smtClean="0"/>
          </a:p>
          <a:p>
            <a:pPr eaLnBrk="1" hangingPunct="1"/>
            <a:r>
              <a:rPr lang="hr-HR" altLang="en-US" sz="2400" dirty="0" smtClean="0"/>
              <a:t>* </a:t>
            </a:r>
            <a:r>
              <a:rPr lang="fr-FR" altLang="en-US" sz="2400" dirty="0" smtClean="0"/>
              <a:t>Surtout ne passez pas à côté , et prévoyez du temps ( environ 2-3 heures)</a:t>
            </a:r>
            <a:r>
              <a:rPr lang="hr-HR" altLang="en-US" sz="2400" dirty="0" smtClean="0"/>
              <a:t>!!!</a:t>
            </a:r>
            <a:endParaRPr lang="en-US" altLang="en-US" sz="2400" dirty="0" smtClean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268760"/>
            <a:ext cx="3566160" cy="3024335"/>
          </a:xfrm>
          <a:prstGeom prst="roundRect">
            <a:avLst>
              <a:gd name="adj" fmla="val 6922"/>
            </a:avLst>
          </a:prstGeom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27722">
            <a:off x="5508625" y="4581525"/>
            <a:ext cx="30114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niOkvir 7"/>
          <p:cNvSpPr txBox="1"/>
          <p:nvPr/>
        </p:nvSpPr>
        <p:spPr>
          <a:xfrm>
            <a:off x="6372225" y="5661025"/>
            <a:ext cx="24479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„gajde”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cornemuses Croates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4654550" y="549275"/>
            <a:ext cx="3811588" cy="706438"/>
          </a:xfrm>
        </p:spPr>
        <p:txBody>
          <a:bodyPr/>
          <a:lstStyle/>
          <a:p>
            <a:pPr eaLnBrk="1" hangingPunct="1"/>
            <a:r>
              <a:rPr lang="fr-FR" altLang="en-US" sz="4000" dirty="0" smtClean="0"/>
              <a:t>Une forteresse</a:t>
            </a:r>
            <a:endParaRPr lang="en-US" altLang="en-US" sz="4000" dirty="0" smtClean="0"/>
          </a:p>
        </p:txBody>
      </p:sp>
      <p:sp>
        <p:nvSpPr>
          <p:cNvPr id="29699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51375" y="1439863"/>
            <a:ext cx="3817938" cy="2420937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800" dirty="0" smtClean="0"/>
              <a:t>* </a:t>
            </a:r>
            <a:r>
              <a:rPr lang="hr-HR" altLang="en-US" sz="2800" dirty="0" smtClean="0"/>
              <a:t>fortification</a:t>
            </a:r>
            <a:r>
              <a:rPr lang="fr-FR" altLang="en-US" sz="2800" dirty="0" smtClean="0"/>
              <a:t>s du 16</a:t>
            </a:r>
            <a:r>
              <a:rPr lang="fr-FR" altLang="en-US" sz="2800" baseline="30000" dirty="0" smtClean="0"/>
              <a:t>ème</a:t>
            </a:r>
            <a:r>
              <a:rPr lang="fr-FR" altLang="en-US" sz="2800" dirty="0" smtClean="0"/>
              <a:t> siècle </a:t>
            </a:r>
            <a:endParaRPr lang="hr-HR" altLang="en-US" sz="2800" dirty="0" smtClean="0"/>
          </a:p>
          <a:p>
            <a:pPr eaLnBrk="1" hangingPunct="1"/>
            <a:r>
              <a:rPr lang="hr-HR" altLang="en-US" sz="2800" dirty="0" smtClean="0"/>
              <a:t>* </a:t>
            </a:r>
            <a:r>
              <a:rPr lang="hr-HR" altLang="en-US" sz="2800" dirty="0" smtClean="0"/>
              <a:t>P</a:t>
            </a:r>
            <a:r>
              <a:rPr lang="fr-FR" altLang="en-US" sz="2800" dirty="0" err="1" smtClean="0"/>
              <a:t>arfois</a:t>
            </a:r>
            <a:r>
              <a:rPr lang="fr-FR" altLang="en-US" sz="2800" dirty="0" smtClean="0"/>
              <a:t> des mises en scène ont lieu</a:t>
            </a:r>
            <a:r>
              <a:rPr lang="hr-HR" altLang="en-US" sz="2800" dirty="0" smtClean="0"/>
              <a:t>…</a:t>
            </a:r>
            <a:endParaRPr lang="en-US" altLang="en-US" sz="2800" dirty="0" smtClean="0"/>
          </a:p>
        </p:txBody>
      </p:sp>
      <p:pic>
        <p:nvPicPr>
          <p:cNvPr id="17411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l="24286" r="24286"/>
          <a:stretch>
            <a:fillRect/>
          </a:stretch>
        </p:blipFill>
        <p:spPr/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933825"/>
            <a:ext cx="262096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niOkvir 7"/>
          <p:cNvSpPr txBox="1"/>
          <p:nvPr/>
        </p:nvSpPr>
        <p:spPr>
          <a:xfrm>
            <a:off x="4608513" y="5727700"/>
            <a:ext cx="45354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Groupe de 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„tamburica” 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7900" y="404813"/>
            <a:ext cx="3813175" cy="779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D’autres sites de </a:t>
            </a:r>
            <a:r>
              <a:rPr lang="hr-HR" dirty="0" smtClean="0"/>
              <a:t> </a:t>
            </a:r>
            <a:r>
              <a:rPr lang="hr-HR" dirty="0" smtClean="0"/>
              <a:t>Slavonski Brod</a:t>
            </a:r>
            <a:endParaRPr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859338" y="1484313"/>
            <a:ext cx="3819525" cy="242252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 smtClean="0"/>
              <a:t>Un </a:t>
            </a:r>
            <a:r>
              <a:rPr lang="en-US" dirty="0" err="1" smtClean="0"/>
              <a:t>monastère</a:t>
            </a:r>
            <a:r>
              <a:rPr lang="en-US" dirty="0" smtClean="0"/>
              <a:t> </a:t>
            </a:r>
            <a:r>
              <a:rPr lang="en-US" dirty="0" err="1" smtClean="0"/>
              <a:t>fransiscain</a:t>
            </a:r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 smtClean="0"/>
              <a:t>La caserne de </a:t>
            </a:r>
            <a:r>
              <a:rPr lang="en-US" dirty="0" err="1" smtClean="0"/>
              <a:t>pompiers</a:t>
            </a:r>
            <a:endParaRPr lang="en-US" dirty="0" smtClean="0"/>
          </a:p>
          <a:p>
            <a:pPr marL="285750" indent="-285750">
              <a:buFont typeface="Arial" charset="0"/>
              <a:buChar char="•"/>
              <a:defRPr/>
            </a:pPr>
            <a:r>
              <a:rPr lang="fr-FR" dirty="0" smtClean="0"/>
              <a:t>Des s</a:t>
            </a:r>
            <a:r>
              <a:rPr lang="hr-HR" dirty="0" smtClean="0"/>
              <a:t>tatues </a:t>
            </a:r>
            <a:r>
              <a:rPr lang="fr-FR" dirty="0" smtClean="0"/>
              <a:t>des histoires de </a:t>
            </a:r>
            <a:r>
              <a:rPr lang="hr-HR" dirty="0" smtClean="0"/>
              <a:t> </a:t>
            </a:r>
            <a:r>
              <a:rPr lang="hr-HR" dirty="0" smtClean="0"/>
              <a:t>Ivana Brlić-Mažuranić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fr-FR" dirty="0" smtClean="0"/>
              <a:t>La piscine</a:t>
            </a:r>
            <a:endParaRPr lang="hr-HR" dirty="0" smtClean="0"/>
          </a:p>
          <a:p>
            <a:pPr marL="285750" indent="-285750">
              <a:buFont typeface="Arial" charset="0"/>
              <a:buChar char="•"/>
              <a:defRPr/>
            </a:pPr>
            <a:r>
              <a:rPr lang="fr-FR" dirty="0" smtClean="0"/>
              <a:t>La maison </a:t>
            </a:r>
            <a:r>
              <a:rPr lang="hr-HR" dirty="0" smtClean="0"/>
              <a:t>Brlićevac </a:t>
            </a:r>
            <a:endParaRPr lang="hr-HR" dirty="0" smtClean="0"/>
          </a:p>
          <a:p>
            <a:pPr marL="285750" indent="-285750">
              <a:buFont typeface="Arial" charset="0"/>
              <a:buChar char="•"/>
              <a:defRPr/>
            </a:pPr>
            <a:r>
              <a:rPr lang="fr-FR" dirty="0" smtClean="0"/>
              <a:t>La maison </a:t>
            </a:r>
            <a:r>
              <a:rPr lang="hr-HR" dirty="0" smtClean="0"/>
              <a:t>Brlić </a:t>
            </a:r>
            <a:endParaRPr lang="hr-HR" dirty="0" smtClean="0"/>
          </a:p>
          <a:p>
            <a:pPr marL="285750" indent="-285750">
              <a:buFont typeface="Arial" charset="0"/>
              <a:buChar char="•"/>
              <a:defRPr/>
            </a:pPr>
            <a:r>
              <a:rPr lang="hr-HR" dirty="0" smtClean="0"/>
              <a:t>…</a:t>
            </a:r>
            <a:endParaRPr lang="en-US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t="18588" b="18588"/>
          <a:stretch>
            <a:fillRect/>
          </a:stretch>
        </p:blipFill>
        <p:spPr/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152" y="400506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7904" y="486322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Slika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6529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43438" y="404813"/>
            <a:ext cx="3813175" cy="1284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en-US" sz="3200" b="1" dirty="0" smtClean="0"/>
              <a:t>Des évènements intéressants à </a:t>
            </a:r>
            <a:r>
              <a:rPr lang="hr-HR" altLang="en-US" sz="3200" b="1" dirty="0" smtClean="0"/>
              <a:t>Slavonski </a:t>
            </a:r>
            <a:r>
              <a:rPr lang="hr-HR" altLang="en-US" sz="3200" b="1" dirty="0" smtClean="0"/>
              <a:t>Brod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773238"/>
            <a:ext cx="3819525" cy="2420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 smtClean="0"/>
              <a:t>Les journées </a:t>
            </a:r>
            <a:r>
              <a:rPr lang="hr-HR" altLang="en-US" sz="2400" dirty="0" smtClean="0"/>
              <a:t>Ivana </a:t>
            </a:r>
            <a:r>
              <a:rPr lang="hr-HR" altLang="en-US" sz="2400" dirty="0" smtClean="0"/>
              <a:t>Brlić-Mažuranić </a:t>
            </a:r>
            <a:r>
              <a:rPr lang="hr-HR" altLang="en-US" sz="2400" dirty="0" smtClean="0"/>
              <a:t> (</a:t>
            </a:r>
            <a:r>
              <a:rPr lang="fr-FR" altLang="en-US" sz="2400" dirty="0" smtClean="0"/>
              <a:t>journées de l’enfant</a:t>
            </a:r>
            <a:r>
              <a:rPr lang="hr-HR" altLang="en-US" sz="2400" dirty="0" smtClean="0"/>
              <a:t>)</a:t>
            </a:r>
            <a:endParaRPr lang="hr-HR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 smtClean="0"/>
              <a:t>La journée des motards</a:t>
            </a:r>
            <a:endParaRPr lang="hr-HR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 smtClean="0"/>
              <a:t>L’exposition des fleurs</a:t>
            </a:r>
            <a:endParaRPr lang="hr-HR" alt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en-US" sz="2400" dirty="0" smtClean="0"/>
              <a:t>Diverses expositions: théâtre, concerts…</a:t>
            </a:r>
            <a:endParaRPr lang="hr-HR" altLang="en-US" sz="2400" dirty="0" smtClean="0"/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l="9081" r="9081"/>
          <a:stretch>
            <a:fillRect/>
          </a:stretch>
        </p:blipFill>
        <p:spPr/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7664" y="4653136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4"/>
          <p:cNvSpPr>
            <a:spLocks noGrp="1"/>
          </p:cNvSpPr>
          <p:nvPr>
            <p:ph type="title"/>
          </p:nvPr>
        </p:nvSpPr>
        <p:spPr>
          <a:xfrm>
            <a:off x="4643438" y="571500"/>
            <a:ext cx="3813175" cy="839788"/>
          </a:xfrm>
        </p:spPr>
        <p:txBody>
          <a:bodyPr/>
          <a:lstStyle/>
          <a:p>
            <a:pPr algn="ctr"/>
            <a:r>
              <a:rPr lang="hr-HR" sz="4000" smtClean="0"/>
              <a:t>ĐURO PILAR</a:t>
            </a:r>
          </a:p>
        </p:txBody>
      </p:sp>
      <p:sp>
        <p:nvSpPr>
          <p:cNvPr id="32771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4786313" y="1428750"/>
            <a:ext cx="3817937" cy="24209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sz="2400" dirty="0" smtClean="0"/>
              <a:t>Ecole primaire</a:t>
            </a:r>
            <a:endParaRPr lang="hr-HR" sz="2400" dirty="0" smtClean="0"/>
          </a:p>
          <a:p>
            <a:pPr>
              <a:defRPr/>
            </a:pPr>
            <a:r>
              <a:rPr lang="hr-HR" sz="2400" dirty="0" smtClean="0"/>
              <a:t>Vinogorska 1, 35000 Slavonski Brod</a:t>
            </a:r>
          </a:p>
          <a:p>
            <a:pPr>
              <a:defRPr/>
            </a:pPr>
            <a:r>
              <a:rPr lang="hr-HR" sz="2400" dirty="0" smtClean="0"/>
              <a:t>CROATIA</a:t>
            </a:r>
          </a:p>
          <a:p>
            <a:pPr>
              <a:defRPr/>
            </a:pPr>
            <a:r>
              <a:rPr lang="hr-HR" sz="2400" dirty="0" smtClean="0"/>
              <a:t>+38535465004</a:t>
            </a:r>
          </a:p>
          <a:p>
            <a:pPr>
              <a:defRPr/>
            </a:pPr>
            <a:r>
              <a:rPr lang="hr-HR" sz="2400" dirty="0" smtClean="0"/>
              <a:t>ured@os-djpilar-sb.skole.hr</a:t>
            </a:r>
          </a:p>
        </p:txBody>
      </p:sp>
      <p:pic>
        <p:nvPicPr>
          <p:cNvPr id="10" name="Rezervirano mjesto slike 9" descr="logo skole.bmp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970" r="15970"/>
          <a:stretch>
            <a:fillRect/>
          </a:stretch>
        </p:blipFill>
        <p:spPr/>
      </p:pic>
      <p:pic>
        <p:nvPicPr>
          <p:cNvPr id="11" name="Slika 10" descr="dju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4000504"/>
            <a:ext cx="1771650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niOkvir 11"/>
          <p:cNvSpPr txBox="1"/>
          <p:nvPr/>
        </p:nvSpPr>
        <p:spPr>
          <a:xfrm>
            <a:off x="1619672" y="6357938"/>
            <a:ext cx="7310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Đuro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Pilar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géologiste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minéralogiste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astronome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enseignant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knjige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873625" y="1906588"/>
            <a:ext cx="3813175" cy="862012"/>
          </a:xfrm>
        </p:spPr>
        <p:txBody>
          <a:bodyPr/>
          <a:lstStyle/>
          <a:p>
            <a:pPr eaLnBrk="1" hangingPunct="1"/>
            <a:r>
              <a:rPr lang="hr-HR" altLang="en-US" sz="3200" b="1" smtClean="0">
                <a:solidFill>
                  <a:schemeClr val="bg1"/>
                </a:solidFill>
              </a:rPr>
              <a:t>Slavonski Brod</a:t>
            </a:r>
          </a:p>
        </p:txBody>
      </p:sp>
      <p:sp>
        <p:nvSpPr>
          <p:cNvPr id="34820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499993" y="2786063"/>
            <a:ext cx="4186808" cy="1214437"/>
          </a:xfrm>
        </p:spPr>
        <p:txBody>
          <a:bodyPr>
            <a:normAutofit fontScale="92500"/>
          </a:bodyPr>
          <a:lstStyle/>
          <a:p>
            <a:pPr marL="285750" indent="-285750">
              <a:buFontTx/>
              <a:buChar char="-"/>
              <a:defRPr/>
            </a:pPr>
            <a:r>
              <a:rPr lang="fr-FR" altLang="en-US" sz="3200" dirty="0" smtClean="0"/>
              <a:t>dans</a:t>
            </a:r>
            <a:r>
              <a:rPr lang="hr-HR" altLang="en-US" sz="3200" dirty="0" smtClean="0"/>
              <a:t> </a:t>
            </a:r>
            <a:r>
              <a:rPr lang="hr-HR" altLang="en-US" sz="3200" dirty="0" smtClean="0"/>
              <a:t>VINOGORJE </a:t>
            </a:r>
            <a:r>
              <a:rPr lang="fr-FR" altLang="en-US" sz="3200" dirty="0" smtClean="0"/>
              <a:t>et</a:t>
            </a:r>
            <a:r>
              <a:rPr lang="hr-HR" altLang="en-US" sz="3200" dirty="0" smtClean="0"/>
              <a:t> </a:t>
            </a:r>
            <a:r>
              <a:rPr lang="hr-HR" altLang="en-US" sz="3200" dirty="0" smtClean="0"/>
              <a:t>KOLONIJA </a:t>
            </a:r>
            <a:r>
              <a:rPr lang="hr-HR" altLang="en-US" sz="3200" dirty="0" smtClean="0"/>
              <a:t>(</a:t>
            </a:r>
            <a:r>
              <a:rPr lang="fr-FR" altLang="en-US" sz="3200" dirty="0" smtClean="0"/>
              <a:t>banlieues</a:t>
            </a:r>
            <a:r>
              <a:rPr lang="hr-HR" altLang="en-US" sz="3200" dirty="0" smtClean="0"/>
              <a:t>)</a:t>
            </a:r>
            <a:endParaRPr lang="hr-HR" altLang="en-US" sz="3200" dirty="0" smtClean="0"/>
          </a:p>
          <a:p>
            <a:pPr marL="285750" indent="-285750">
              <a:buFontTx/>
              <a:buChar char="-"/>
              <a:defRPr/>
            </a:pPr>
            <a:endParaRPr lang="en-US" altLang="en-US" dirty="0" smtClean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/>
          </a:blip>
          <a:srcRect l="8849" r="8849"/>
          <a:stretch>
            <a:fillRect/>
          </a:stretch>
        </p:blipFill>
        <p:spPr/>
      </p:pic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440488" y="985838"/>
            <a:ext cx="1233487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notre</a:t>
            </a:r>
            <a:r>
              <a:rPr lang="hr-HR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école</a:t>
            </a:r>
            <a:endParaRPr lang="hr-HR" alt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9" name="Oval 8"/>
          <p:cNvSpPr>
            <a:spLocks noChangeArrowheads="1"/>
          </p:cNvSpPr>
          <p:nvPr/>
        </p:nvSpPr>
        <p:spPr bwMode="auto">
          <a:xfrm>
            <a:off x="6205538" y="908050"/>
            <a:ext cx="1657350" cy="719138"/>
          </a:xfrm>
          <a:prstGeom prst="ellips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 flipH="1">
            <a:off x="1979613" y="1412875"/>
            <a:ext cx="4313237" cy="49371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BA"/>
          </a:p>
        </p:txBody>
      </p:sp>
      <p:sp>
        <p:nvSpPr>
          <p:cNvPr id="33801" name="Line 6"/>
          <p:cNvSpPr>
            <a:spLocks noChangeShapeType="1"/>
          </p:cNvSpPr>
          <p:nvPr/>
        </p:nvSpPr>
        <p:spPr bwMode="auto">
          <a:xfrm flipH="1">
            <a:off x="2214563" y="1571625"/>
            <a:ext cx="4286250" cy="714375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BA"/>
          </a:p>
        </p:txBody>
      </p:sp>
      <p:sp>
        <p:nvSpPr>
          <p:cNvPr id="10" name="TekstniOkvir 9"/>
          <p:cNvSpPr txBox="1"/>
          <p:nvPr/>
        </p:nvSpPr>
        <p:spPr>
          <a:xfrm>
            <a:off x="4000500" y="5072063"/>
            <a:ext cx="45005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deux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banlieues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ont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environ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9000 habitants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chacune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8229600" cy="1000125"/>
          </a:xfrm>
        </p:spPr>
        <p:txBody>
          <a:bodyPr/>
          <a:lstStyle/>
          <a:p>
            <a:pPr eaLnBrk="1" hangingPunct="1"/>
            <a:r>
              <a:rPr lang="hr-HR" altLang="en-US" b="1" dirty="0" smtClean="0">
                <a:solidFill>
                  <a:schemeClr val="bg1"/>
                </a:solidFill>
              </a:rPr>
              <a:t>“</a:t>
            </a:r>
            <a:r>
              <a:rPr lang="hr-HR" dirty="0" smtClean="0">
                <a:solidFill>
                  <a:schemeClr val="bg1"/>
                </a:solidFill>
              </a:rPr>
              <a:t>Đuro Pilar” </a:t>
            </a:r>
            <a:r>
              <a:rPr lang="fr-FR" dirty="0" smtClean="0">
                <a:solidFill>
                  <a:schemeClr val="bg1"/>
                </a:solidFill>
              </a:rPr>
              <a:t>école primaire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altLang="en-US" b="1" dirty="0" smtClean="0">
              <a:solidFill>
                <a:srgbClr val="CC3399"/>
              </a:solidFill>
            </a:endParaRPr>
          </a:p>
        </p:txBody>
      </p:sp>
      <p:sp>
        <p:nvSpPr>
          <p:cNvPr id="34819" name="Rezervirano mjesto sadržaja 3"/>
          <p:cNvSpPr>
            <a:spLocks noGrp="1"/>
          </p:cNvSpPr>
          <p:nvPr>
            <p:ph idx="1"/>
          </p:nvPr>
        </p:nvSpPr>
        <p:spPr>
          <a:xfrm>
            <a:off x="500063" y="1357313"/>
            <a:ext cx="7408862" cy="3825875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fr-FR" sz="2800" dirty="0" smtClean="0"/>
              <a:t>Est composée de deux bâtiments </a:t>
            </a:r>
          </a:p>
          <a:p>
            <a:pPr algn="ctr">
              <a:buFont typeface="Symbol" pitchFamily="18" charset="2"/>
              <a:buNone/>
            </a:pPr>
            <a:r>
              <a:rPr lang="fr-FR" sz="2800" dirty="0" smtClean="0"/>
              <a:t>Le principal et le secondaire </a:t>
            </a:r>
          </a:p>
          <a:p>
            <a:pPr algn="ctr">
              <a:buFont typeface="Symbol" pitchFamily="18" charset="2"/>
              <a:buNone/>
            </a:pPr>
            <a:r>
              <a:rPr lang="fr-FR" sz="2800" dirty="0" smtClean="0"/>
              <a:t>Le principal:</a:t>
            </a:r>
            <a:r>
              <a:rPr lang="hr-HR" sz="2800" dirty="0" smtClean="0"/>
              <a:t> (</a:t>
            </a:r>
            <a:r>
              <a:rPr lang="hr-HR" sz="2800" dirty="0" smtClean="0"/>
              <a:t>Vinogorje) 1000m², 8 </a:t>
            </a:r>
            <a:r>
              <a:rPr lang="fr-FR" sz="2800" dirty="0" smtClean="0"/>
              <a:t>niveaux scolaires ,un nouveau gymnase, une salle informatique et un</a:t>
            </a:r>
            <a:r>
              <a:rPr lang="fr-FR" sz="2800" dirty="0" smtClean="0"/>
              <a:t>e cuisine</a:t>
            </a:r>
            <a:endParaRPr lang="hr-HR" sz="2800" dirty="0" smtClean="0"/>
          </a:p>
          <a:p>
            <a:r>
              <a:rPr lang="fr-FR" sz="2800" dirty="0" smtClean="0"/>
              <a:t>Le secondaire :</a:t>
            </a:r>
            <a:r>
              <a:rPr lang="hr-HR" sz="2800" dirty="0" smtClean="0"/>
              <a:t>(</a:t>
            </a:r>
            <a:r>
              <a:rPr lang="hr-HR" sz="2800" dirty="0" smtClean="0"/>
              <a:t>Kolonija) 3651m², </a:t>
            </a:r>
            <a:r>
              <a:rPr lang="hr-HR" sz="2800" dirty="0" smtClean="0"/>
              <a:t>8</a:t>
            </a:r>
            <a:r>
              <a:rPr lang="fr-FR" sz="2800" dirty="0" smtClean="0"/>
              <a:t> niveaux scolaires</a:t>
            </a:r>
            <a:r>
              <a:rPr lang="fr-FR" dirty="0"/>
              <a:t> ,</a:t>
            </a:r>
            <a:r>
              <a:rPr lang="fr-FR" sz="2800" dirty="0" smtClean="0"/>
              <a:t>un </a:t>
            </a:r>
            <a:r>
              <a:rPr lang="fr-FR" sz="2800" dirty="0"/>
              <a:t>gymnase, une salle informatique et une cuisine</a:t>
            </a:r>
            <a:endParaRPr lang="hr-HR" sz="2800" dirty="0" smtClean="0"/>
          </a:p>
        </p:txBody>
      </p:sp>
      <p:pic>
        <p:nvPicPr>
          <p:cNvPr id="5" name="Slika 4" descr="zbor djuro pi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643446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1408224" y="6131489"/>
            <a:ext cx="4949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Deux chorales , une religieuse et une officielle </a:t>
            </a:r>
            <a:endParaRPr lang="hr-HR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zervirano mjesto sadržaja 2"/>
          <p:cNvSpPr>
            <a:spLocks noGrp="1"/>
          </p:cNvSpPr>
          <p:nvPr>
            <p:ph idx="4294967295"/>
          </p:nvPr>
        </p:nvSpPr>
        <p:spPr>
          <a:xfrm>
            <a:off x="179512" y="1010444"/>
            <a:ext cx="9144000" cy="4157662"/>
          </a:xfrm>
        </p:spPr>
        <p:txBody>
          <a:bodyPr/>
          <a:lstStyle/>
          <a:p>
            <a:pPr eaLnBrk="1" hangingPunct="1"/>
            <a:r>
              <a:rPr lang="hr-HR" altLang="en-US" sz="2800" dirty="0" smtClean="0"/>
              <a:t>OŠ “Đuro Pilar” </a:t>
            </a:r>
            <a:r>
              <a:rPr lang="fr-FR" altLang="en-US" sz="2800" dirty="0" smtClean="0"/>
              <a:t>a été inaugurée le 23 septembre </a:t>
            </a:r>
            <a:r>
              <a:rPr lang="hr-HR" altLang="en-US" sz="2800" b="1" dirty="0" smtClean="0"/>
              <a:t>1908</a:t>
            </a:r>
            <a:endParaRPr lang="hr-HR" altLang="en-US" sz="2800" b="1" dirty="0" smtClean="0"/>
          </a:p>
          <a:p>
            <a:pPr eaLnBrk="1" hangingPunct="1"/>
            <a:r>
              <a:rPr lang="fr-FR" altLang="en-US" sz="2800" dirty="0" smtClean="0"/>
              <a:t>Le bâtiment principal </a:t>
            </a:r>
            <a:r>
              <a:rPr lang="hr-HR" altLang="en-US" sz="2800" dirty="0" smtClean="0"/>
              <a:t>(</a:t>
            </a:r>
            <a:r>
              <a:rPr lang="fr-FR" altLang="en-US" sz="2800" dirty="0"/>
              <a:t>à</a:t>
            </a:r>
            <a:r>
              <a:rPr lang="hr-HR" altLang="en-US" sz="2800" dirty="0" smtClean="0"/>
              <a:t> </a:t>
            </a:r>
            <a:r>
              <a:rPr lang="hr-HR" altLang="en-US" sz="2800" dirty="0" smtClean="0"/>
              <a:t>Vinogorje) </a:t>
            </a:r>
            <a:r>
              <a:rPr lang="fr-FR" altLang="en-US" sz="2800" dirty="0" smtClean="0"/>
              <a:t>fut construit en </a:t>
            </a:r>
            <a:r>
              <a:rPr lang="hr-HR" altLang="en-US" sz="2800" dirty="0" smtClean="0"/>
              <a:t>1964 </a:t>
            </a:r>
            <a:endParaRPr lang="hr-HR" altLang="en-US" sz="2800" dirty="0" smtClean="0"/>
          </a:p>
          <a:p>
            <a:pPr eaLnBrk="1" hangingPunct="1"/>
            <a:r>
              <a:rPr lang="fr-FR" altLang="en-US" sz="2800" dirty="0" smtClean="0"/>
              <a:t>Le bâtiment secondaire </a:t>
            </a:r>
            <a:r>
              <a:rPr lang="hr-HR" altLang="en-US" sz="2800" dirty="0" smtClean="0"/>
              <a:t>(</a:t>
            </a:r>
            <a:r>
              <a:rPr lang="fr-FR" altLang="en-US" sz="2800" dirty="0" smtClean="0"/>
              <a:t>à</a:t>
            </a:r>
            <a:r>
              <a:rPr lang="hr-HR" altLang="en-US" sz="2800" dirty="0" smtClean="0"/>
              <a:t> </a:t>
            </a:r>
            <a:r>
              <a:rPr lang="hr-HR" altLang="en-US" sz="2800" dirty="0" smtClean="0"/>
              <a:t>Kolonija) </a:t>
            </a:r>
            <a:r>
              <a:rPr lang="fr-FR" altLang="en-US" sz="2800" dirty="0" smtClean="0"/>
              <a:t>fut construit en </a:t>
            </a:r>
            <a:r>
              <a:rPr lang="hr-HR" altLang="en-US" sz="2800" dirty="0" smtClean="0"/>
              <a:t>1981 </a:t>
            </a:r>
            <a:endParaRPr lang="hr-HR" altLang="en-US" sz="2800" dirty="0" smtClean="0"/>
          </a:p>
          <a:p>
            <a:pPr eaLnBrk="1" hangingPunct="1"/>
            <a:r>
              <a:rPr lang="fr-FR" altLang="en-US" sz="2800" dirty="0" smtClean="0"/>
              <a:t>Aujourd’hui , notre école a </a:t>
            </a:r>
            <a:r>
              <a:rPr lang="hr-HR" altLang="en-US" sz="2800" dirty="0" smtClean="0"/>
              <a:t>800 </a:t>
            </a:r>
            <a:r>
              <a:rPr lang="fr-FR" altLang="en-US" sz="2800" dirty="0" smtClean="0"/>
              <a:t>élèves</a:t>
            </a:r>
            <a:r>
              <a:rPr lang="hr-HR" altLang="en-US" sz="2800" dirty="0" smtClean="0"/>
              <a:t>, 63</a:t>
            </a:r>
            <a:r>
              <a:rPr lang="fr-FR" altLang="en-US" sz="2800" dirty="0" smtClean="0"/>
              <a:t> enseignants</a:t>
            </a:r>
            <a:r>
              <a:rPr lang="hr-HR" altLang="en-US" sz="2800" dirty="0" smtClean="0"/>
              <a:t>, </a:t>
            </a:r>
            <a:r>
              <a:rPr lang="hr-HR" altLang="en-US" sz="2800" dirty="0" smtClean="0"/>
              <a:t>1 </a:t>
            </a:r>
            <a:r>
              <a:rPr lang="fr-FR" altLang="en-US" sz="2800" dirty="0" smtClean="0"/>
              <a:t>directeur </a:t>
            </a:r>
            <a:r>
              <a:rPr lang="hr-HR" altLang="en-US" sz="2800" dirty="0" smtClean="0"/>
              <a:t>, </a:t>
            </a:r>
            <a:r>
              <a:rPr lang="hr-HR" altLang="en-US" sz="2800" dirty="0" smtClean="0"/>
              <a:t>1 </a:t>
            </a:r>
            <a:r>
              <a:rPr lang="hr-HR" altLang="en-US" sz="2800" dirty="0" smtClean="0"/>
              <a:t>p</a:t>
            </a:r>
            <a:r>
              <a:rPr lang="fr-FR" altLang="en-US" sz="2800" dirty="0" smtClean="0"/>
              <a:t>é</a:t>
            </a:r>
            <a:r>
              <a:rPr lang="hr-HR" altLang="en-US" sz="2800" dirty="0" smtClean="0"/>
              <a:t>dagogue</a:t>
            </a:r>
            <a:r>
              <a:rPr lang="hr-HR" altLang="en-US" sz="2800" dirty="0" smtClean="0"/>
              <a:t>, 1 </a:t>
            </a:r>
            <a:r>
              <a:rPr lang="hr-HR" altLang="en-US" sz="2800" dirty="0" smtClean="0"/>
              <a:t>psyholog</a:t>
            </a:r>
            <a:r>
              <a:rPr lang="fr-FR" altLang="en-US" sz="2800" dirty="0" err="1" smtClean="0"/>
              <a:t>ue</a:t>
            </a:r>
            <a:r>
              <a:rPr lang="hr-HR" altLang="en-US" sz="2800" dirty="0" smtClean="0"/>
              <a:t>, </a:t>
            </a:r>
            <a:r>
              <a:rPr lang="hr-HR" altLang="en-US" sz="2800" dirty="0" smtClean="0"/>
              <a:t>1 </a:t>
            </a:r>
            <a:r>
              <a:rPr lang="fr-FR" altLang="en-US" sz="2800" dirty="0" smtClean="0"/>
              <a:t>bibliothécaire</a:t>
            </a:r>
            <a:r>
              <a:rPr lang="hr-HR" altLang="en-US" sz="2800" dirty="0" smtClean="0"/>
              <a:t>,</a:t>
            </a:r>
            <a:r>
              <a:rPr lang="fr-FR" altLang="en-US" sz="2800" dirty="0" smtClean="0"/>
              <a:t> et</a:t>
            </a:r>
            <a:r>
              <a:rPr lang="hr-HR" altLang="en-US" sz="2800" dirty="0" smtClean="0"/>
              <a:t> 13</a:t>
            </a:r>
            <a:r>
              <a:rPr lang="fr-FR" altLang="en-US" sz="2800" dirty="0" smtClean="0"/>
              <a:t> employés aux services techniques .</a:t>
            </a:r>
            <a:endParaRPr lang="hr-HR" altLang="en-US" sz="2800" dirty="0" smtClean="0"/>
          </a:p>
        </p:txBody>
      </p:sp>
      <p:sp>
        <p:nvSpPr>
          <p:cNvPr id="5" name="Pravokutnik 4"/>
          <p:cNvSpPr/>
          <p:nvPr/>
        </p:nvSpPr>
        <p:spPr>
          <a:xfrm>
            <a:off x="1116013" y="549275"/>
            <a:ext cx="5832475" cy="9223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5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1" name="Slika 10" descr="lkjhgfcd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3" y="4509120"/>
            <a:ext cx="5600373" cy="154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niOkvir 11"/>
          <p:cNvSpPr txBox="1"/>
          <p:nvPr/>
        </p:nvSpPr>
        <p:spPr>
          <a:xfrm>
            <a:off x="2627784" y="5976034"/>
            <a:ext cx="2520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Bâtiment principal</a:t>
            </a:r>
            <a:endParaRPr lang="hr-H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5364089" y="5929313"/>
            <a:ext cx="26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Bâtiment secondaire</a:t>
            </a:r>
            <a:endParaRPr lang="hr-HR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 descr="sdf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85776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Naslov 1"/>
          <p:cNvSpPr>
            <a:spLocks noGrp="1"/>
          </p:cNvSpPr>
          <p:nvPr>
            <p:ph type="title"/>
          </p:nvPr>
        </p:nvSpPr>
        <p:spPr>
          <a:xfrm>
            <a:off x="4929188" y="428625"/>
            <a:ext cx="3813175" cy="1411288"/>
          </a:xfrm>
        </p:spPr>
        <p:txBody>
          <a:bodyPr>
            <a:normAutofit/>
          </a:bodyPr>
          <a:lstStyle/>
          <a:p>
            <a:r>
              <a:rPr lang="fr-FR" dirty="0"/>
              <a:t>N</a:t>
            </a:r>
            <a:r>
              <a:rPr lang="fr-FR" dirty="0" smtClean="0"/>
              <a:t>ous pratiquons beaucoup d’activités extra-scolaires </a:t>
            </a:r>
            <a:r>
              <a:rPr lang="hr-HR" dirty="0" smtClean="0"/>
              <a:t>…</a:t>
            </a:r>
            <a:endParaRPr lang="hr-HR" dirty="0" smtClean="0"/>
          </a:p>
        </p:txBody>
      </p:sp>
      <p:pic>
        <p:nvPicPr>
          <p:cNvPr id="5" name="Rezervirano mjesto slike 4" descr="asfg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838200" y="1285860"/>
            <a:ext cx="3566160" cy="255998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Slika 5" descr="č.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643446"/>
            <a:ext cx="3076575" cy="170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khgiuk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6430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khzg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8" y="4572008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kjhgf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571480"/>
            <a:ext cx="1571636" cy="118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loi0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357187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sdrc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562" y="3286124"/>
            <a:ext cx="24384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asf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620" y="1857364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kjkjhj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10" y="321468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srzv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7950" y="300037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eaLnBrk="1" hangingPunct="1"/>
            <a:r>
              <a:rPr lang="fr-FR" altLang="en-US" dirty="0" smtClean="0"/>
              <a:t>LES </a:t>
            </a:r>
            <a:r>
              <a:rPr lang="hr-HR" altLang="en-US" dirty="0" smtClean="0"/>
              <a:t>SYMBOL</a:t>
            </a:r>
            <a:r>
              <a:rPr lang="fr-FR" altLang="en-US" dirty="0" smtClean="0"/>
              <a:t>E</a:t>
            </a:r>
            <a:r>
              <a:rPr lang="hr-HR" altLang="en-US" dirty="0" smtClean="0"/>
              <a:t>S</a:t>
            </a:r>
            <a:r>
              <a:rPr lang="fr-FR" altLang="en-US" dirty="0" smtClean="0"/>
              <a:t> NATIONAUX CROATES</a:t>
            </a:r>
            <a:endParaRPr lang="hr-HR" altLang="en-US" dirty="0" smtClean="0"/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610600" cy="2732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Le </a:t>
            </a:r>
            <a:r>
              <a:rPr lang="en-US" altLang="en-US" sz="2800" dirty="0" err="1" smtClean="0"/>
              <a:t>drapeau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croate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est</a:t>
            </a:r>
            <a:r>
              <a:rPr lang="en-US" altLang="en-US" sz="2800" dirty="0" smtClean="0"/>
              <a:t> bleu-blanc-rouge avec un </a:t>
            </a:r>
            <a:r>
              <a:rPr lang="en-US" altLang="en-US" sz="2800" dirty="0" err="1" smtClean="0"/>
              <a:t>blason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historique</a:t>
            </a:r>
            <a:r>
              <a:rPr lang="en-US" altLang="en-US" sz="2800" dirty="0" smtClean="0"/>
              <a:t> ( 25 </a:t>
            </a:r>
            <a:r>
              <a:rPr lang="en-US" altLang="en-US" sz="2800" dirty="0" err="1" smtClean="0"/>
              <a:t>carrés</a:t>
            </a:r>
            <a:r>
              <a:rPr lang="en-US" altLang="en-US" sz="2800" dirty="0" smtClean="0"/>
              <a:t> rouge et blanc) et </a:t>
            </a:r>
            <a:r>
              <a:rPr lang="en-US" altLang="en-US" sz="2800" dirty="0" err="1" smtClean="0"/>
              <a:t>une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couronne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stylisée</a:t>
            </a:r>
            <a:r>
              <a:rPr lang="en-US" altLang="en-US" sz="2800" dirty="0" smtClean="0"/>
              <a:t> avec 5 </a:t>
            </a:r>
            <a:r>
              <a:rPr lang="en-US" altLang="en-US" sz="2800" dirty="0" err="1" smtClean="0"/>
              <a:t>petits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blasons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repésentants</a:t>
            </a:r>
            <a:r>
              <a:rPr lang="en-US" altLang="en-US" sz="2800" dirty="0" smtClean="0"/>
              <a:t> les 5 </a:t>
            </a:r>
            <a:r>
              <a:rPr lang="en-US" altLang="en-US" sz="2800" dirty="0" err="1" smtClean="0"/>
              <a:t>régions</a:t>
            </a:r>
            <a:r>
              <a:rPr lang="en-US" altLang="en-US" sz="2800" dirty="0" smtClean="0"/>
              <a:t> de la </a:t>
            </a:r>
            <a:r>
              <a:rPr lang="en-US" altLang="en-US" sz="2800" dirty="0" err="1" smtClean="0"/>
              <a:t>Croatie</a:t>
            </a:r>
            <a:r>
              <a:rPr lang="en-US" altLang="en-US" sz="2800" dirty="0" smtClean="0"/>
              <a:t>.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Le </a:t>
            </a:r>
            <a:r>
              <a:rPr lang="en-US" altLang="en-US" sz="2800" dirty="0" err="1" smtClean="0"/>
              <a:t>blason</a:t>
            </a:r>
            <a:r>
              <a:rPr lang="en-US" altLang="en-US" sz="2800" dirty="0" smtClean="0"/>
              <a:t>, fait de </a:t>
            </a:r>
            <a:r>
              <a:rPr lang="en-US" altLang="en-US" sz="2800" dirty="0" err="1" smtClean="0"/>
              <a:t>carrés</a:t>
            </a:r>
            <a:r>
              <a:rPr lang="en-US" altLang="en-US" sz="2800" dirty="0" smtClean="0"/>
              <a:t> rouge et blanc, </a:t>
            </a:r>
            <a:r>
              <a:rPr lang="en-US" altLang="en-US" sz="2800" dirty="0" err="1" smtClean="0"/>
              <a:t>est</a:t>
            </a:r>
            <a:r>
              <a:rPr lang="en-US" altLang="en-US" sz="2800" dirty="0" smtClean="0"/>
              <a:t> le </a:t>
            </a:r>
            <a:r>
              <a:rPr lang="en-US" altLang="en-US" sz="2800" dirty="0" err="1" smtClean="0"/>
              <a:t>symbole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de la </a:t>
            </a:r>
            <a:r>
              <a:rPr lang="en-US" altLang="en-US" sz="2800" dirty="0" err="1" smtClean="0"/>
              <a:t>Croatie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depuis</a:t>
            </a:r>
            <a:r>
              <a:rPr lang="en-US" altLang="en-US" sz="2800" dirty="0" smtClean="0"/>
              <a:t> les temps </a:t>
            </a:r>
            <a:r>
              <a:rPr lang="en-US" altLang="en-US" sz="2800" dirty="0" err="1" smtClean="0"/>
              <a:t>anciens</a:t>
            </a:r>
            <a:r>
              <a:rPr lang="en-US" altLang="en-US" sz="2800" dirty="0" smtClean="0"/>
              <a:t>.</a:t>
            </a:r>
            <a:endParaRPr lang="en-US" altLang="en-US" sz="2800" dirty="0" smtClean="0"/>
          </a:p>
        </p:txBody>
      </p:sp>
      <p:sp>
        <p:nvSpPr>
          <p:cNvPr id="10244" name="AutoShape 7" descr="data:image/jpeg;base64,/9j/4AAQSkZJRgABAQAAAQABAAD/2wCEAAkGBwgHBhMIBwgKFhUWGRYbGBgYGCIdIRsfJB0fJSIhHx8eLjQnJCYnJB8jLTEtJSotMC86HR8zOTMsOCgtLi0BCgoKDg0OGxAQGjQmHyY0Nzc4NzY3MjcyNzc3LjIwLzEzLzU3NDAsMjc3NywsMjUvNjExLzY0NDQvOCwsNC00N//AABEIAJ8BPgMBEQACEQEDEQH/xAAcAAEAAgIDAQAAAAAAAAAAAAAABQYEBwIDCAH/xABJEAACAQICBQgECAwGAwEAAAAAAQIDBAURBhIXIdIHEzFBVFWSkyJRYXEUMjZScnOBsiM0NUJDU2KCobGz0RUkM5GjwYPw8Rb/xAAbAQEAAgMBAQAAAAAAAAAAAAAABQYCAwQHAf/EADwRAAIABAEJBgQFBAIDAQAAAAABAgMEESEFEhQxQVFSkdEGFiJhcaEygbHwEzM0weEjU3KyYvEVQsIH/9oADAMBAAIRAxEAPwColdPZgAAAAAAAAAAAAAAAAAAAAAAAAAAAAAAAAAAAAAAAAAAAAAAAAAAAAAAAAAAAAAAAAAAAAAAAAAAAAAAAAAAAAAAAAAAAAAAAAAAAAAAAAAAAAAAAAAAAAAAAAAAAAAAAAAAAAAAAAAAAAAAADlTpzqzUKUJNvoSWbYSuYxRKFXbsjiDIyLGyuL+tzNpScnlm96SS9bb3L7fWl1mcuVHMizYFdnNVVcmll/iz4lDDvZ01Kc6VR06sJJptNNZNNdKaMGrG+GJRJNO6Yp051ZalOEm9+5LMWEUShV2ziDIAAAAAAAAAAAAAAAAAAAAAAAAAAAAAAAAAAAAAAAAAAAAAAAAzcJsVfXOVWUlCK1ptdKj7Pa20l7WurM6aOliqZylw7SKyzlWXkykiqI9mpb3sRmVcEpVd9hewf7FT0H9kviP7XH3ElU5BqZWMHiXlr5Fayd29yfUWhnpy354rmRuJ1K+GU3Z2Gtzz3VakXlqL9XCXrf50l9FfnZ9OS5VLS/1qmNZ2xa7eqV8TPLE6tyl/SpJbcrfqUXnd28O7fr3H2xu615JUcbgpN5JVov8ACL6a6Kn2tS/a6jVXx5NnxXlXUT3LD3tb5G/JtPliigefmuBLU3j8mk7e6LJWpSp2CVrQcKKfvcn86b63v3dS35JZ75TJ06gpqh0ct3m7fdtX8tdujt5llysyjlOHS5+EvYtiTts/f+L9OLwp07DncZoVvRWcZwS18l+Y9bJNZdGe+O7pS1TkigocrTItGitHDr3Nb/Pddbt1m5nImWco5HUMmcs6XFqV9Tx5b7fve1NudI7uWVPDW7eCaeVOT1m10OdTc5evJZR69VE5R5Lp6ZWUN3vf3gba/KlRWxXmxYbEtS+/PEmLLUx+nz1rzEKq/wBWm5RgvrIazS1X1xXxW8lucUVvKWRZkubeRDeF+xa8k9p5MEhw10dnDte3+fqSVDA7Nejc37be7OEXqRb6HKUsm0uvKPuZhLyDNaefElFsW04qjt/TQzEpMuKKC6vE8Fa+NiFuKFW2ryoV4NSi2mvU0QcScLsy+y5kMyBRwO6eKOs+GwAAAAAAAAAAAAAAAAAAAAAAAAAAAAAAAAAAAAAAAAAAAFhs1GGB0+Y6Jym6j/bj0L3KMk17Zz+y39nIJf4UUS+K+PpsPHf/ANEnVDrJcqP8tK683tfrs9DKvp2cqcfgkGn1/wCy6fW88+jLpOrJUnKMEya6yJOFvw82/ksbWbdrYOxUcozKKKCBU6s1r5e/3fEqGNVbmniDhQpLJpNPJ/8AzpTMKjJlApsU2fHa7va6X8l9yHl7Kc2hlyaaXfMWbezerVjqWFtZgpYnLep5ero/6NH42RZOpJ/KJ/Ul9H7Qz/iiaXrCvpibCpVrq7tv8Pjqaq39HVn611Zs11lPQZPqf/JzM7Oi1JWtdqzdterzPNpEdXVSnQw2tDrfknq5kTplfXNfBp0LnL0co7llv1knn7ckdeQ8lUdNeopm2plmr7FrSX2za62on1UMmcl4L6trtrMy80RlpBY297Y3lrDWpQcoqHoybWbaa37368yoSMty8nVE6XOluJqN2iv4kk7JWeFrbrLy1MtmfOjlqFR+G2p6v4IXQ/B53Fas7WvbzalzcU5qEpZZtuMZtNro9vsL+6+VBmKa82KJXs/4wv6YFayjk6qqJWdIgcUMLxa1Fkr1LuxtXh91azg3n8ZNPe11P3dJwxZJlTq+GvUx3S1LVt267Y6tV9dyJ0+bJpXSRQWvt/j9+REaQqEqVCrP/UcWn7YRerBv27pR90I/bA5eglw1Xg1tY+p6v2BnVEzJtpvwwu0PptXothDEKXgAAAAAAAAAAAAAAAAAAAAAAAAAAAAAAAAAAAAAAAAAAAExo9V5yU8Pl+kScPpxzy8Sco++UfUS+Rav8CpSeqLDoU7ttkrTcnOZCvFLxXpt6/Imba3wpxVa5v6mS3umoPXfsUvi/a37cuoucUc/4VD874ettfyPGIJdN8cUeG62PpfV8yu6Qyua9VVLGzlKUpS9GEXLLPeskt+S3nFWZJk1DhimRWzVbZj82Wzsx2jnUcM6VLhTznnK98NjwWvZtIuWG4/JZzt4U/ZOdOm/DUkn/A49EyPJwjiT+bf0LQsrZbqMZcLS8of3aZcMPrTs2qqxGyjPJKXp5+/4ua6TXlGdkuukqRNidlirXutm4qtP2fy7Jnxzpcn4r67Y3d96IvSK0qX9nKNvdWdSUpJv8LGPXm/jtHdTZTyfKlwypcdoYVZa9SPkjs3leCpc6dJeN9Vni/Qh40dJrdOpRt7iWay1qLVTLc1nnRb6M5Pf1yb6csvikZOnpQqJNLY7csfRLfZJar3750FTKb/EluF+jX8b/LF+VpLCsDwa6wSnRxGWIUayzfOQyaWbeWcHk1lFpP0n0dHUfMoZLjqZrmwxbLWer72nLTdqIKROmjgwhiuok7RJ6m7+2p4E9YWOkFnVUcOxm0uLT0deM8pRpxWWcpU6mUorLN5x6MunoIOZJqqN3ScPmngWCnq8mZVhcM2PPiepOFKK+5OG129ScS17HfCuYverEMRncQhqxbyhH5sVuivsSRDz50U6Y5kWtl9ydRQUVNBTwaoV/wBmGajtAAAAAAAAAAAAAAAAAAAAAL3sqx3tWG+KfAdmgzN6Kz3qo+GLkuo2VY72rDfFPgGgzN6Heqj4YuS6jZVjvasN8U+AaDM3od6qPhi5LqNlWO9qw3xT4BoMzeh3qo+GLkuo2VY72rDfFPgGgzN6Heqj4YuS6jZVjvasN8U+AaDM3od6qPhi5LqNlWO9qw3xT4BoMzeh3qo+GLkuo2VY72rDfFPgGgzN6Heqj4YuS6jZVjvasN8U+AaDM3od6qPhi5LqNlWO9qw3xT4BoMzeh3qo+GLkuo2VY72rDfFPgGgzN6Heqj4YuS6jZVjvasN8U+AaDM3od6qPhi5LqNlWO9qw3xT4BoMzeh3qo+GLkuo2VY72rDfFPgGgzN6Heqj4YuS6jZVjvasN8U+AaDM3od6qPhi5Lqc6XJdpBRqqrSvcOUotNNTnua6H8Q+qhmLajGLtRRRJwxQRWfkup13tk6VVypvB4TklJqrcL0dZKXow3ZLfu1tbdluJabliqcCghahdte0q1H2UyapkU2ZDMmK7slC1DreF1r3GJDAscxmfwShjGH1N2fN068csl+xHd/AiY1PnxeKPOfqW2VOydk6C8FO4FvzLe5z2Z6R/MtfGY6FNM+81DvfIjK2itxQrSo1sTwiMotpp14pprpTRqchp2bXM7YMqwRwqKGXG0/8AizusdC8QxGq6VheYZUklm1Csm0vXu95lDTRRYQtP5mudlqTJWdNgjhXnC0Zy5M9I081C28ZnoU05u81DvfI6o2eK0Jc1cY3g88nk41a8ZZetLW3x/daN0mfUyH4Jlvn+xy1lHkyuhvNpYnfaoGnzRI2mBXGJ0ZUMNlh3OTyg5Qr68YpqTe5JyjmoNb2805HfPyjUVUj8F2x2plepMi5PyTWqs8dkm1DFDjfBXTdr2udeyrHe1Yb4p8BF6DM3os3eqj4YuS6jZVjvasN8U+AaDM3od6qPhi5LqNlWO9qw3xT4BoMzeh3qo+GLkuo2VY72rDfFPgGgzN6Heqj4YuS6jZVjvasN8U+AaDM3od6qPhi5LqNlWO9qw3xT4BoMzeh3qo+GLkuo2VY72rDfFPgGgzN6Heqj4YuS6jZVjvasN8U+AaDM3od6qPhi5LqNlWO9qw3xT4BoMzeh3qo+GLkuo2VY72rDfFPgGgzN6Heqj4YuS6jZVjvasN8U+AaDM3od6qPhi5LqNlWO9qw3xT4BoMzeh3qo+GLkuo2VY72rDfFPgGgzN6Heqj4YuS6jZVjvasN8U+AaDM3od6qPhi5LqNlWO9qw3xT4BoMzeh3qo+GLkuo2VY72rDfFPgGgzN6Heqj4YuS6m5CWPPwAAAAAAAAAAAAAAAAAAAAAAefNNflFP6FD+jAg5/x8voeqZJ/Sw+sX+7Jjkk+Vv/jn/wBG2i/NI/tP+h+a/c3WS552ed9L/lVd/XVPvMgp/wCZF6nq+S/0Ur/FfQtPIz+X631L+/E6KD436EL2r/TQf5fszb5KlCPNmM/lev8AWVPvMr8z4mevUn5EHovoXjkg/G6v06X9OudlDrf3sZW+1PwQ+j/2gNtkoUUAAAAAAAAAAAAAAAAAAAAAAAAAAAAAAAAAAAAAAAAAAAAAAFBuuTyyxuccSrX1xFzhSzSSyWUIrr9xxOkhj8TZaJfaGbSpyYYE0m9/E2Ytxo/b8ntB4/Z1qtWSyhqTySyk1vzRi5Spl+IsTdBlCPLMSpJiUKeN15GDtauu6KPjf9jXp74Tp7pS/wC6+X8khT0AstIqaxute3EJXCVVxSTUXP0sk36szYqSGZ429eJyxZfm0TdNDAmoPDfHG2Fzru8No8mdL/FrKVSs6j5pxnlFJPOWeaX7P8T5FAqXxrG+BnKqY8uxaPMtAofFdY+Vvcw9rV13RR8b/sYae+E390pf918v5JN8mNhfv4ZPELlOp6bSS3OW/L+Js0KGLG+s412nnSf6agXhw27MCW0d0SttF7qLtrmrPnKkc9ZLdq06vq+kbZUhSng9fRnDXZWjr4HnwpZq2ecUPQtp1EEAAAAAAAAAAAAAAAAAAAAAAAAAAAAAAAAAAAAAAAAAAAAAADFwr8l0fq4fdRjB8KN9T+dH6v6lZ5VvkdP6dP8Amc9Z+UyX7Nfr4fR/Q0gQ56QeidEvktafU0vuInZP5cPoeT5T/WTf8n9Sr8svycpfXR+5M5678tepM9lP1cf+P7o08RRfz0vh/wCIU/oR/kiwQ/Cjx6f+bF6v6nC8/GaH1j/p1BFrX3sZlK+CP0/+oTLMjQAAAAAAAAAAAAAAAAAAAAAAAAAAAAAAAAAAAAAAAAAAAAAADQWmF5dUsfnClc1ktShuUmv0MCEnxNR6930PT8lSZcVMm4U8Ytn/ACZLclletdaU83c1ak1zc3lJtrq6mbaNtzMTi7Ry4ZdFeBWd1qNxfBrf9RS8KJWyKB+LHvZoPSu8uqWk11TpXNZJVaiSUmkvSfQiEnRNTIrPaen5Nky4qSU4oU3mrZ5Fl5I61W7xyrC6qTmlSbSk8/zo+s6KJtxu+4iO08EMumgcCt4tmGxm1/g1v+opeFEnZFH/ABY97PPOLX15DFa0YXddJVJpJSe70mQUcUWc8T1amkSnJgbhWpbFuLpyTXFevd1OfrVJZTpZazb/AEdf1nXRNtu/3gyu9ppcEEEOaksH/tAbXJMpAAAAAAAAAAAAAAAAAAAAAAAAAAAAAAAAAAAAAAAAAAAAAAANUY1yf4vjV/8A4ha1rNRnClulKSaapxi88ovrT6yMmUkcbzlb7Rd6TtBTUsr8GNRXTi1JWxibW05YHo/d6BXjxzGqtCVJRcGqTcpZyay3NJZfafZcp07z49R8rMoS8ry9Fp01Fe+NksPRsntqGj/zL3wL+5u06X5kZ3Xrd8PP+Cr32geLaQXk8Zsq1mqdeTqwUpSUtWW9ZpRaTyfrZzxUscx56tZ4kzJy9TUctU0xRZ0CzXZK11g7YmbgOGVuTm4liePTpShUXNrms5PWz1t6kluyi+v1GUuB0zzo9T3GitqYctwKRTJqKHxeLBW1bL7yb2oaP/MvfAv7m7TpfmRvdet3w8/4Krdcm2N31zO8o17HVqSc1nKWeUnms/R6d5zOjmRO6tiTcvtJSSoFLihivCralsw3lk0G0Uv9Grp/D528ucnDLUbeSjTrZ55pfOR0U8iKU/F94MiMsZVk10H9JNZqevzih83uZfTtKwAAAAAAAAAAAAAAAAAAAAAAAAAAAAAAAAAAAAAAAAAAAAAADFsvwdSds+qTkvdJt/z1l+6Yw4XRvm+JQx71b5rD6WfzKzyrfI6f06f8znrPymS/Zr9fD6P6GkCHPSD0Tol8lrT6ml91E7J/Lh9DyfKf6yb/AJP6lX5Zfk5S+uj9yZz135a9SZ7Kfq4/8f3Rp4ii/npfD/xCn9CP8kWCH4UePT/zYvV/U4x/DYi5Lopx1ftlk3/slHxMa4jJ+GUlxO/yWH1vyMoyNAAAAAAAAAAAAAAAAAAAAAAAPNm07TPvt+VS4Cz6BTcHu+ppzmNp2mffb8qlwDQKbg931GcxtO0z77flUuAaBTcHu+ozmNp2mffb8qlwDQKbg931GcxtO0z77flUuAaBTcHu+ozmNp2mffb8qlwDQKbg931GcxtO0z77flUuAaBTcHu+ozmNp2mffb8qlwDQKbg931GcxtO0z77flUuAaBTcHu+ozmNp2mffb8qlwDQKbg931GcxtO0z77flUuAaBTcHu+ozmNp2mffb8qlwDQKbg931GcxtO0z77flUuAaBTcHu+ozmNp2mffb8qlwDQKbg931GcxtO0z77flUuAaBTcHu+ozmNp2mffb8qlwDQKbg931GczMwXlR0go4vCvjF/OpSylGSVOmpJSyzlHKKzayTSeaeWXWc9TkyXFA/wlaL19sfv5G+nnJRZsz4X9p4Y22O2x4Y2Lzg9XEsfxpYVpDeRubSrTlUpyjFQjUSayknBJprPfHPc9zKioZjmuVO1ci3TnS09JpVFDmTE0nje1153TT2PatRZtnui3df/ACVOI3aJJ3fUie8OUf7ntD0Nd4xpdjuDYrVwvDb/AFKVGcqdOOpB6sYvJLOSbeSXW2zhjqJkEThheCLZS5Io6qTBPnQXjiSbd3i3i8E7ciV0MvbnTe/nh+lFTnqcIc5GOShlLNLPOnk+iT6XlvNkiJz24ZmKOLK0iDJUuGdRrMibs3rwtf8A9rrYi37PdFu6/wDkqcR1aJJ3fUgO8OUf7ntD0KZ/+uxrCI1cRxPEGranOcKNLUgpVpRbShF5Z6q/Ol1JZdL3KKXUVE3MheH37f8AWskspScnSZC8H9RpNu7wur6r2znsXzfhRRlyl6YQb5rF9VNyeSpU92bb64t9fWy3Q5Op4Ulm3+b6lRmToo4r/a3I+7TtM++35VLgMtApuD3fUwzmNp2mffb8qlwDQKbg931GcxtO0z77flUuAaBTcHu+ozmNp2mffb8qlwDQKbg931GcxtO0z77flUuAaBTcHu+ozmNp2mffb8qlwDQKbg931GcxtO0z77flUuAaBTcHu+ozmNp2mffb8qlwDQKbg931GcxtO0z77flUuAaBTcHu+ozmNp2mffb8qlwDQKbg931GcxtO0z77flUuAaBTcHu+ozmNp2mffb8qlwDQKbg931GcxtO0z77flUuAaBTcHu+ozmNp2mffb8qlwDQKbg931GcxtO0z77flUuAaBTcHu+ozmNp2mffb8qlwDQKbg931GcyoHWYgAAAAAAAAAAAAAAAAAAAAAAAFm0M01xLRO4/y6jUpN5ypS6M+txf5ssutdPWmcNXQwT/EsIt/Xr9dR0S59ocyPGH3XpvW2zw3WbbN2aPcpOjWNwUfhsaNR9NOtlF5+yXxX9jIOdSzpXxw4b1iuez52NqlZ/5bv9eWvldeZrzSjRzGrnHri7tcNuJwnVnKMoLWTTk8n6OZXp0mNxtpYXPRcnZSpYKaXLjmJRKFJp4bPMnuTXDrvR7Eqt7jtLmKbpNKVVqCz1ovrfsOijlxQxvORFdoaqTVSIYJEWc074Y7GSGlHK3gmGU3Rwb/ADNXqa3U0/bLr/dz96J6Rk+dN1rNXn01/ReZTmoIPjfyWL56l7tbjSWO41f49fu9xKtrS6IpbowXzYx6Ev8A15k9T00uRDmwLqzTOnRTXjq3fet72/okiPN5pAAAAAAAAAAAAAAAAAAAAAAAAAAAAAAAAAAAAAAAAAAAAAAAAAAAHT0n0H2EpU/9OUl7nka4pUETvFCn8kbYKibArQxtLybPkvSecs37zKGGGD4Vb0MZk2OZ8cTfq2/qD6YAAAAAAAAAAAAAAAAAAAAAAAAAAAAAAAAAAAAAAAAAAAAAAAAAAAAAAAAAAAAAAAAAAAAAAAAAAAAAAAAAAAAAAAAAAAAAAAAAAAAAAAAAAAAAAAAAAAAAAAAAAAAAAAAAAAAAAAAAAAAAAAAAAAAAAAAAAAAAAAAAAAAAAAA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45339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0245" name="Slika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365625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Slika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103688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/>
          <p:cNvSpPr>
            <a:spLocks noGrp="1"/>
          </p:cNvSpPr>
          <p:nvPr>
            <p:ph type="title"/>
          </p:nvPr>
        </p:nvSpPr>
        <p:spPr>
          <a:xfrm>
            <a:off x="4714875" y="642938"/>
            <a:ext cx="3813175" cy="554037"/>
          </a:xfrm>
        </p:spPr>
        <p:txBody>
          <a:bodyPr/>
          <a:lstStyle/>
          <a:p>
            <a:r>
              <a:rPr lang="fr-FR" dirty="0" smtClean="0"/>
              <a:t>Notre fierté</a:t>
            </a:r>
            <a:r>
              <a:rPr lang="hr-HR" dirty="0" smtClean="0"/>
              <a:t>…</a:t>
            </a:r>
            <a:endParaRPr lang="hr-HR" dirty="0" smtClean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499993" y="1500188"/>
            <a:ext cx="4186808" cy="4214812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en-US" sz="2400" dirty="0" smtClean="0"/>
              <a:t>Globe program state champions</a:t>
            </a:r>
          </a:p>
          <a:p>
            <a:pPr>
              <a:buFontTx/>
              <a:buChar char="-"/>
              <a:defRPr/>
            </a:pPr>
            <a:r>
              <a:rPr lang="en-US" sz="2400" dirty="0" smtClean="0"/>
              <a:t>2ème </a:t>
            </a:r>
            <a:r>
              <a:rPr lang="en-US" sz="2400" dirty="0" smtClean="0"/>
              <a:t>place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compétition</a:t>
            </a:r>
            <a:r>
              <a:rPr lang="en-US" sz="2400" dirty="0" smtClean="0"/>
              <a:t> </a:t>
            </a:r>
            <a:r>
              <a:rPr lang="en-US" sz="2400" dirty="0" err="1" smtClean="0"/>
              <a:t>d’anglais</a:t>
            </a:r>
            <a:endParaRPr lang="en-US" sz="2400" dirty="0" smtClean="0"/>
          </a:p>
          <a:p>
            <a:pPr>
              <a:buFontTx/>
              <a:buChar char="-"/>
              <a:defRPr/>
            </a:pPr>
            <a:r>
              <a:rPr lang="en-US" sz="2400" dirty="0" smtClean="0"/>
              <a:t>De </a:t>
            </a:r>
            <a:r>
              <a:rPr lang="en-US" sz="2400" dirty="0" err="1" smtClean="0"/>
              <a:t>nombreux</a:t>
            </a:r>
            <a:r>
              <a:rPr lang="en-US" sz="2400" dirty="0" smtClean="0"/>
              <a:t>  prix de la </a:t>
            </a:r>
            <a:r>
              <a:rPr lang="en-US" sz="2400" dirty="0" err="1" smtClean="0"/>
              <a:t>ville</a:t>
            </a:r>
            <a:r>
              <a:rPr lang="en-US" sz="2400" dirty="0" smtClean="0"/>
              <a:t>, de la </a:t>
            </a:r>
            <a:r>
              <a:rPr lang="en-US" sz="2400" dirty="0" err="1" smtClean="0"/>
              <a:t>région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l’Etat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litterature</a:t>
            </a:r>
            <a:r>
              <a:rPr lang="en-US" sz="2400" dirty="0" smtClean="0"/>
              <a:t> , art, sport …</a:t>
            </a:r>
            <a:endParaRPr lang="hr-HR" sz="2400" dirty="0" smtClean="0"/>
          </a:p>
          <a:p>
            <a:pPr>
              <a:buFontTx/>
              <a:buChar char="-"/>
              <a:defRPr/>
            </a:pPr>
            <a:r>
              <a:rPr lang="fr-FR" sz="2400" b="1" dirty="0" err="1" smtClean="0"/>
              <a:t>Pioniers</a:t>
            </a:r>
            <a:r>
              <a:rPr lang="fr-FR" sz="2400" b="1" dirty="0" smtClean="0"/>
              <a:t> en </a:t>
            </a:r>
            <a:r>
              <a:rPr lang="hr-HR" sz="2400" b="1" dirty="0" smtClean="0"/>
              <a:t>Erasmus</a:t>
            </a:r>
            <a:r>
              <a:rPr lang="hr-HR" sz="2400" b="1" dirty="0" smtClean="0"/>
              <a:t>+, KA2 </a:t>
            </a:r>
            <a:r>
              <a:rPr lang="hr-HR" sz="2400" b="1" dirty="0" smtClean="0"/>
              <a:t> </a:t>
            </a:r>
            <a:r>
              <a:rPr lang="hr-HR" sz="2400" b="1" dirty="0" smtClean="0"/>
              <a:t>!!!</a:t>
            </a:r>
            <a:endParaRPr lang="en-US" sz="2400" b="1" dirty="0" smtClean="0"/>
          </a:p>
          <a:p>
            <a:pPr>
              <a:buFontTx/>
              <a:buChar char="-"/>
              <a:defRPr/>
            </a:pPr>
            <a:endParaRPr lang="hr-HR" dirty="0"/>
          </a:p>
        </p:txBody>
      </p:sp>
      <p:pic>
        <p:nvPicPr>
          <p:cNvPr id="5" name="Rezervirano mjesto slike 4" descr="final logo KA2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42" r="5542"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99992" y="1307567"/>
            <a:ext cx="3813175" cy="15076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/>
              <a:t>A </a:t>
            </a:r>
            <a:r>
              <a:rPr lang="en-US" sz="4800" dirty="0" err="1" smtClean="0"/>
              <a:t>bientôt</a:t>
            </a:r>
            <a:r>
              <a:rPr lang="en-US" sz="4800" dirty="0" smtClean="0"/>
              <a:t> !</a:t>
            </a:r>
            <a:endParaRPr lang="en-US" sz="4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357688" y="5357813"/>
            <a:ext cx="4532312" cy="1071562"/>
          </a:xfrm>
        </p:spPr>
        <p:txBody>
          <a:bodyPr/>
          <a:lstStyle/>
          <a:p>
            <a:pPr>
              <a:defRPr/>
            </a:pP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L’équipe Croate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hr-HR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Mirela, Ema, Svjetlana and Igor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zervirano mjesto slike 4" descr="logo skole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970" r="15970"/>
          <a:stretch>
            <a:fillRect/>
          </a:stretch>
        </p:blipFill>
        <p:spPr/>
      </p:pic>
      <p:pic>
        <p:nvPicPr>
          <p:cNvPr id="38917" name="Slika 5" descr="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571625"/>
            <a:ext cx="22367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476250"/>
            <a:ext cx="3813175" cy="779463"/>
          </a:xfrm>
        </p:spPr>
        <p:txBody>
          <a:bodyPr/>
          <a:lstStyle/>
          <a:p>
            <a:pPr eaLnBrk="1" hangingPunct="1"/>
            <a:r>
              <a:rPr lang="fr-FR" altLang="en-US" dirty="0" smtClean="0"/>
              <a:t>L’ HYMNE CROATE</a:t>
            </a:r>
            <a:endParaRPr lang="hr-HR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268413"/>
            <a:ext cx="3819525" cy="2089150"/>
          </a:xfrm>
        </p:spPr>
        <p:txBody>
          <a:bodyPr/>
          <a:lstStyle/>
          <a:p>
            <a:pPr algn="ctr" eaLnBrk="1" hangingPunct="1"/>
            <a:r>
              <a:rPr lang="fr-FR" altLang="en-US" sz="2000" dirty="0" smtClean="0"/>
              <a:t>L’hymne croate </a:t>
            </a:r>
            <a:r>
              <a:rPr lang="hr-HR" altLang="en-US" sz="2000" dirty="0" smtClean="0"/>
              <a:t>Lijepa </a:t>
            </a:r>
            <a:r>
              <a:rPr lang="hr-HR" altLang="en-US" sz="2000" dirty="0" smtClean="0"/>
              <a:t>naša </a:t>
            </a:r>
            <a:r>
              <a:rPr lang="hr-HR" altLang="en-US" sz="2000" dirty="0" smtClean="0"/>
              <a:t>(</a:t>
            </a:r>
            <a:r>
              <a:rPr lang="fr-FR" altLang="en-US" sz="2000" dirty="0" smtClean="0"/>
              <a:t>notre magnifique nation </a:t>
            </a:r>
            <a:r>
              <a:rPr lang="hr-HR" altLang="en-US" sz="2000" dirty="0" smtClean="0"/>
              <a:t>)</a:t>
            </a:r>
            <a:endParaRPr lang="hr-HR" altLang="en-US" sz="2000" dirty="0" smtClean="0"/>
          </a:p>
          <a:p>
            <a:pPr algn="ctr" eaLnBrk="1" hangingPunct="1"/>
            <a:r>
              <a:rPr lang="hr-HR" altLang="en-US" sz="2000" dirty="0" smtClean="0"/>
              <a:t> </a:t>
            </a:r>
            <a:r>
              <a:rPr lang="fr-FR" altLang="en-US" sz="2000" dirty="0" smtClean="0"/>
              <a:t>a été écrit en </a:t>
            </a:r>
            <a:r>
              <a:rPr lang="hr-HR" altLang="en-US" sz="2000" dirty="0" smtClean="0"/>
              <a:t>1835 </a:t>
            </a:r>
            <a:r>
              <a:rPr lang="fr-FR" altLang="en-US" sz="2000" dirty="0" smtClean="0"/>
              <a:t>par</a:t>
            </a:r>
            <a:r>
              <a:rPr lang="hr-HR" altLang="en-US" sz="2000" dirty="0" smtClean="0"/>
              <a:t> </a:t>
            </a:r>
            <a:r>
              <a:rPr lang="hr-HR" altLang="en-US" sz="2000" dirty="0" smtClean="0"/>
              <a:t>Antun Mihanović </a:t>
            </a:r>
            <a:r>
              <a:rPr lang="fr-FR" altLang="en-US" sz="2000" dirty="0" smtClean="0"/>
              <a:t>et mis en musique en </a:t>
            </a:r>
            <a:r>
              <a:rPr lang="hr-HR" altLang="en-US" sz="2000" dirty="0" smtClean="0"/>
              <a:t>1846 </a:t>
            </a:r>
            <a:r>
              <a:rPr lang="fr-FR" altLang="en-US" sz="2000" dirty="0" smtClean="0"/>
              <a:t>par </a:t>
            </a:r>
            <a:r>
              <a:rPr lang="hr-HR" altLang="en-US" sz="2000" dirty="0" smtClean="0"/>
              <a:t>Josip </a:t>
            </a:r>
            <a:r>
              <a:rPr lang="hr-HR" altLang="en-US" sz="2000" dirty="0" smtClean="0"/>
              <a:t>Runjanin.</a:t>
            </a:r>
          </a:p>
          <a:p>
            <a:pPr eaLnBrk="1" hangingPunct="1">
              <a:buFontTx/>
              <a:buNone/>
            </a:pPr>
            <a:endParaRPr lang="hr-HR" altLang="en-US" dirty="0" smtClean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/>
          </a:blip>
          <a:srcRect l="12298" r="12298"/>
          <a:stretch>
            <a:fillRect/>
          </a:stretch>
        </p:blipFill>
        <p:spPr/>
      </p:pic>
      <p:pic>
        <p:nvPicPr>
          <p:cNvPr id="11269" name="Slika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 bwMode="auto">
          <a:xfrm>
            <a:off x="5827010" y="3789363"/>
            <a:ext cx="251918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kstniOkvir 6"/>
          <p:cNvSpPr txBox="1"/>
          <p:nvPr/>
        </p:nvSpPr>
        <p:spPr>
          <a:xfrm>
            <a:off x="4140200" y="5589588"/>
            <a:ext cx="45354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Slavonia- 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„kolo” 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dance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 traditionnelle</a:t>
            </a:r>
            <a:endParaRPr lang="hr-H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HIMN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072438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4500563" y="1857375"/>
            <a:ext cx="3813175" cy="696913"/>
          </a:xfrm>
        </p:spPr>
        <p:txBody>
          <a:bodyPr/>
          <a:lstStyle/>
          <a:p>
            <a:pPr eaLnBrk="1" hangingPunct="1"/>
            <a:r>
              <a:rPr lang="hr-HR" altLang="en-US" sz="3200" dirty="0" smtClean="0"/>
              <a:t> Inventions</a:t>
            </a:r>
            <a:r>
              <a:rPr lang="fr-FR" altLang="en-US" sz="3200" dirty="0" smtClean="0"/>
              <a:t> Croate</a:t>
            </a:r>
            <a:endParaRPr lang="en-US" altLang="en-US" sz="3200" dirty="0" smtClean="0"/>
          </a:p>
        </p:txBody>
      </p:sp>
      <p:sp>
        <p:nvSpPr>
          <p:cNvPr id="12291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868863" y="2786063"/>
            <a:ext cx="3817937" cy="2420937"/>
          </a:xfrm>
        </p:spPr>
        <p:txBody>
          <a:bodyPr/>
          <a:lstStyle/>
          <a:p>
            <a:pPr marL="285750" indent="-285750" eaLnBrk="1" hangingPunct="1">
              <a:buFontTx/>
              <a:buChar char="-"/>
            </a:pPr>
            <a:r>
              <a:rPr lang="fr-FR" altLang="en-US" sz="2400" dirty="0" smtClean="0"/>
              <a:t>Le courant alternatif</a:t>
            </a:r>
            <a:endParaRPr lang="hr-HR" altLang="en-US" sz="2400" dirty="0" smtClean="0"/>
          </a:p>
          <a:p>
            <a:pPr marL="285750" indent="-285750" eaLnBrk="1" hangingPunct="1">
              <a:buFontTx/>
              <a:buChar char="-"/>
            </a:pPr>
            <a:r>
              <a:rPr lang="fr-FR" altLang="en-US" sz="2400" dirty="0" smtClean="0"/>
              <a:t>La cravate</a:t>
            </a:r>
            <a:endParaRPr lang="hr-HR" altLang="en-US" sz="2400" dirty="0" smtClean="0"/>
          </a:p>
          <a:p>
            <a:pPr marL="285750" indent="-285750" eaLnBrk="1" hangingPunct="1">
              <a:buFontTx/>
              <a:buChar char="-"/>
            </a:pPr>
            <a:r>
              <a:rPr lang="fr-FR" altLang="en-US" sz="2400" dirty="0" smtClean="0"/>
              <a:t>La torpille</a:t>
            </a:r>
            <a:endParaRPr lang="hr-HR" altLang="en-US" sz="2400" dirty="0" smtClean="0"/>
          </a:p>
          <a:p>
            <a:pPr marL="285750" indent="-285750" eaLnBrk="1" hangingPunct="1">
              <a:buFontTx/>
              <a:buChar char="-"/>
            </a:pPr>
            <a:r>
              <a:rPr lang="fr-FR" altLang="en-US" sz="2400" dirty="0" smtClean="0"/>
              <a:t>Le stylo bille</a:t>
            </a:r>
            <a:endParaRPr lang="hr-HR" altLang="en-US" sz="2400" dirty="0" smtClean="0"/>
          </a:p>
          <a:p>
            <a:pPr marL="285750" indent="-285750" eaLnBrk="1" hangingPunct="1">
              <a:buFontTx/>
              <a:buChar char="-"/>
            </a:pPr>
            <a:r>
              <a:rPr lang="fr-FR" altLang="en-US" sz="2400" dirty="0" smtClean="0"/>
              <a:t>Le </a:t>
            </a:r>
            <a:r>
              <a:rPr lang="fr-FR" altLang="en-US" sz="2400" dirty="0"/>
              <a:t>p</a:t>
            </a:r>
            <a:r>
              <a:rPr lang="hr-HR" altLang="en-US" sz="2400" dirty="0" smtClean="0"/>
              <a:t>arachute</a:t>
            </a:r>
            <a:r>
              <a:rPr lang="hr-HR" altLang="en-US" sz="2400" dirty="0" smtClean="0"/>
              <a:t>…</a:t>
            </a:r>
          </a:p>
          <a:p>
            <a:pPr marL="285750" indent="-285750" eaLnBrk="1" hangingPunct="1">
              <a:buFontTx/>
              <a:buChar char="-"/>
            </a:pPr>
            <a:endParaRPr lang="en-US" altLang="en-US" dirty="0" smtClean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t="22697" b="22697"/>
          <a:stretch>
            <a:fillRect/>
          </a:stretch>
        </p:blipFill>
        <p:spPr/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2160" y="4941168"/>
            <a:ext cx="2137715" cy="124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512" y="5447650"/>
            <a:ext cx="5353050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99476" y="602349"/>
            <a:ext cx="1396894" cy="148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97923" y="3212976"/>
            <a:ext cx="1415872" cy="112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932363" y="404813"/>
            <a:ext cx="3811587" cy="635000"/>
          </a:xfrm>
        </p:spPr>
        <p:txBody>
          <a:bodyPr/>
          <a:lstStyle/>
          <a:p>
            <a:pPr eaLnBrk="1" hangingPunct="1"/>
            <a:r>
              <a:rPr lang="hr-HR" altLang="en-US" b="1" dirty="0" smtClean="0"/>
              <a:t> </a:t>
            </a:r>
            <a:r>
              <a:rPr lang="fr-FR" altLang="en-US" b="1" dirty="0"/>
              <a:t>S</a:t>
            </a:r>
            <a:r>
              <a:rPr lang="hr-HR" altLang="en-US" b="1" dirty="0" smtClean="0"/>
              <a:t>ouvenirs </a:t>
            </a:r>
            <a:r>
              <a:rPr lang="fr-FR" altLang="en-US" b="1" dirty="0" smtClean="0"/>
              <a:t>Croates</a:t>
            </a:r>
            <a:endParaRPr lang="en-US" altLang="en-US" b="1" dirty="0" smtClean="0"/>
          </a:p>
        </p:txBody>
      </p:sp>
      <p:sp>
        <p:nvSpPr>
          <p:cNvPr id="13315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4340225" y="981075"/>
            <a:ext cx="3879850" cy="4019550"/>
          </a:xfrm>
        </p:spPr>
        <p:txBody>
          <a:bodyPr>
            <a:normAutofit fontScale="92500" lnSpcReduction="20000"/>
          </a:bodyPr>
          <a:lstStyle/>
          <a:p>
            <a:pPr marL="285750" indent="-285750" eaLnBrk="1" hangingPunct="1">
              <a:buFontTx/>
              <a:buChar char="-"/>
              <a:defRPr/>
            </a:pPr>
            <a:r>
              <a:rPr lang="fr-FR" altLang="en-US" sz="2800" dirty="0" smtClean="0"/>
              <a:t>La dentelle</a:t>
            </a:r>
            <a:endParaRPr lang="hr-HR" altLang="en-US" sz="2800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fr-FR" altLang="en-US" sz="2800" dirty="0" smtClean="0"/>
              <a:t>Le parapluie de </a:t>
            </a:r>
            <a:r>
              <a:rPr lang="hr-HR" altLang="en-US" sz="2800" dirty="0" smtClean="0"/>
              <a:t>Šestinski </a:t>
            </a:r>
            <a:endParaRPr lang="hr-HR" altLang="en-US" sz="2800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fr-FR" altLang="en-US" sz="2800" dirty="0" smtClean="0"/>
              <a:t>Le cœur de </a:t>
            </a:r>
            <a:r>
              <a:rPr lang="hr-HR" altLang="en-US" sz="2800" dirty="0" smtClean="0"/>
              <a:t>Licitarsko (</a:t>
            </a:r>
            <a:r>
              <a:rPr lang="en-US" altLang="en-US" sz="2800" dirty="0" smtClean="0"/>
              <a:t>pain </a:t>
            </a:r>
            <a:r>
              <a:rPr lang="en-US" altLang="en-US" sz="2800" dirty="0" err="1" smtClean="0"/>
              <a:t>d’épices</a:t>
            </a:r>
            <a:r>
              <a:rPr lang="en-US" altLang="en-US" sz="2800" dirty="0" smtClean="0"/>
              <a:t> </a:t>
            </a:r>
            <a:r>
              <a:rPr lang="hr-HR" altLang="en-US" sz="2800" dirty="0" smtClean="0"/>
              <a:t>)</a:t>
            </a:r>
            <a:r>
              <a:rPr lang="en-US" altLang="en-US" sz="2800" dirty="0" smtClean="0"/>
              <a:t> </a:t>
            </a:r>
            <a:endParaRPr lang="hr-HR" altLang="en-US" sz="2800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hr-HR" altLang="en-US" sz="2800" dirty="0" smtClean="0"/>
              <a:t>Vučedol dove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hr-HR" altLang="en-US" sz="2800" dirty="0" smtClean="0"/>
              <a:t>Kazun </a:t>
            </a:r>
            <a:r>
              <a:rPr lang="hr-HR" altLang="en-US" sz="2800" dirty="0" smtClean="0"/>
              <a:t>(</a:t>
            </a:r>
            <a:r>
              <a:rPr lang="fr-FR" altLang="en-US" sz="2800" dirty="0" smtClean="0"/>
              <a:t>magasin</a:t>
            </a:r>
            <a:r>
              <a:rPr lang="hr-HR" altLang="en-US" sz="2800" dirty="0" smtClean="0"/>
              <a:t>)</a:t>
            </a:r>
            <a:endParaRPr lang="hr-HR" altLang="en-US" sz="2800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fr-FR" altLang="en-US" sz="2800" dirty="0" smtClean="0"/>
              <a:t>La nourriture</a:t>
            </a:r>
            <a:r>
              <a:rPr lang="hr-HR" altLang="en-US" sz="2800" dirty="0" smtClean="0"/>
              <a:t> (</a:t>
            </a:r>
            <a:r>
              <a:rPr lang="fr-FR" altLang="en-US" sz="2800" dirty="0" smtClean="0"/>
              <a:t>huile d’</a:t>
            </a:r>
            <a:r>
              <a:rPr lang="hr-HR" altLang="en-US" sz="2800" dirty="0" smtClean="0"/>
              <a:t>olive , </a:t>
            </a:r>
            <a:r>
              <a:rPr lang="fr-FR" altLang="en-US" sz="2800" dirty="0" smtClean="0"/>
              <a:t>fromage</a:t>
            </a:r>
            <a:r>
              <a:rPr lang="hr-HR" altLang="en-US" sz="2800" dirty="0" smtClean="0"/>
              <a:t>, </a:t>
            </a:r>
            <a:r>
              <a:rPr lang="fr-FR" altLang="en-US" sz="2800" dirty="0" smtClean="0"/>
              <a:t>viande </a:t>
            </a:r>
            <a:r>
              <a:rPr lang="hr-HR" altLang="en-US" sz="2800" dirty="0" smtClean="0"/>
              <a:t>…)</a:t>
            </a:r>
            <a:endParaRPr lang="hr-HR" altLang="en-US" sz="2800" dirty="0" smtClean="0"/>
          </a:p>
          <a:p>
            <a:pPr marL="285750" indent="-285750" eaLnBrk="1" hangingPunct="1">
              <a:buFontTx/>
              <a:buChar char="-"/>
              <a:defRPr/>
            </a:pPr>
            <a:endParaRPr lang="en-US" altLang="en-US" dirty="0" smtClean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l="9964" r="9964"/>
          <a:stretch>
            <a:fillRect/>
          </a:stretch>
        </p:blipFill>
        <p:spPr/>
      </p:pic>
      <p:pic>
        <p:nvPicPr>
          <p:cNvPr id="13317" name="Slika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6150" y="350043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Slika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5000625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Slika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765175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Slika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56882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Slika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8163" y="358775"/>
            <a:ext cx="63817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Slika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7013" y="1395413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Slika 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32639" y="2105447"/>
            <a:ext cx="2469009" cy="16731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754063" y="549275"/>
            <a:ext cx="25304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en-US" dirty="0" smtClean="0"/>
              <a:t> HISTO</a:t>
            </a:r>
            <a:r>
              <a:rPr lang="fr-FR" altLang="en-US" dirty="0"/>
              <a:t>I</a:t>
            </a:r>
            <a:r>
              <a:rPr lang="hr-HR" altLang="en-US" dirty="0" smtClean="0"/>
              <a:t>R</a:t>
            </a:r>
            <a:r>
              <a:rPr lang="fr-FR" altLang="en-US" dirty="0" smtClean="0"/>
              <a:t>E CROATE</a:t>
            </a:r>
            <a:endParaRPr lang="en-US" altLang="en-US" dirty="0" smtClean="0"/>
          </a:p>
        </p:txBody>
      </p:sp>
      <p:pic>
        <p:nvPicPr>
          <p:cNvPr id="14340" name="Slika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476250"/>
            <a:ext cx="2819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Slika 5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395062" y="2192636"/>
            <a:ext cx="2592773" cy="12363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4" name="Slika 7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530701" y="2105447"/>
            <a:ext cx="1857722" cy="16731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6" name="Slika 9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580895" y="4066135"/>
            <a:ext cx="2229719" cy="17108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17954" y="4129006"/>
            <a:ext cx="3138670" cy="205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5" name="TekstniOkvir 4"/>
          <p:cNvSpPr txBox="1">
            <a:spLocks noChangeArrowheads="1"/>
          </p:cNvSpPr>
          <p:nvPr/>
        </p:nvSpPr>
        <p:spPr bwMode="auto">
          <a:xfrm>
            <a:off x="5857875" y="714375"/>
            <a:ext cx="2089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dirty="0" smtClean="0">
                <a:solidFill>
                  <a:schemeClr val="bg1"/>
                </a:solidFill>
              </a:rPr>
              <a:t>Tablette de </a:t>
            </a:r>
            <a:r>
              <a:rPr lang="hr-HR" altLang="en-US" dirty="0" smtClean="0">
                <a:solidFill>
                  <a:schemeClr val="bg1"/>
                </a:solidFill>
              </a:rPr>
              <a:t>Bašćanska - </a:t>
            </a:r>
            <a:r>
              <a:rPr lang="fr-FR" altLang="en-US" dirty="0" smtClean="0">
                <a:solidFill>
                  <a:schemeClr val="bg1"/>
                </a:solidFill>
              </a:rPr>
              <a:t>première mention du nom de Croatie</a:t>
            </a:r>
            <a:r>
              <a:rPr lang="hr-HR" altLang="en-US" dirty="0" smtClean="0">
                <a:solidFill>
                  <a:schemeClr val="bg1"/>
                </a:solidFill>
              </a:rPr>
              <a:t> 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3900" y="4869840"/>
            <a:ext cx="1081088" cy="105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19798" y="3825557"/>
            <a:ext cx="1104900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8244408" y="5360507"/>
            <a:ext cx="784356" cy="52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Slika 8"/>
          <p:cNvPicPr>
            <a:picLocks noChangeAspect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>
            <a:off x="694444" y="4129006"/>
            <a:ext cx="1782488" cy="12442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25" y="338138"/>
            <a:ext cx="3813175" cy="2430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sz="4800" b="1" dirty="0" smtClean="0">
                <a:latin typeface="+mn-lt"/>
              </a:rPr>
              <a:t>Monnaie croate</a:t>
            </a:r>
            <a:endParaRPr lang="hr-HR" altLang="en-US" sz="4800" b="1" dirty="0" smtClean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68863" y="2786063"/>
            <a:ext cx="3817937" cy="2420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en-US" sz="3600" dirty="0" smtClean="0">
                <a:solidFill>
                  <a:schemeClr val="tx2"/>
                </a:solidFill>
              </a:rPr>
              <a:t>La monnaie croate est le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en-US" sz="3600" b="1" dirty="0" smtClean="0">
                <a:solidFill>
                  <a:schemeClr val="tx2"/>
                </a:solidFill>
              </a:rPr>
              <a:t>kuna</a:t>
            </a:r>
            <a:r>
              <a:rPr lang="hr-HR" altLang="en-US" sz="3600" dirty="0" smtClean="0">
                <a:solidFill>
                  <a:schemeClr val="tx2"/>
                </a:solidFill>
              </a:rPr>
              <a:t> </a:t>
            </a:r>
            <a:r>
              <a:rPr lang="hr-HR" altLang="en-US" sz="3600" dirty="0" smtClean="0">
                <a:solidFill>
                  <a:schemeClr val="tx2"/>
                </a:solidFill>
              </a:rPr>
              <a:t>–HRK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en-US" sz="3600" dirty="0" smtClean="0">
                <a:solidFill>
                  <a:schemeClr val="tx2"/>
                </a:solidFill>
              </a:rPr>
              <a:t>(</a:t>
            </a:r>
            <a:r>
              <a:rPr lang="hr-HR" altLang="en-US" sz="3000" dirty="0" smtClean="0">
                <a:solidFill>
                  <a:schemeClr val="tx2"/>
                </a:solidFill>
              </a:rPr>
              <a:t>1 € = </a:t>
            </a:r>
            <a:r>
              <a:rPr lang="hr-HR" altLang="en-US" sz="3000" dirty="0" smtClean="0">
                <a:solidFill>
                  <a:schemeClr val="tx2"/>
                </a:solidFill>
              </a:rPr>
              <a:t> </a:t>
            </a:r>
            <a:r>
              <a:rPr lang="hr-HR" altLang="en-US" sz="3000" dirty="0" smtClean="0">
                <a:solidFill>
                  <a:schemeClr val="tx2"/>
                </a:solidFill>
              </a:rPr>
              <a:t>7,7HRK</a:t>
            </a:r>
            <a:r>
              <a:rPr lang="hr-HR" altLang="en-US" sz="3600" dirty="0" smtClean="0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t="8027" b="8027"/>
          <a:stretch>
            <a:fillRect/>
          </a:stretch>
        </p:blipFill>
        <p:spPr/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2160" y="4945052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166688" y="6391275"/>
            <a:ext cx="7200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La Croatie a une longue et fertile histoire avec la musique classique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58975"/>
            <a:ext cx="4033838" cy="2303463"/>
          </a:xfrm>
        </p:spPr>
        <p:txBody>
          <a:bodyPr/>
          <a:lstStyle/>
          <a:p>
            <a:pPr eaLnBrk="1" hangingPunct="1"/>
            <a:r>
              <a:rPr lang="hr-HR" altLang="en-US" sz="3000" dirty="0" smtClean="0"/>
              <a:t>Zagreb </a:t>
            </a:r>
            <a:r>
              <a:rPr lang="fr-FR" altLang="en-US" sz="3000" dirty="0" smtClean="0"/>
              <a:t>est la capitale de la Croatie</a:t>
            </a:r>
            <a:endParaRPr lang="hr-HR" altLang="en-US" sz="3000" dirty="0" smtClean="0"/>
          </a:p>
          <a:p>
            <a:pPr eaLnBrk="1" hangingPunct="1"/>
            <a:r>
              <a:rPr lang="fr-FR" altLang="en-US" sz="3000" dirty="0" smtClean="0"/>
              <a:t>C’est aussi la ville la plus grande ( </a:t>
            </a:r>
            <a:r>
              <a:rPr lang="hr-HR" altLang="en-US" sz="3000" dirty="0" smtClean="0"/>
              <a:t> </a:t>
            </a:r>
            <a:r>
              <a:rPr lang="hr-HR" altLang="en-US" sz="3000" dirty="0" smtClean="0"/>
              <a:t>1 million </a:t>
            </a:r>
            <a:r>
              <a:rPr lang="fr-FR" altLang="en-US" sz="3000" dirty="0" smtClean="0"/>
              <a:t>d’habitants</a:t>
            </a:r>
            <a:r>
              <a:rPr lang="hr-HR" altLang="en-US" sz="3000" dirty="0" smtClean="0"/>
              <a:t>… </a:t>
            </a:r>
            <a:endParaRPr lang="hr-HR" altLang="en-US" sz="3000" dirty="0" smtClean="0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908050"/>
            <a:ext cx="2897188" cy="224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355976" y="3514124"/>
            <a:ext cx="4320480" cy="2658745"/>
          </a:xfrm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468313" y="549275"/>
            <a:ext cx="4175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600" dirty="0" smtClean="0">
                <a:solidFill>
                  <a:schemeClr val="bg1"/>
                </a:solidFill>
                <a:latin typeface="+mn-lt"/>
              </a:rPr>
              <a:t>La capitale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3040" y="458112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1547813" y="6453188"/>
            <a:ext cx="3744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i="1" dirty="0">
                <a:solidFill>
                  <a:schemeClr val="accent1">
                    <a:lumMod val="50000"/>
                  </a:schemeClr>
                </a:solidFill>
              </a:rPr>
              <a:t>Prigorje- 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hr-HR" i="1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 traditionnelle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Kolaž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992</Words>
  <Application>Microsoft Office PowerPoint</Application>
  <PresentationFormat>Affichage à l'écran (4:3)</PresentationFormat>
  <Paragraphs>134</Paragraphs>
  <Slides>31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Valni oblik</vt:lpstr>
      <vt:lpstr>Notre pays, ville et école</vt:lpstr>
      <vt:lpstr>Croatie</vt:lpstr>
      <vt:lpstr>LES SYMBOLES NATIONAUX CROATES</vt:lpstr>
      <vt:lpstr>L’ HYMNE CROATE</vt:lpstr>
      <vt:lpstr> Inventions Croate</vt:lpstr>
      <vt:lpstr> Souvenirs Croates</vt:lpstr>
      <vt:lpstr> HISTOIRE CROATE</vt:lpstr>
      <vt:lpstr>Monnaie croate</vt:lpstr>
      <vt:lpstr>Présentation PowerPoint</vt:lpstr>
      <vt:lpstr> GEOGRAPHIE… </vt:lpstr>
      <vt:lpstr>Croatia is a country in the south-east of Europe</vt:lpstr>
      <vt:lpstr>Borders with:</vt:lpstr>
      <vt:lpstr>In regions</vt:lpstr>
      <vt:lpstr>Temperature</vt:lpstr>
      <vt:lpstr>Structure ethnique du pays</vt:lpstr>
      <vt:lpstr>La religion </vt:lpstr>
      <vt:lpstr>Slavonski Brod  prononciation [slǎv̞ɔ̝ːnskiː brɔ̝̂ːd]</vt:lpstr>
      <vt:lpstr>La région de  Slavonija …</vt:lpstr>
      <vt:lpstr>Slavonski brod</vt:lpstr>
      <vt:lpstr>Histoire</vt:lpstr>
      <vt:lpstr>Les parcs de la ville…</vt:lpstr>
      <vt:lpstr>Une forteresse</vt:lpstr>
      <vt:lpstr>D’autres sites de  Slavonski Brod</vt:lpstr>
      <vt:lpstr>Des évènements intéressants à Slavonski Brod</vt:lpstr>
      <vt:lpstr>ĐURO PILAR</vt:lpstr>
      <vt:lpstr>Slavonski Brod</vt:lpstr>
      <vt:lpstr>“Đuro Pilar” école primaire  </vt:lpstr>
      <vt:lpstr>Présentation PowerPoint</vt:lpstr>
      <vt:lpstr>Nous pratiquons beaucoup d’activités extra-scolaires …</vt:lpstr>
      <vt:lpstr>Notre fierté…</vt:lpstr>
      <vt:lpstr>A bientôt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pays, ville et école</dc:title>
  <dc:creator>Bruliard</dc:creator>
  <cp:lastModifiedBy>Bruliard</cp:lastModifiedBy>
  <cp:revision>13</cp:revision>
  <dcterms:modified xsi:type="dcterms:W3CDTF">2015-05-07T16:39:27Z</dcterms:modified>
</cp:coreProperties>
</file>