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8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75A2-EC18-480E-B946-889AE36726D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3E1A-0AC7-4DC7-90D6-4E72A8FFB85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5C26-DC20-4073-8E21-EC7E05A0ADA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98036-7C17-4F9A-A973-EC275BC6552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12509-0AC6-4E6D-BBA8-CE145B7B7B7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CA95-3C39-4649-934D-BE761C6DF66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DA7A-7F87-49BD-BB75-6BC36483745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78281-94E1-4B38-95D4-E566B00C0FA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07DD-5A0D-4569-AA23-6074355B223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84E1-1752-47EA-BF98-9E5F98064CC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0BCE-705E-4640-A077-DC86E2710B4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A2F9-3284-4FD7-AC81-BED443649D3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EBA3-E8AA-4CA1-821E-FA181D13E5D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77F6-AAA7-4D57-AB46-9DEA420D80D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341C-4B3B-4EA8-8648-F35A4814EF0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4B7C-3AA1-4EC0-AAFB-42EB6BF2D33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BA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AC5D74-9803-4ADE-85DA-25EDF2A2DF9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2" r:id="rId2"/>
    <p:sldLayoutId id="2147483858" r:id="rId3"/>
    <p:sldLayoutId id="2147483853" r:id="rId4"/>
    <p:sldLayoutId id="2147483854" r:id="rId5"/>
    <p:sldLayoutId id="2147483855" r:id="rId6"/>
    <p:sldLayoutId id="2147483859" r:id="rId7"/>
    <p:sldLayoutId id="2147483860" r:id="rId8"/>
    <p:sldLayoutId id="2147483861" r:id="rId9"/>
    <p:sldLayoutId id="2147483856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844550"/>
          </a:xfrm>
        </p:spPr>
        <p:txBody>
          <a:bodyPr/>
          <a:lstStyle/>
          <a:p>
            <a:pPr eaLnBrk="1" hangingPunct="1"/>
            <a:r>
              <a:rPr lang="hr-HR" altLang="fr-FR" dirty="0" smtClean="0">
                <a:ea typeface="Trebuchet MS" pitchFamily="34" charset="0"/>
                <a:cs typeface="Trebuchet MS" pitchFamily="34" charset="0"/>
              </a:rPr>
              <a:t>Dan u predškolskoj grupi</a:t>
            </a:r>
            <a:endParaRPr lang="fr-FR" altLang="fr-FR" dirty="0" smtClean="0"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4775" y="1268413"/>
            <a:ext cx="6400800" cy="1473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altLang="fr-FR" dirty="0" smtClean="0"/>
              <a:t>Škola</a:t>
            </a:r>
            <a:r>
              <a:rPr lang="fr-FR" altLang="fr-FR" dirty="0" smtClean="0"/>
              <a:t> </a:t>
            </a:r>
            <a:r>
              <a:rPr lang="hr-HR" altLang="fr-FR" dirty="0" smtClean="0"/>
              <a:t>La </a:t>
            </a:r>
            <a:r>
              <a:rPr lang="fr-FR" altLang="fr-FR" dirty="0" smtClean="0"/>
              <a:t>Cachette</a:t>
            </a:r>
            <a:endParaRPr lang="fr-FR" altLang="fr-FR" dirty="0" smtClean="0"/>
          </a:p>
          <a:p>
            <a:pPr eaLnBrk="1" hangingPunct="1">
              <a:buFont typeface="Wingdings 2" pitchFamily="18" charset="2"/>
              <a:buNone/>
            </a:pPr>
            <a:r>
              <a:rPr lang="fr-FR" altLang="fr-FR" dirty="0" smtClean="0"/>
              <a:t>Nouzonville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altLang="fr-FR" dirty="0" smtClean="0"/>
              <a:t>Fran</a:t>
            </a:r>
            <a:r>
              <a:rPr lang="hr-HR" altLang="fr-FR" dirty="0" smtClean="0"/>
              <a:t>cuska</a:t>
            </a:r>
            <a:endParaRPr lang="fr-FR" altLang="fr-FR" dirty="0" smtClean="0"/>
          </a:p>
        </p:txBody>
      </p:sp>
      <p:pic>
        <p:nvPicPr>
          <p:cNvPr id="1331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00000">
            <a:off x="619125" y="3140075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">
            <a:off x="5035550" y="2651125"/>
            <a:ext cx="349091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fr-FR" sz="3600" dirty="0" smtClean="0">
                <a:ea typeface="Trebuchet MS" pitchFamily="34" charset="0"/>
                <a:cs typeface="Trebuchet MS" pitchFamily="34" charset="0"/>
              </a:rPr>
              <a:t>Vrijeme za obrok:  11.30 – 13.20h</a:t>
            </a:r>
            <a:endParaRPr lang="fr-FR" altLang="fr-FR" sz="3600" dirty="0" smtClean="0"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341438"/>
            <a:ext cx="3616325" cy="5040312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altLang="fr-FR" sz="2000" b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altLang="fr-FR" sz="2000" b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r-HR" altLang="fr-FR" b="1" dirty="0" smtClean="0">
                <a:solidFill>
                  <a:schemeClr val="tx1"/>
                </a:solidFill>
              </a:rPr>
              <a:t>Učenici mogu otići kući ili autobusom u školsku kuhinju.</a:t>
            </a:r>
            <a:endParaRPr lang="fr-FR" altLang="fr-FR" b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r-HR" altLang="fr-FR" b="1" dirty="0" smtClean="0">
                <a:solidFill>
                  <a:schemeClr val="tx1"/>
                </a:solidFill>
              </a:rPr>
              <a:t>Tijekom čitavog odmora osoba se brine za djecu i organizira igre i aktivnosti nakon obroka. </a:t>
            </a:r>
            <a:endParaRPr lang="fr-FR" altLang="fr-FR" sz="2000" b="1" dirty="0" smtClean="0">
              <a:solidFill>
                <a:schemeClr val="tx1"/>
              </a:solidFill>
            </a:endParaRPr>
          </a:p>
        </p:txBody>
      </p:sp>
      <p:pic>
        <p:nvPicPr>
          <p:cNvPr id="22532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40188" y="2055813"/>
            <a:ext cx="360045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fr-FR" sz="3600" dirty="0" smtClean="0">
                <a:cs typeface="Trebuchet MS" pitchFamily="34" charset="0"/>
              </a:rPr>
              <a:t>Povratak u školu – 13.20h</a:t>
            </a:r>
            <a:r>
              <a:rPr lang="fr-FR" altLang="fr-FR" sz="3600" dirty="0" smtClean="0">
                <a:cs typeface="Trebuchet MS" pitchFamily="34" charset="0"/>
              </a:rPr>
              <a:t>:</a:t>
            </a:r>
            <a:r>
              <a:rPr lang="hr-HR" altLang="fr-FR" sz="3600" dirty="0" smtClean="0">
                <a:cs typeface="Trebuchet MS" pitchFamily="34" charset="0"/>
              </a:rPr>
              <a:t> maleni odlaze na spavanje</a:t>
            </a:r>
            <a:endParaRPr lang="fr-FR" altLang="fr-FR" sz="3600" dirty="0" smtClean="0">
              <a:cs typeface="Trebuchet MS" pitchFamily="34" charset="0"/>
            </a:endParaRPr>
          </a:p>
        </p:txBody>
      </p:sp>
      <p:pic>
        <p:nvPicPr>
          <p:cNvPr id="23555" name="Espace réservé du contenu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0820000">
            <a:off x="368300" y="2327275"/>
            <a:ext cx="3786188" cy="2838450"/>
          </a:xfrm>
        </p:spPr>
      </p:pic>
      <p:pic>
        <p:nvPicPr>
          <p:cNvPr id="23556" name="Espace réservé du contenu 2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900000">
            <a:off x="5002213" y="2406650"/>
            <a:ext cx="3576637" cy="268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hr-HR" altLang="fr-FR" dirty="0" smtClean="0">
                <a:ea typeface="Trebuchet MS" pitchFamily="34" charset="0"/>
                <a:cs typeface="Trebuchet MS" pitchFamily="34" charset="0"/>
              </a:rPr>
              <a:t>Dok stariji ponovno uče...</a:t>
            </a:r>
            <a:endParaRPr lang="fr-FR" altLang="fr-FR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24579" name="Espace réservé du contenu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484313"/>
            <a:ext cx="3732213" cy="2798762"/>
          </a:xfrm>
        </p:spPr>
      </p:pic>
      <p:pic>
        <p:nvPicPr>
          <p:cNvPr id="24580" name="Espace réservé du contenu 2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4297363"/>
            <a:ext cx="2892425" cy="2171700"/>
          </a:xfrm>
        </p:spPr>
      </p:pic>
      <p:pic>
        <p:nvPicPr>
          <p:cNvPr id="24581" name="Espace réservé du contenu 3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41338" y="4297363"/>
            <a:ext cx="2895600" cy="2171700"/>
          </a:xfrm>
        </p:spPr>
      </p:pic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303213" y="3665538"/>
            <a:ext cx="24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fr-FR"/>
              <a:t>.</a:t>
            </a: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3492500" y="5013325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fr-FR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fr-FR" sz="3600" dirty="0" smtClean="0">
                <a:cs typeface="Trebuchet MS" pitchFamily="34" charset="0"/>
              </a:rPr>
              <a:t>Odlazak na nuždu i ponovno na mali odmor u dvorište – 13.10h</a:t>
            </a:r>
            <a:endParaRPr lang="fr-FR" altLang="fr-FR" sz="3600" dirty="0" smtClean="0">
              <a:cs typeface="Trebuchet MS" pitchFamily="34" charset="0"/>
            </a:endParaRPr>
          </a:p>
        </p:txBody>
      </p:sp>
      <p:pic>
        <p:nvPicPr>
          <p:cNvPr id="25603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880000">
            <a:off x="566738" y="1903413"/>
            <a:ext cx="3616325" cy="2711450"/>
          </a:xfrm>
        </p:spPr>
      </p:pic>
      <p:pic>
        <p:nvPicPr>
          <p:cNvPr id="25604" name="Espace réservé du contenu 2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5880000">
            <a:off x="5194300" y="2270126"/>
            <a:ext cx="2892425" cy="217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fr-FR" dirty="0" smtClean="0">
                <a:ea typeface="Trebuchet MS" pitchFamily="34" charset="0"/>
                <a:cs typeface="Trebuchet MS" pitchFamily="34" charset="0"/>
              </a:rPr>
              <a:t>Ponovno u školi</a:t>
            </a:r>
            <a:endParaRPr lang="fr-FR" altLang="fr-FR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26627" name="Espace réservé du contenu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3888" y="1598613"/>
            <a:ext cx="4551362" cy="3414712"/>
          </a:xfrm>
        </p:spPr>
      </p:pic>
      <p:sp>
        <p:nvSpPr>
          <p:cNvPr id="26628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148263" y="1412875"/>
            <a:ext cx="3617912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"/>
            </a:pPr>
            <a:r>
              <a:rPr lang="hr-HR" altLang="fr-FR" b="1" dirty="0" smtClean="0">
                <a:solidFill>
                  <a:schemeClr val="tx1"/>
                </a:solidFill>
              </a:rPr>
              <a:t>Obično je kraj školskog dana posvećen slušanju priča, pjevanju pjesama ili drugim opuštajućim aktivnostima kao što su slušanje glazbe ili crtanje, a ponekad je potrebno dovršiti i neke zadatke. </a:t>
            </a:r>
            <a:endParaRPr lang="fr-FR" altLang="fr-F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fr-FR" dirty="0" smtClean="0">
                <a:ea typeface="Trebuchet MS" pitchFamily="34" charset="0"/>
                <a:cs typeface="Trebuchet MS" pitchFamily="34" charset="0"/>
              </a:rPr>
              <a:t>Vrijeme za odlazak! – 15.45h</a:t>
            </a:r>
            <a:endParaRPr lang="fr-FR" altLang="fr-FR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27651" name="Espace réservé du contenu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4554537" cy="3414712"/>
          </a:xfrm>
        </p:spPr>
      </p:pic>
      <p:sp>
        <p:nvSpPr>
          <p:cNvPr id="2765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5219700" y="2708275"/>
            <a:ext cx="3617913" cy="2952750"/>
          </a:xfrm>
        </p:spPr>
        <p:txBody>
          <a:bodyPr/>
          <a:lstStyle/>
          <a:p>
            <a:pPr eaLnBrk="1" hangingPunct="1"/>
            <a:r>
              <a:rPr lang="hr-HR" altLang="fr-FR" b="1" dirty="0" smtClean="0">
                <a:solidFill>
                  <a:schemeClr val="tx1"/>
                </a:solidFill>
              </a:rPr>
              <a:t>Većina učenika naše škole odlazi kući s majkom ili ocem, neki ostaju u školi te se netko brine za njih do 18h.</a:t>
            </a:r>
            <a:endParaRPr lang="fr-FR" altLang="fr-F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969962"/>
          </a:xfrm>
        </p:spPr>
        <p:txBody>
          <a:bodyPr/>
          <a:lstStyle/>
          <a:p>
            <a:pPr eaLnBrk="1" hangingPunct="1"/>
            <a:r>
              <a:rPr lang="hr-HR" altLang="fr-FR" sz="4000" dirty="0" smtClean="0">
                <a:ea typeface="Trebuchet MS" pitchFamily="34" charset="0"/>
                <a:cs typeface="Trebuchet MS" pitchFamily="34" charset="0"/>
              </a:rPr>
              <a:t>Vrata se otvaraju u 8.20h ujutro:</a:t>
            </a:r>
            <a:endParaRPr lang="fr-FR" altLang="fr-FR" sz="4000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4339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4224337" cy="3168650"/>
          </a:xfrm>
        </p:spPr>
      </p:pic>
      <p:pic>
        <p:nvPicPr>
          <p:cNvPr id="14340" name="Espace réservé du contenu 2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3573463"/>
            <a:ext cx="2895600" cy="2171700"/>
          </a:xfrm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6227763" y="45085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fr-FR"/>
              <a:t>…</a:t>
            </a:r>
          </a:p>
        </p:txBody>
      </p:sp>
      <p:sp>
        <p:nvSpPr>
          <p:cNvPr id="14342" name="ZoneTexte 1"/>
          <p:cNvSpPr txBox="1">
            <a:spLocks noChangeArrowheads="1"/>
          </p:cNvSpPr>
          <p:nvPr/>
        </p:nvSpPr>
        <p:spPr bwMode="auto">
          <a:xfrm>
            <a:off x="5076825" y="2565400"/>
            <a:ext cx="3570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 smtClean="0"/>
              <a:t>Kratko vrijeme za zajedničku igru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fr-FR" dirty="0" smtClean="0">
                <a:ea typeface="Trebuchet MS" pitchFamily="34" charset="0"/>
                <a:cs typeface="Trebuchet MS" pitchFamily="34" charset="0"/>
              </a:rPr>
              <a:t>Okupljanje u 8.40h: </a:t>
            </a:r>
            <a:endParaRPr lang="fr-FR" altLang="fr-FR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5363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0350" y="1196975"/>
            <a:ext cx="4802188" cy="3600450"/>
          </a:xfrm>
        </p:spPr>
      </p:pic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96975"/>
            <a:ext cx="3887787" cy="48990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hr-HR" altLang="fr-FR" sz="2000" b="1" dirty="0" smtClean="0">
                <a:solidFill>
                  <a:schemeClr val="tx1"/>
                </a:solidFill>
              </a:rPr>
              <a:t>Započinjemo radni dan jednim ritualom:</a:t>
            </a:r>
            <a:endParaRPr lang="fr-FR" altLang="fr-FR" sz="2000" b="1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endParaRPr lang="fr-FR" altLang="fr-FR" sz="2000" b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hr-HR" altLang="fr-FR" sz="2000" b="1" dirty="0" smtClean="0">
                <a:solidFill>
                  <a:schemeClr val="tx1"/>
                </a:solidFill>
              </a:rPr>
              <a:t>Pozdravimo sve, provjerimo tko je prisutan, a tko nedostaje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endParaRPr lang="fr-FR" altLang="fr-FR" sz="2000" b="1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hr-HR" altLang="fr-FR" sz="2000" b="1" dirty="0" smtClean="0">
                <a:solidFill>
                  <a:schemeClr val="tx1"/>
                </a:solidFill>
              </a:rPr>
              <a:t>Predstavimo današnji dan, razgovaramo o vremenskim prilikama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endParaRPr lang="fr-FR" altLang="fr-FR" sz="2000" b="1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hr-HR" altLang="fr-FR" sz="2000" b="1" dirty="0" smtClean="0">
                <a:solidFill>
                  <a:schemeClr val="tx1"/>
                </a:solidFill>
              </a:rPr>
              <a:t>Učitelj/ica predstavlja jutarnje zadatke</a:t>
            </a:r>
            <a:endParaRPr lang="fr-FR" alt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fr-FR" dirty="0" smtClean="0">
                <a:cs typeface="Trebuchet MS" pitchFamily="34" charset="0"/>
              </a:rPr>
              <a:t>Vrijeme za vježbanje – 9.00h:</a:t>
            </a:r>
            <a:endParaRPr lang="fr-FR" altLang="fr-FR" dirty="0" smtClean="0">
              <a:cs typeface="Trebuchet MS" pitchFamily="34" charset="0"/>
            </a:endParaRPr>
          </a:p>
        </p:txBody>
      </p:sp>
      <p:pic>
        <p:nvPicPr>
          <p:cNvPr id="16387" name="Espace réservé du contenu 9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00213"/>
            <a:ext cx="3168650" cy="2376487"/>
          </a:xfrm>
        </p:spPr>
      </p:pic>
      <p:pic>
        <p:nvPicPr>
          <p:cNvPr id="16388" name="Espace réservé du contenu 12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1268413"/>
            <a:ext cx="1944687" cy="2590800"/>
          </a:xfrm>
        </p:spPr>
      </p:pic>
      <p:pic>
        <p:nvPicPr>
          <p:cNvPr id="16389" name="Espace réservé du contenu 1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635375" y="4292600"/>
            <a:ext cx="2898775" cy="217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7477125" cy="649287"/>
          </a:xfrm>
        </p:spPr>
        <p:txBody>
          <a:bodyPr/>
          <a:lstStyle/>
          <a:p>
            <a:pPr eaLnBrk="1" hangingPunct="1"/>
            <a:r>
              <a:rPr lang="hr-HR" altLang="fr-FR" sz="3200" dirty="0" smtClean="0">
                <a:ea typeface="Trebuchet MS" pitchFamily="34" charset="0"/>
                <a:cs typeface="Trebuchet MS" pitchFamily="34" charset="0"/>
              </a:rPr>
              <a:t>Početak rada u malim skupinama – 9.40h:</a:t>
            </a:r>
            <a:endParaRPr lang="fr-FR" altLang="fr-FR" sz="3200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741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8038" y="1844675"/>
            <a:ext cx="2108200" cy="2809875"/>
          </a:xfrm>
          <a:noFill/>
        </p:spPr>
      </p:pic>
      <p:pic>
        <p:nvPicPr>
          <p:cNvPr id="17412" name="Espace réservé du contenu 2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64075" y="1125538"/>
            <a:ext cx="3784600" cy="2838450"/>
          </a:xfrm>
        </p:spPr>
      </p:pic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684213" y="3357563"/>
            <a:ext cx="24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fr-FR"/>
              <a:t>.</a:t>
            </a:r>
          </a:p>
        </p:txBody>
      </p:sp>
      <p:pic>
        <p:nvPicPr>
          <p:cNvPr id="1741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7138" y="4221163"/>
            <a:ext cx="179228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2060575"/>
            <a:ext cx="7408862" cy="4608513"/>
          </a:xfrm>
        </p:spPr>
        <p:txBody>
          <a:bodyPr/>
          <a:lstStyle/>
          <a:p>
            <a:pPr>
              <a:buFont typeface="Wingdings 2" charset="2"/>
              <a:buChar char=""/>
              <a:defRPr/>
            </a:pPr>
            <a:r>
              <a:rPr lang="hr-HR" altLang="fr-FR" b="1" dirty="0" smtClean="0">
                <a:solidFill>
                  <a:schemeClr val="tx1"/>
                </a:solidFill>
              </a:rPr>
              <a:t>U rujnu 2008.godine izdan je raspored koji donosi 6 osnovnih smjerova</a:t>
            </a:r>
            <a:r>
              <a:rPr lang="fr-FR" altLang="fr-FR" b="1" dirty="0" smtClean="0">
                <a:solidFill>
                  <a:schemeClr val="tx1"/>
                </a:solidFill>
              </a:rPr>
              <a:t> </a:t>
            </a:r>
            <a:r>
              <a:rPr lang="hr-HR" altLang="fr-FR" b="1" dirty="0" smtClean="0">
                <a:solidFill>
                  <a:schemeClr val="tx1"/>
                </a:solidFill>
              </a:rPr>
              <a:t>koje je potrebno slijediti</a:t>
            </a:r>
            <a:r>
              <a:rPr lang="fr-FR" altLang="fr-FR" b="1" dirty="0" smtClean="0">
                <a:solidFill>
                  <a:schemeClr val="tx1"/>
                </a:solidFill>
              </a:rPr>
              <a:t>: </a:t>
            </a:r>
          </a:p>
          <a:p>
            <a:pPr>
              <a:buFont typeface="Wingdings 2" charset="2"/>
              <a:buChar char=""/>
              <a:defRPr/>
            </a:pPr>
            <a:r>
              <a:rPr lang="hr-HR" altLang="fr-FR" b="1" dirty="0" smtClean="0">
                <a:solidFill>
                  <a:schemeClr val="tx1"/>
                </a:solidFill>
              </a:rPr>
              <a:t>Učimo govoriti</a:t>
            </a:r>
            <a:endParaRPr lang="fr-FR" altLang="fr-FR" b="1" dirty="0" smtClean="0">
              <a:solidFill>
                <a:schemeClr val="tx1"/>
              </a:solidFill>
            </a:endParaRPr>
          </a:p>
          <a:p>
            <a:pPr>
              <a:buFont typeface="Wingdings 2" charset="2"/>
              <a:buChar char=""/>
              <a:defRPr/>
            </a:pPr>
            <a:r>
              <a:rPr lang="hr-HR" altLang="fr-FR" b="1" dirty="0" smtClean="0">
                <a:solidFill>
                  <a:schemeClr val="tx1"/>
                </a:solidFill>
              </a:rPr>
              <a:t>Otkrivamo pisanje</a:t>
            </a:r>
            <a:endParaRPr lang="fr-FR" altLang="fr-FR" b="1" dirty="0" smtClean="0">
              <a:solidFill>
                <a:schemeClr val="tx1"/>
              </a:solidFill>
            </a:endParaRPr>
          </a:p>
          <a:p>
            <a:pPr>
              <a:buFont typeface="Wingdings 2" charset="2"/>
              <a:buChar char=""/>
              <a:defRPr/>
            </a:pPr>
            <a:r>
              <a:rPr lang="hr-HR" altLang="fr-FR" b="1" dirty="0" smtClean="0">
                <a:solidFill>
                  <a:schemeClr val="tx1"/>
                </a:solidFill>
              </a:rPr>
              <a:t>Otkrivamo svijet</a:t>
            </a:r>
            <a:endParaRPr lang="fr-FR" altLang="fr-FR" b="1" dirty="0" smtClean="0">
              <a:solidFill>
                <a:schemeClr val="tx1"/>
              </a:solidFill>
            </a:endParaRPr>
          </a:p>
          <a:p>
            <a:pPr>
              <a:buFont typeface="Wingdings 2" charset="2"/>
              <a:buChar char=""/>
              <a:defRPr/>
            </a:pPr>
            <a:r>
              <a:rPr lang="hr-HR" altLang="fr-FR" b="1" dirty="0" smtClean="0">
                <a:solidFill>
                  <a:schemeClr val="tx1"/>
                </a:solidFill>
              </a:rPr>
              <a:t>Postajemo učenikom</a:t>
            </a:r>
            <a:endParaRPr lang="fr-FR" altLang="fr-FR" b="1" dirty="0" smtClean="0">
              <a:solidFill>
                <a:schemeClr val="tx1"/>
              </a:solidFill>
            </a:endParaRPr>
          </a:p>
          <a:p>
            <a:pPr>
              <a:buFont typeface="Wingdings 2" charset="2"/>
              <a:buChar char=""/>
              <a:defRPr/>
            </a:pPr>
            <a:r>
              <a:rPr lang="hr-HR" altLang="fr-FR" b="1" dirty="0" smtClean="0">
                <a:solidFill>
                  <a:schemeClr val="tx1"/>
                </a:solidFill>
              </a:rPr>
              <a:t>Pokrećemo svoje tijelo</a:t>
            </a:r>
            <a:endParaRPr lang="fr-FR" altLang="fr-FR" b="1" dirty="0" smtClean="0">
              <a:solidFill>
                <a:schemeClr val="tx1"/>
              </a:solidFill>
            </a:endParaRPr>
          </a:p>
          <a:p>
            <a:pPr>
              <a:buFont typeface="Wingdings 2" charset="2"/>
              <a:buChar char=""/>
              <a:defRPr/>
            </a:pPr>
            <a:r>
              <a:rPr lang="hr-HR" altLang="fr-FR" b="1" dirty="0" smtClean="0">
                <a:solidFill>
                  <a:schemeClr val="tx1"/>
                </a:solidFill>
              </a:rPr>
              <a:t>Osjećamo, dodirujemo, zamišljamo, stvaramo</a:t>
            </a:r>
            <a:endParaRPr lang="fr-FR" altLang="fr-FR" b="1" dirty="0" smtClean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hr-HR" b="1" dirty="0" smtClean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hr-HR" b="1" dirty="0" smtClean="0">
                <a:solidFill>
                  <a:schemeClr val="tx1"/>
                </a:solidFill>
              </a:rPr>
              <a:t>Svake godine izdaje se novi raspored.</a:t>
            </a:r>
            <a:endParaRPr lang="fr-FR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Char char=""/>
            </a:pPr>
            <a:endParaRPr lang="fr-FR" altLang="fr-FR" b="1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fr-FR" dirty="0" smtClean="0">
                <a:ea typeface="Trebuchet MS" pitchFamily="34" charset="0"/>
                <a:cs typeface="Trebuchet MS" pitchFamily="34" charset="0"/>
              </a:rPr>
              <a:t>Skupni rad</a:t>
            </a:r>
            <a:endParaRPr lang="fr-FR" altLang="fr-FR" dirty="0" smtClean="0">
              <a:ea typeface="Trebuchet MS" pitchFamily="34" charset="0"/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 sz="quarter"/>
          </p:nvPr>
        </p:nvSpPr>
        <p:spPr>
          <a:xfrm>
            <a:off x="219075" y="357165"/>
            <a:ext cx="7477125" cy="1012847"/>
          </a:xfrm>
        </p:spPr>
        <p:txBody>
          <a:bodyPr/>
          <a:lstStyle/>
          <a:p>
            <a:pPr eaLnBrk="1" hangingPunct="1"/>
            <a:r>
              <a:rPr lang="hr-HR" altLang="fr-FR" dirty="0" smtClean="0">
                <a:ea typeface="Trebuchet MS" pitchFamily="34" charset="0"/>
                <a:cs typeface="Trebuchet MS" pitchFamily="34" charset="0"/>
              </a:rPr>
              <a:t>Vrijeme za zajedničku užinu- 10.10h</a:t>
            </a:r>
            <a:endParaRPr lang="fr-FR" altLang="fr-FR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9459" name="Espace réservé du contenu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3881437" cy="2911475"/>
          </a:xfrm>
        </p:spPr>
      </p:pic>
      <p:pic>
        <p:nvPicPr>
          <p:cNvPr id="19460" name="Espace réservé du contenu 2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2997200"/>
            <a:ext cx="3940175" cy="2952750"/>
          </a:xfrm>
        </p:spPr>
      </p:pic>
      <p:sp>
        <p:nvSpPr>
          <p:cNvPr id="19461" name="ZoneTexte 1"/>
          <p:cNvSpPr txBox="1">
            <a:spLocks noChangeArrowheads="1"/>
          </p:cNvSpPr>
          <p:nvPr/>
        </p:nvSpPr>
        <p:spPr bwMode="auto">
          <a:xfrm>
            <a:off x="4427538" y="1749425"/>
            <a:ext cx="44037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 smtClean="0"/>
              <a:t>Roditelji donose užinu u školu </a:t>
            </a:r>
          </a:p>
          <a:p>
            <a:r>
              <a:rPr lang="hr-HR" dirty="0" smtClean="0"/>
              <a:t>prema rasporedu u koji su se upisali.</a:t>
            </a:r>
          </a:p>
          <a:p>
            <a:r>
              <a:rPr lang="hr-HR" dirty="0" smtClean="0"/>
              <a:t>Svaki dan u tjednu slijedi određenu temu:</a:t>
            </a:r>
          </a:p>
          <a:p>
            <a:r>
              <a:rPr lang="hr-HR" dirty="0" smtClean="0"/>
              <a:t>v</a:t>
            </a:r>
            <a:r>
              <a:rPr lang="hr-HR" dirty="0" smtClean="0"/>
              <a:t>oće, jogurt, kolači...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19075" y="227013"/>
            <a:ext cx="7477125" cy="1401762"/>
          </a:xfrm>
        </p:spPr>
        <p:txBody>
          <a:bodyPr/>
          <a:lstStyle/>
          <a:p>
            <a:pPr eaLnBrk="1" hangingPunct="1"/>
            <a:r>
              <a:rPr lang="hr-HR" altLang="fr-FR" sz="3600" dirty="0" smtClean="0">
                <a:ea typeface="Trebuchet MS" pitchFamily="34" charset="0"/>
                <a:cs typeface="Trebuchet MS" pitchFamily="34" charset="0"/>
              </a:rPr>
              <a:t>Odlazak na nuždu i na mali odmor u dvorištu – 10.20h</a:t>
            </a:r>
            <a:endParaRPr lang="fr-FR" altLang="fr-FR" sz="3600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20483" name="Espace réservé du contenu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222625"/>
            <a:ext cx="3744913" cy="2809875"/>
          </a:xfrm>
        </p:spPr>
      </p:pic>
      <p:pic>
        <p:nvPicPr>
          <p:cNvPr id="20484" name="Espace réservé du contenu 3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700213"/>
            <a:ext cx="3551237" cy="2665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fr-FR" dirty="0" smtClean="0">
                <a:ea typeface="Trebuchet MS" pitchFamily="34" charset="0"/>
                <a:cs typeface="Trebuchet MS" pitchFamily="34" charset="0"/>
              </a:rPr>
              <a:t>Povratak radu – 10.50h</a:t>
            </a:r>
            <a:endParaRPr lang="fr-FR" altLang="fr-FR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21507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341438"/>
            <a:ext cx="3373437" cy="4497387"/>
          </a:xfrm>
        </p:spPr>
      </p:pic>
      <p:sp>
        <p:nvSpPr>
          <p:cNvPr id="16387" name="Espace réservé du contenu 2"/>
          <p:cNvSpPr>
            <a:spLocks noGrp="1"/>
          </p:cNvSpPr>
          <p:nvPr>
            <p:ph sz="quarter" idx="2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fr-FR" altLang="fr-FR" b="1" dirty="0" smtClean="0">
              <a:solidFill>
                <a:schemeClr val="tx1"/>
              </a:solidFill>
              <a:ea typeface="Trebuchet MS" pitchFamily="34" charset="0"/>
              <a:cs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fr-FR" altLang="fr-FR" b="1" dirty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  <a:t> </a:t>
            </a:r>
            <a:r>
              <a:rPr lang="fr-FR" altLang="fr-FR" b="1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  <a:t>   </a:t>
            </a:r>
            <a:r>
              <a:rPr lang="hr-HR" altLang="fr-FR" b="1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  <a:t>Skupni rad</a:t>
            </a:r>
            <a:endParaRPr lang="fr-FR" altLang="fr-FR" b="1" dirty="0" smtClean="0">
              <a:solidFill>
                <a:schemeClr val="tx1"/>
              </a:solidFill>
            </a:endParaRPr>
          </a:p>
        </p:txBody>
      </p:sp>
      <p:pic>
        <p:nvPicPr>
          <p:cNvPr id="21509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3852862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427</TotalTime>
  <Words>292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Vagues</vt:lpstr>
      <vt:lpstr>Dan u predškolskoj grupi</vt:lpstr>
      <vt:lpstr>Vrata se otvaraju u 8.20h ujutro:</vt:lpstr>
      <vt:lpstr>Okupljanje u 8.40h: </vt:lpstr>
      <vt:lpstr>Vrijeme za vježbanje – 9.00h:</vt:lpstr>
      <vt:lpstr>Početak rada u malim skupinama – 9.40h:</vt:lpstr>
      <vt:lpstr>Skupni rad</vt:lpstr>
      <vt:lpstr>Vrijeme za zajedničku užinu- 10.10h</vt:lpstr>
      <vt:lpstr>Odlazak na nuždu i na mali odmor u dvorištu – 10.20h</vt:lpstr>
      <vt:lpstr>Povratak radu – 10.50h</vt:lpstr>
      <vt:lpstr>Vrijeme za obrok:  11.30 – 13.20h</vt:lpstr>
      <vt:lpstr>Povratak u školu – 13.20h: maleni odlaze na spavanje</vt:lpstr>
      <vt:lpstr> Dok stariji ponovno uče...</vt:lpstr>
      <vt:lpstr>Odlazak na nuždu i ponovno na mali odmor u dvorište – 13.10h</vt:lpstr>
      <vt:lpstr>Ponovno u školi</vt:lpstr>
      <vt:lpstr>Vrijeme za odlazak! – 15.45h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at nursery school</dc:title>
  <dc:creator>Bruliard</dc:creator>
  <cp:lastModifiedBy>Mirela</cp:lastModifiedBy>
  <cp:revision>68</cp:revision>
  <dcterms:created xsi:type="dcterms:W3CDTF">2010-04-22T12:15:08Z</dcterms:created>
  <dcterms:modified xsi:type="dcterms:W3CDTF">2015-05-22T15:51:57Z</dcterms:modified>
</cp:coreProperties>
</file>