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invertIfNegative val="0"/>
          <c:cat>
            <c:strRef>
              <c:f>Blad1!$A$2:$A$11</c:f>
              <c:strCache>
                <c:ptCount val="10"/>
                <c:pt idx="0">
                  <c:v>At home</c:v>
                </c:pt>
                <c:pt idx="1">
                  <c:v>In the car</c:v>
                </c:pt>
                <c:pt idx="2">
                  <c:v>Fysical activities</c:v>
                </c:pt>
                <c:pt idx="3">
                  <c:v>Study</c:v>
                </c:pt>
                <c:pt idx="4">
                  <c:v>Dance</c:v>
                </c:pt>
                <c:pt idx="5">
                  <c:v>Go to sleep</c:v>
                </c:pt>
                <c:pt idx="6">
                  <c:v>Cook</c:v>
                </c:pt>
                <c:pt idx="7">
                  <c:v>Relax</c:v>
                </c:pt>
                <c:pt idx="8">
                  <c:v>Clean at home</c:v>
                </c:pt>
                <c:pt idx="9">
                  <c:v>Read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51</c:v>
                </c:pt>
                <c:pt idx="1">
                  <c:v>33</c:v>
                </c:pt>
                <c:pt idx="2">
                  <c:v>12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638656"/>
        <c:axId val="33640448"/>
        <c:axId val="0"/>
      </c:bar3DChart>
      <c:catAx>
        <c:axId val="33638656"/>
        <c:scaling>
          <c:orientation val="minMax"/>
        </c:scaling>
        <c:delete val="0"/>
        <c:axPos val="b"/>
        <c:majorTickMark val="out"/>
        <c:minorTickMark val="none"/>
        <c:tickLblPos val="nextTo"/>
        <c:crossAx val="33640448"/>
        <c:crosses val="autoZero"/>
        <c:auto val="1"/>
        <c:lblAlgn val="ctr"/>
        <c:lblOffset val="100"/>
        <c:noMultiLvlLbl val="0"/>
      </c:catAx>
      <c:valAx>
        <c:axId val="3364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63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invertIfNegative val="0"/>
          <c:cat>
            <c:strRef>
              <c:f>Blad1!$A$2:$A$14</c:f>
              <c:strCache>
                <c:ptCount val="13"/>
                <c:pt idx="0">
                  <c:v>Piano</c:v>
                </c:pt>
                <c:pt idx="1">
                  <c:v>Guitar</c:v>
                </c:pt>
                <c:pt idx="2">
                  <c:v>I have no favourite</c:v>
                </c:pt>
                <c:pt idx="3">
                  <c:v>Drums</c:v>
                </c:pt>
                <c:pt idx="4">
                  <c:v>Electric Guitar</c:v>
                </c:pt>
                <c:pt idx="5">
                  <c:v>Flute</c:v>
                </c:pt>
                <c:pt idx="6">
                  <c:v>Keyboard</c:v>
                </c:pt>
                <c:pt idx="7">
                  <c:v>Saxophone</c:v>
                </c:pt>
                <c:pt idx="8">
                  <c:v>Trumpet</c:v>
                </c:pt>
                <c:pt idx="9">
                  <c:v>Cello</c:v>
                </c:pt>
                <c:pt idx="10">
                  <c:v>Panpipe</c:v>
                </c:pt>
                <c:pt idx="11">
                  <c:v>Trombone</c:v>
                </c:pt>
                <c:pt idx="12">
                  <c:v>Cornet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40</c:v>
                </c:pt>
                <c:pt idx="1">
                  <c:v>33</c:v>
                </c:pt>
                <c:pt idx="2">
                  <c:v>33</c:v>
                </c:pt>
                <c:pt idx="3">
                  <c:v>23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42880"/>
        <c:axId val="53252864"/>
        <c:axId val="0"/>
      </c:bar3DChart>
      <c:catAx>
        <c:axId val="53242880"/>
        <c:scaling>
          <c:orientation val="minMax"/>
        </c:scaling>
        <c:delete val="0"/>
        <c:axPos val="b"/>
        <c:majorTickMark val="out"/>
        <c:minorTickMark val="none"/>
        <c:tickLblPos val="nextTo"/>
        <c:crossAx val="53252864"/>
        <c:crosses val="autoZero"/>
        <c:auto val="1"/>
        <c:lblAlgn val="ctr"/>
        <c:lblOffset val="100"/>
        <c:noMultiLvlLbl val="0"/>
      </c:catAx>
      <c:valAx>
        <c:axId val="5325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24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86</c:v>
                </c:pt>
                <c:pt idx="1">
                  <c:v>45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717203752308824"/>
          <c:y val="0.4047344178465444"/>
          <c:w val="0.16560574025469038"/>
          <c:h val="0.233645966615281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57808398950131E-2"/>
          <c:y val="3.6443293946503759E-2"/>
          <c:w val="0.90497545445708172"/>
          <c:h val="0.689007842087971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At home</c:v>
                </c:pt>
                <c:pt idx="1">
                  <c:v>At school</c:v>
                </c:pt>
                <c:pt idx="2">
                  <c:v>At parties</c:v>
                </c:pt>
                <c:pt idx="3">
                  <c:v>In a choir</c:v>
                </c:pt>
                <c:pt idx="4">
                  <c:v>In the car</c:v>
                </c:pt>
                <c:pt idx="5">
                  <c:v>Everywhere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97</c:v>
                </c:pt>
                <c:pt idx="1">
                  <c:v>46</c:v>
                </c:pt>
                <c:pt idx="2">
                  <c:v>14</c:v>
                </c:pt>
                <c:pt idx="3">
                  <c:v>11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4536448"/>
        <c:axId val="54538240"/>
        <c:axId val="33715072"/>
      </c:bar3DChart>
      <c:catAx>
        <c:axId val="54536448"/>
        <c:scaling>
          <c:orientation val="minMax"/>
        </c:scaling>
        <c:delete val="0"/>
        <c:axPos val="b"/>
        <c:majorTickMark val="out"/>
        <c:minorTickMark val="none"/>
        <c:tickLblPos val="nextTo"/>
        <c:crossAx val="54538240"/>
        <c:crosses val="autoZero"/>
        <c:auto val="1"/>
        <c:lblAlgn val="ctr"/>
        <c:lblOffset val="100"/>
        <c:noMultiLvlLbl val="0"/>
      </c:catAx>
      <c:valAx>
        <c:axId val="5453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536448"/>
        <c:crosses val="autoZero"/>
        <c:crossBetween val="between"/>
      </c:valAx>
      <c:serAx>
        <c:axId val="33715072"/>
        <c:scaling>
          <c:orientation val="minMax"/>
        </c:scaling>
        <c:delete val="1"/>
        <c:axPos val="b"/>
        <c:majorTickMark val="out"/>
        <c:minorTickMark val="none"/>
        <c:tickLblPos val="none"/>
        <c:crossAx val="5453824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At home</c:v>
                </c:pt>
                <c:pt idx="1">
                  <c:v>Spotify</c:v>
                </c:pt>
                <c:pt idx="2">
                  <c:v>At school</c:v>
                </c:pt>
                <c:pt idx="3">
                  <c:v>Friends</c:v>
                </c:pt>
                <c:pt idx="4">
                  <c:v>In a choir</c:v>
                </c:pt>
                <c:pt idx="5">
                  <c:v>Kindergarden</c:v>
                </c:pt>
                <c:pt idx="6">
                  <c:v>At parties</c:v>
                </c:pt>
                <c:pt idx="7">
                  <c:v>I don´t know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72</c:v>
                </c:pt>
                <c:pt idx="1">
                  <c:v>71</c:v>
                </c:pt>
                <c:pt idx="2">
                  <c:v>53</c:v>
                </c:pt>
                <c:pt idx="3">
                  <c:v>34</c:v>
                </c:pt>
                <c:pt idx="4">
                  <c:v>8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5866880"/>
        <c:axId val="55868416"/>
        <c:axId val="54560064"/>
      </c:bar3DChart>
      <c:catAx>
        <c:axId val="55866880"/>
        <c:scaling>
          <c:orientation val="minMax"/>
        </c:scaling>
        <c:delete val="0"/>
        <c:axPos val="b"/>
        <c:majorTickMark val="out"/>
        <c:minorTickMark val="none"/>
        <c:tickLblPos val="nextTo"/>
        <c:crossAx val="55868416"/>
        <c:crosses val="autoZero"/>
        <c:auto val="1"/>
        <c:lblAlgn val="ctr"/>
        <c:lblOffset val="100"/>
        <c:noMultiLvlLbl val="0"/>
      </c:catAx>
      <c:valAx>
        <c:axId val="5586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866880"/>
        <c:crosses val="autoZero"/>
        <c:crossBetween val="between"/>
      </c:valAx>
      <c:serAx>
        <c:axId val="54560064"/>
        <c:scaling>
          <c:orientation val="minMax"/>
        </c:scaling>
        <c:delete val="1"/>
        <c:axPos val="b"/>
        <c:majorTickMark val="out"/>
        <c:minorTickMark val="none"/>
        <c:tickLblPos val="none"/>
        <c:crossAx val="558684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Every day</c:v>
                </c:pt>
                <c:pt idx="1">
                  <c:v>Often</c:v>
                </c:pt>
                <c:pt idx="2">
                  <c:v>Sometimes</c:v>
                </c:pt>
                <c:pt idx="3">
                  <c:v>Never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58</c:v>
                </c:pt>
                <c:pt idx="1">
                  <c:v>22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13568"/>
        <c:axId val="34015104"/>
        <c:axId val="0"/>
      </c:bar3DChart>
      <c:catAx>
        <c:axId val="3401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34015104"/>
        <c:crosses val="autoZero"/>
        <c:auto val="1"/>
        <c:lblAlgn val="ctr"/>
        <c:lblOffset val="100"/>
        <c:noMultiLvlLbl val="0"/>
      </c:catAx>
      <c:valAx>
        <c:axId val="3401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1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Spotify</c:v>
                </c:pt>
                <c:pt idx="1">
                  <c:v>Youtube</c:v>
                </c:pt>
                <c:pt idx="2">
                  <c:v>Radio</c:v>
                </c:pt>
                <c:pt idx="3">
                  <c:v>CD</c:v>
                </c:pt>
                <c:pt idx="4">
                  <c:v>Internet</c:v>
                </c:pt>
                <c:pt idx="5">
                  <c:v>Itube</c:v>
                </c:pt>
                <c:pt idx="6">
                  <c:v>Itune</c:v>
                </c:pt>
                <c:pt idx="7">
                  <c:v>TV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108</c:v>
                </c:pt>
                <c:pt idx="1">
                  <c:v>84</c:v>
                </c:pt>
                <c:pt idx="2">
                  <c:v>16</c:v>
                </c:pt>
                <c:pt idx="3">
                  <c:v>14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72832"/>
        <c:axId val="36843520"/>
        <c:axId val="0"/>
      </c:bar3DChart>
      <c:catAx>
        <c:axId val="3407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36843520"/>
        <c:crosses val="autoZero"/>
        <c:auto val="1"/>
        <c:lblAlgn val="ctr"/>
        <c:lblOffset val="100"/>
        <c:noMultiLvlLbl val="0"/>
      </c:catAx>
      <c:valAx>
        <c:axId val="3684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7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  <c:pt idx="3">
                  <c:v>I dont know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132</c:v>
                </c:pt>
                <c:pt idx="1">
                  <c:v>8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72576"/>
        <c:axId val="36874112"/>
        <c:axId val="0"/>
      </c:bar3DChart>
      <c:catAx>
        <c:axId val="3687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6874112"/>
        <c:crosses val="autoZero"/>
        <c:auto val="1"/>
        <c:lblAlgn val="ctr"/>
        <c:lblOffset val="100"/>
        <c:noMultiLvlLbl val="0"/>
      </c:catAx>
      <c:valAx>
        <c:axId val="3687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87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Blad1!$A$2:$A$13</c:f>
              <c:strCache>
                <c:ptCount val="12"/>
                <c:pt idx="0">
                  <c:v>Pop</c:v>
                </c:pt>
                <c:pt idx="1">
                  <c:v>Rock</c:v>
                </c:pt>
                <c:pt idx="2">
                  <c:v>Classic</c:v>
                </c:pt>
                <c:pt idx="3">
                  <c:v>Mixed/all kind of music</c:v>
                </c:pt>
                <c:pt idx="4">
                  <c:v>Hard rock</c:v>
                </c:pt>
                <c:pt idx="5">
                  <c:v>Soft music</c:v>
                </c:pt>
                <c:pt idx="6">
                  <c:v>Folk music</c:v>
                </c:pt>
                <c:pt idx="7">
                  <c:v>House</c:v>
                </c:pt>
                <c:pt idx="8">
                  <c:v>Punk</c:v>
                </c:pt>
                <c:pt idx="9">
                  <c:v>Hiphop</c:v>
                </c:pt>
                <c:pt idx="10">
                  <c:v>Reggie</c:v>
                </c:pt>
                <c:pt idx="11">
                  <c:v>Danceband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50</c:v>
                </c:pt>
                <c:pt idx="1">
                  <c:v>41</c:v>
                </c:pt>
                <c:pt idx="2">
                  <c:v>27</c:v>
                </c:pt>
                <c:pt idx="3">
                  <c:v>21</c:v>
                </c:pt>
                <c:pt idx="4">
                  <c:v>11</c:v>
                </c:pt>
                <c:pt idx="5">
                  <c:v>11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503680"/>
        <c:axId val="54513664"/>
        <c:axId val="0"/>
      </c:bar3DChart>
      <c:catAx>
        <c:axId val="5450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54513664"/>
        <c:crosses val="autoZero"/>
        <c:auto val="1"/>
        <c:lblAlgn val="ctr"/>
        <c:lblOffset val="100"/>
        <c:noMultiLvlLbl val="0"/>
      </c:catAx>
      <c:valAx>
        <c:axId val="5451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50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Yes, but not anymore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46</c:v>
                </c:pt>
                <c:pt idx="1">
                  <c:v>114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invertIfNegative val="0"/>
          <c:cat>
            <c:strRef>
              <c:f>Blad1!$A$2:$A$12</c:f>
              <c:strCache>
                <c:ptCount val="11"/>
                <c:pt idx="0">
                  <c:v>Piano</c:v>
                </c:pt>
                <c:pt idx="1">
                  <c:v>Guitar</c:v>
                </c:pt>
                <c:pt idx="2">
                  <c:v>Drums</c:v>
                </c:pt>
                <c:pt idx="3">
                  <c:v>Recorder</c:v>
                </c:pt>
                <c:pt idx="4">
                  <c:v>Trombone</c:v>
                </c:pt>
                <c:pt idx="5">
                  <c:v>Viola</c:v>
                </c:pt>
                <c:pt idx="6">
                  <c:v>Cornet</c:v>
                </c:pt>
                <c:pt idx="7">
                  <c:v>Saxophone</c:v>
                </c:pt>
                <c:pt idx="8">
                  <c:v>Violin</c:v>
                </c:pt>
                <c:pt idx="9">
                  <c:v>Electric guitar</c:v>
                </c:pt>
                <c:pt idx="10">
                  <c:v>French horn</c:v>
                </c:pt>
              </c:strCache>
            </c:strRef>
          </c:cat>
          <c:val>
            <c:numRef>
              <c:f>Blad1!$B$2:$B$12</c:f>
              <c:numCache>
                <c:formatCode>General</c:formatCode>
                <c:ptCount val="11"/>
                <c:pt idx="0">
                  <c:v>23</c:v>
                </c:pt>
                <c:pt idx="1">
                  <c:v>18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050368"/>
        <c:axId val="53052160"/>
        <c:axId val="0"/>
      </c:bar3DChart>
      <c:catAx>
        <c:axId val="5305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53052160"/>
        <c:crosses val="autoZero"/>
        <c:auto val="1"/>
        <c:lblAlgn val="ctr"/>
        <c:lblOffset val="100"/>
        <c:noMultiLvlLbl val="0"/>
      </c:catAx>
      <c:valAx>
        <c:axId val="5305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05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77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69672888111205"/>
          <c:y val="0.34074295348857231"/>
          <c:w val="0.20255018469913491"/>
          <c:h val="0.315707839414506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invertIfNegative val="0"/>
          <c:cat>
            <c:strRef>
              <c:f>Blad1!$A$2:$A$13</c:f>
              <c:strCache>
                <c:ptCount val="12"/>
                <c:pt idx="0">
                  <c:v>Piano</c:v>
                </c:pt>
                <c:pt idx="1">
                  <c:v>Guitar</c:v>
                </c:pt>
                <c:pt idx="2">
                  <c:v>Drums</c:v>
                </c:pt>
                <c:pt idx="3">
                  <c:v>Electric guitar</c:v>
                </c:pt>
                <c:pt idx="4">
                  <c:v>Base</c:v>
                </c:pt>
                <c:pt idx="5">
                  <c:v>Saxophone</c:v>
                </c:pt>
                <c:pt idx="6">
                  <c:v>Panpipe</c:v>
                </c:pt>
                <c:pt idx="7">
                  <c:v>Recorder</c:v>
                </c:pt>
                <c:pt idx="8">
                  <c:v>Trumpet</c:v>
                </c:pt>
                <c:pt idx="9">
                  <c:v>Violin</c:v>
                </c:pt>
                <c:pt idx="10">
                  <c:v>Banjo</c:v>
                </c:pt>
                <c:pt idx="11">
                  <c:v>Cello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30</c:v>
                </c:pt>
                <c:pt idx="1">
                  <c:v>30</c:v>
                </c:pt>
                <c:pt idx="2">
                  <c:v>15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20480"/>
        <c:axId val="53222016"/>
        <c:axId val="0"/>
      </c:bar3DChart>
      <c:catAx>
        <c:axId val="5322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53222016"/>
        <c:crosses val="autoZero"/>
        <c:auto val="1"/>
        <c:lblAlgn val="ctr"/>
        <c:lblOffset val="100"/>
        <c:noMultiLvlLbl val="0"/>
      </c:catAx>
      <c:valAx>
        <c:axId val="5322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22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0.87736</cdr:x>
      <cdr:y>0.70059</cdr:y>
    </cdr:from>
    <cdr:to>
      <cdr:x>0.91599</cdr:x>
      <cdr:y>0.96724</cdr:y>
    </cdr:to>
    <cdr:sp macro="" textlink="">
      <cdr:nvSpPr>
        <cdr:cNvPr id="2" name="ZoneTexte 1"/>
        <cdr:cNvSpPr txBox="1"/>
      </cdr:nvSpPr>
      <cdr:spPr>
        <a:xfrm xmlns:a="http://schemas.openxmlformats.org/drawingml/2006/main" rot="18783707">
          <a:off x="6775837" y="3615300"/>
          <a:ext cx="1206840" cy="317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Pendant que je lis</a:t>
          </a:r>
          <a:endParaRPr lang="fr-F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0.1407</cdr:x>
      <cdr:y>0.53878</cdr:y>
    </cdr:from>
    <cdr:to>
      <cdr:x>0.17338</cdr:x>
      <cdr:y>0.74081</cdr:y>
    </cdr:to>
    <cdr:sp macro="" textlink="">
      <cdr:nvSpPr>
        <cdr:cNvPr id="2" name="ZoneTexte 1"/>
        <cdr:cNvSpPr txBox="1"/>
      </cdr:nvSpPr>
      <cdr:spPr>
        <a:xfrm xmlns:a="http://schemas.openxmlformats.org/drawingml/2006/main" rot="18893401">
          <a:off x="835188" y="2761209"/>
          <a:ext cx="914400" cy="268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A la maison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0.26892</cdr:x>
      <cdr:y>0.54622</cdr:y>
    </cdr:from>
    <cdr:to>
      <cdr:x>0.30826</cdr:x>
      <cdr:y>0.74825</cdr:y>
    </cdr:to>
    <cdr:sp macro="" textlink="">
      <cdr:nvSpPr>
        <cdr:cNvPr id="3" name="ZoneTexte 2"/>
        <cdr:cNvSpPr txBox="1"/>
      </cdr:nvSpPr>
      <cdr:spPr>
        <a:xfrm xmlns:a="http://schemas.openxmlformats.org/drawingml/2006/main" rot="18881447">
          <a:off x="1917781" y="2767492"/>
          <a:ext cx="914400" cy="323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A l’école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0.41029</cdr:x>
      <cdr:y>0.57375</cdr:y>
    </cdr:from>
    <cdr:to>
      <cdr:x>0.44408</cdr:x>
      <cdr:y>0.77579</cdr:y>
    </cdr:to>
    <cdr:sp macro="" textlink="">
      <cdr:nvSpPr>
        <cdr:cNvPr id="4" name="ZoneTexte 3"/>
        <cdr:cNvSpPr txBox="1"/>
      </cdr:nvSpPr>
      <cdr:spPr>
        <a:xfrm xmlns:a="http://schemas.openxmlformats.org/drawingml/2006/main" rot="18714883">
          <a:off x="3058366" y="2914955"/>
          <a:ext cx="914400" cy="27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Dans des fêtes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0.49407</cdr:x>
      <cdr:y>0.68819</cdr:y>
    </cdr:from>
    <cdr:to>
      <cdr:x>0.63407</cdr:x>
      <cdr:y>0.75568</cdr:y>
    </cdr:to>
    <cdr:sp macro="" textlink="">
      <cdr:nvSpPr>
        <cdr:cNvPr id="5" name="ZoneTexte 4"/>
        <cdr:cNvSpPr txBox="1"/>
      </cdr:nvSpPr>
      <cdr:spPr>
        <a:xfrm xmlns:a="http://schemas.openxmlformats.org/drawingml/2006/main" rot="19042020">
          <a:off x="4065997" y="3114706"/>
          <a:ext cx="1152128" cy="305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Dans une chorale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0.65403</cdr:x>
      <cdr:y>0.70892</cdr:y>
    </cdr:from>
    <cdr:to>
      <cdr:x>0.77652</cdr:x>
      <cdr:y>0.77641</cdr:y>
    </cdr:to>
    <cdr:sp macro="" textlink="">
      <cdr:nvSpPr>
        <cdr:cNvPr id="6" name="ZoneTexte 5"/>
        <cdr:cNvSpPr txBox="1"/>
      </cdr:nvSpPr>
      <cdr:spPr>
        <a:xfrm xmlns:a="http://schemas.openxmlformats.org/drawingml/2006/main" rot="19060069">
          <a:off x="5382368" y="3208541"/>
          <a:ext cx="1008112" cy="305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Dans la voiture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0.84795</cdr:x>
      <cdr:y>0.70215</cdr:y>
    </cdr:from>
    <cdr:to>
      <cdr:x>0.88507</cdr:x>
      <cdr:y>0.90419</cdr:y>
    </cdr:to>
    <cdr:sp macro="" textlink="">
      <cdr:nvSpPr>
        <cdr:cNvPr id="7" name="ZoneTexte 6"/>
        <cdr:cNvSpPr txBox="1"/>
      </cdr:nvSpPr>
      <cdr:spPr>
        <a:xfrm xmlns:a="http://schemas.openxmlformats.org/drawingml/2006/main" rot="18786276">
          <a:off x="6673821" y="3482391"/>
          <a:ext cx="914400" cy="305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Partout </a:t>
          </a:r>
          <a:endParaRPr lang="fr-F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0.31241</cdr:x>
      <cdr:y>0.53471</cdr:y>
    </cdr:from>
    <cdr:to>
      <cdr:x>0.3548</cdr:x>
      <cdr:y>0.73674</cdr:y>
    </cdr:to>
    <cdr:sp macro="" textlink="">
      <cdr:nvSpPr>
        <cdr:cNvPr id="2" name="ZoneTexte 1"/>
        <cdr:cNvSpPr txBox="1"/>
      </cdr:nvSpPr>
      <cdr:spPr>
        <a:xfrm xmlns:a="http://schemas.openxmlformats.org/drawingml/2006/main" rot="18809275">
          <a:off x="2288260" y="2702819"/>
          <a:ext cx="914400" cy="34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A l’école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0.41905</cdr:x>
      <cdr:y>0.54942</cdr:y>
    </cdr:from>
    <cdr:to>
      <cdr:x>0.45269</cdr:x>
      <cdr:y>0.75146</cdr:y>
    </cdr:to>
    <cdr:sp macro="" textlink="">
      <cdr:nvSpPr>
        <cdr:cNvPr id="3" name="ZoneTexte 2"/>
        <cdr:cNvSpPr txBox="1"/>
      </cdr:nvSpPr>
      <cdr:spPr>
        <a:xfrm xmlns:a="http://schemas.openxmlformats.org/drawingml/2006/main" rot="18862739">
          <a:off x="3129862" y="2805441"/>
          <a:ext cx="914400" cy="276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Avec des amis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0.45929</cdr:x>
      <cdr:y>0.6568</cdr:y>
    </cdr:from>
    <cdr:to>
      <cdr:x>0.59929</cdr:x>
      <cdr:y>0.73388</cdr:y>
    </cdr:to>
    <cdr:sp macro="" textlink="">
      <cdr:nvSpPr>
        <cdr:cNvPr id="4" name="ZoneTexte 3"/>
        <cdr:cNvSpPr txBox="1"/>
      </cdr:nvSpPr>
      <cdr:spPr>
        <a:xfrm xmlns:a="http://schemas.openxmlformats.org/drawingml/2006/main" rot="19009411">
          <a:off x="3779813" y="2972649"/>
          <a:ext cx="1152128" cy="34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Dans une chorale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0.57627</cdr:x>
      <cdr:y>0.69643</cdr:y>
    </cdr:from>
    <cdr:to>
      <cdr:x>0.68738</cdr:x>
      <cdr:y>0.77351</cdr:y>
    </cdr:to>
    <cdr:sp macro="" textlink="">
      <cdr:nvSpPr>
        <cdr:cNvPr id="5" name="ZoneTexte 4"/>
        <cdr:cNvSpPr txBox="1"/>
      </cdr:nvSpPr>
      <cdr:spPr>
        <a:xfrm xmlns:a="http://schemas.openxmlformats.org/drawingml/2006/main" rot="18908604">
          <a:off x="4742462" y="3152016"/>
          <a:ext cx="914400" cy="34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A la crèche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0.7418</cdr:x>
      <cdr:y>0.65001</cdr:y>
    </cdr:from>
    <cdr:to>
      <cdr:x>0.78419</cdr:x>
      <cdr:y>0.85205</cdr:y>
    </cdr:to>
    <cdr:sp macro="" textlink="">
      <cdr:nvSpPr>
        <cdr:cNvPr id="6" name="ZoneTexte 5"/>
        <cdr:cNvSpPr txBox="1"/>
      </cdr:nvSpPr>
      <cdr:spPr>
        <a:xfrm xmlns:a="http://schemas.openxmlformats.org/drawingml/2006/main" rot="18897161">
          <a:off x="5821918" y="3224690"/>
          <a:ext cx="914400" cy="34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Dans des fêtes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0.82135</cdr:x>
      <cdr:y>0.75218</cdr:y>
    </cdr:from>
    <cdr:to>
      <cdr:x>0.93246</cdr:x>
      <cdr:y>0.82927</cdr:y>
    </cdr:to>
    <cdr:sp macro="" textlink="">
      <cdr:nvSpPr>
        <cdr:cNvPr id="7" name="ZoneTexte 6"/>
        <cdr:cNvSpPr txBox="1"/>
      </cdr:nvSpPr>
      <cdr:spPr>
        <a:xfrm xmlns:a="http://schemas.openxmlformats.org/drawingml/2006/main" rot="18920224">
          <a:off x="6759356" y="3404358"/>
          <a:ext cx="914400" cy="34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Je ne sais pas</a:t>
          </a:r>
          <a:endParaRPr lang="fr-F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8BC1C03-0B1B-4504-B396-21D312581BCC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52AAC17-7403-464C-B2EA-AEF0274A2ECB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07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81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193579-C436-4863-A116-4273A9514911}" type="slidenum">
              <a:rPr lang="sv-SE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French Horn= Valtorn</a:t>
            </a:r>
          </a:p>
          <a:p>
            <a:r>
              <a:rPr lang="sv-SE" dirty="0" smtClean="0"/>
              <a:t>Viola= Altfiol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AAC17-7403-464C-B2EA-AEF0274A2ECB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Just a </a:t>
            </a:r>
            <a:r>
              <a:rPr lang="sv-SE" dirty="0" err="1" smtClean="0"/>
              <a:t>taste</a:t>
            </a:r>
            <a:r>
              <a:rPr lang="sv-SE" baseline="0" dirty="0" smtClean="0"/>
              <a:t> of all </a:t>
            </a:r>
            <a:r>
              <a:rPr lang="sv-SE" baseline="0" dirty="0" err="1" smtClean="0"/>
              <a:t>comments</a:t>
            </a:r>
            <a:r>
              <a:rPr lang="sv-SE" baseline="0" dirty="0" smtClean="0"/>
              <a:t> from the </a:t>
            </a:r>
            <a:r>
              <a:rPr lang="sv-SE" baseline="0" dirty="0" err="1" smtClean="0"/>
              <a:t>pupils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AAC17-7403-464C-B2EA-AEF0274A2ECB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6784-94AE-400E-950D-937D679D451A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DCD5-50EE-4FF5-BBBB-EC6FD3A0041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CAF5A-7720-4EC8-8DCF-AB340F3B4B1B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0DB0C-1DBB-4670-8D36-662BD15B4B4B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F7F-1FF2-4EF3-AC08-1D5EF2ED351D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0E53-0938-4F46-9079-C6C6F328A07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F6C77-E249-4FF0-A8AD-BCD0413B7DA7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732D-D509-4F22-A90D-9588B02B1D5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4E26B-6868-4EEE-80A3-AD1E69688A77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040BC-CB38-4CEE-B6E3-8F63B67D067E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E45C-DF58-4D14-BC1F-B4F554701668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030C-00BE-4908-93A0-8D4A98EAB38E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A5A7-2161-41BE-907D-84719D5C4D1B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D4D8-2361-4E2D-B360-B16C34A3523C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F2F7-6434-443C-B8CB-FC2CCCD8DE53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12A7-39C0-4A24-A4B9-F10A97A84C5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4238-B93E-4698-9FE3-393FB4A036A4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68A6C-A97F-49D7-8710-07C40028133D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0CD4-50D6-4E0E-801E-FE81CB0AE46C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2F6D-7255-410C-8F46-7E4EECDA6CCE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F791-77A9-41A8-9486-3E2937938DD9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5DCD-8825-4AAC-9AF2-4C1C70564EF6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E8C522-43B1-4339-BC32-53B5C7003CAB}" type="datetimeFigureOut">
              <a:rPr lang="sv-SE"/>
              <a:pPr>
                <a:defRPr/>
              </a:pPr>
              <a:t>2015-07-31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6AD04-62D4-47EE-9EFD-A8843424C97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/>
          <a:lstStyle/>
          <a:p>
            <a:pPr eaLnBrk="1" hangingPunct="1"/>
            <a:r>
              <a:rPr lang="sv-SE" dirty="0" smtClean="0"/>
              <a:t>A New Sound for EU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Premier</a:t>
            </a:r>
            <a:r>
              <a:rPr lang="sv-SE" dirty="0" smtClean="0"/>
              <a:t> </a:t>
            </a:r>
            <a:r>
              <a:rPr lang="sv-SE" dirty="0" smtClean="0"/>
              <a:t>Questionnaire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Suède</a:t>
            </a:r>
            <a:endParaRPr lang="sv-SE" dirty="0" smtClean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736304" cy="211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Quel genre de musique écoutent tes parents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Joues-tu d’un</a:t>
            </a:r>
            <a:r>
              <a:rPr lang="sv-SE" b="1" dirty="0" smtClean="0"/>
              <a:t> </a:t>
            </a:r>
            <a:r>
              <a:rPr lang="sv-SE" b="1" dirty="0" smtClean="0"/>
              <a:t>instrument?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356057" y="4503390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Oui mais plus maintenant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De quel</a:t>
            </a:r>
            <a:r>
              <a:rPr lang="sv-SE" b="1" dirty="0" smtClean="0"/>
              <a:t> </a:t>
            </a:r>
            <a:r>
              <a:rPr lang="sv-SE" b="1" dirty="0" smtClean="0"/>
              <a:t>instrument </a:t>
            </a:r>
            <a:r>
              <a:rPr lang="sv-SE" b="1" dirty="0" smtClean="0"/>
              <a:t>joues-tu?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 rot="18868083">
            <a:off x="6962384" y="54412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Cor français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Voudrais-tu savoir jouer d’un</a:t>
            </a:r>
            <a:r>
              <a:rPr lang="sv-SE" b="1" dirty="0" smtClean="0"/>
              <a:t> </a:t>
            </a:r>
            <a:r>
              <a:rPr lang="sv-SE" b="1" dirty="0" smtClean="0"/>
              <a:t>instrument?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Quel</a:t>
            </a:r>
            <a:r>
              <a:rPr lang="sv-SE" b="1" dirty="0" smtClean="0"/>
              <a:t> </a:t>
            </a:r>
            <a:r>
              <a:rPr lang="sv-SE" b="1" dirty="0" smtClean="0"/>
              <a:t>instrument </a:t>
            </a:r>
            <a:br>
              <a:rPr lang="sv-SE" b="1" dirty="0" smtClean="0"/>
            </a:br>
            <a:r>
              <a:rPr lang="sv-SE" b="1" dirty="0" smtClean="0"/>
              <a:t>aimerais tu apprendre?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dirty="0" smtClean="0"/>
              <a:t>Quel est ton</a:t>
            </a:r>
            <a:r>
              <a:rPr lang="sv-SE" dirty="0" smtClean="0"/>
              <a:t> instrument préféré?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Pourquoi est-ce ton instrument préféré?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i="1" dirty="0"/>
              <a:t>Piano</a:t>
            </a:r>
            <a:r>
              <a:rPr lang="fr-FR" sz="2800" i="1" dirty="0"/>
              <a:t>: beau son, grand-papa </a:t>
            </a:r>
            <a:r>
              <a:rPr lang="fr-FR" sz="2800" i="1" dirty="0" smtClean="0"/>
              <a:t>en joue</a:t>
            </a:r>
            <a:r>
              <a:rPr lang="fr-FR" sz="2800" i="1" dirty="0"/>
              <a:t>, facile à jouer, drôle, délicate, de détente.</a:t>
            </a:r>
          </a:p>
          <a:p>
            <a:r>
              <a:rPr lang="fr-FR" sz="2800" b="1" i="1" dirty="0" smtClean="0"/>
              <a:t>Batterie </a:t>
            </a:r>
            <a:r>
              <a:rPr lang="fr-FR" sz="2800" i="1" dirty="0" smtClean="0"/>
              <a:t>:c’est fort, c’est </a:t>
            </a:r>
            <a:r>
              <a:rPr lang="fr-FR" sz="2800" i="1" dirty="0"/>
              <a:t>cool, drôle.</a:t>
            </a:r>
          </a:p>
          <a:p>
            <a:r>
              <a:rPr lang="fr-FR" sz="2800" b="1" i="1" dirty="0"/>
              <a:t>Guitare</a:t>
            </a:r>
            <a:r>
              <a:rPr lang="fr-FR" sz="2800" i="1" dirty="0"/>
              <a:t>: fun, cool, nous </a:t>
            </a:r>
            <a:r>
              <a:rPr lang="fr-FR" sz="2800" i="1" dirty="0" smtClean="0"/>
              <a:t>en avons une </a:t>
            </a:r>
            <a:r>
              <a:rPr lang="fr-FR" sz="2800" i="1" dirty="0"/>
              <a:t>à la maison, facile à porter, </a:t>
            </a:r>
            <a:r>
              <a:rPr lang="fr-FR" sz="2800" i="1" dirty="0" smtClean="0"/>
              <a:t>pour chanter </a:t>
            </a:r>
            <a:r>
              <a:rPr lang="fr-FR" sz="2800" i="1" dirty="0"/>
              <a:t>ensemble, différents types de sons, nous </a:t>
            </a:r>
            <a:r>
              <a:rPr lang="fr-FR" sz="2800" i="1" dirty="0" smtClean="0"/>
              <a:t>en jouons </a:t>
            </a:r>
            <a:r>
              <a:rPr lang="fr-FR" sz="2800" i="1" dirty="0"/>
              <a:t>à l'école.</a:t>
            </a:r>
          </a:p>
          <a:p>
            <a:r>
              <a:rPr lang="fr-FR" sz="2800" b="1" i="1" dirty="0" smtClean="0"/>
              <a:t>Trombone</a:t>
            </a:r>
            <a:r>
              <a:rPr lang="fr-FR" sz="2800" i="1" dirty="0" smtClean="0"/>
              <a:t>: </a:t>
            </a:r>
            <a:r>
              <a:rPr lang="fr-FR" sz="2800" i="1" dirty="0"/>
              <a:t>cela ressemble à une voiture et </a:t>
            </a:r>
            <a:r>
              <a:rPr lang="fr-FR" sz="2800" i="1" dirty="0" smtClean="0"/>
              <a:t>j’ aime </a:t>
            </a:r>
            <a:r>
              <a:rPr lang="fr-FR" sz="2800" i="1" dirty="0"/>
              <a:t>les voitures.</a:t>
            </a:r>
          </a:p>
          <a:p>
            <a:r>
              <a:rPr lang="fr-FR" sz="2800" i="1" dirty="0"/>
              <a:t> </a:t>
            </a:r>
            <a:r>
              <a:rPr lang="fr-FR" sz="2800" b="1" i="1" dirty="0"/>
              <a:t>Flûte</a:t>
            </a:r>
            <a:r>
              <a:rPr lang="fr-FR" sz="2800" i="1" dirty="0"/>
              <a:t>: </a:t>
            </a:r>
            <a:r>
              <a:rPr lang="fr-FR" sz="2800" i="1" dirty="0" smtClean="0"/>
              <a:t>beau son, </a:t>
            </a:r>
            <a:r>
              <a:rPr lang="fr-FR" sz="2800" i="1" dirty="0"/>
              <a:t>drôle.</a:t>
            </a:r>
            <a:endParaRPr lang="sv-SE" sz="2800" i="1" dirty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373216"/>
            <a:ext cx="167604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Aimes-tu chanter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Quand chantes-tu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830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Où as-tu appris la majorité des chansons que tu connais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056122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 rot="18762121">
            <a:off x="1113340" y="4361587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 la maison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162 </a:t>
            </a:r>
            <a:r>
              <a:rPr lang="fr-FR" dirty="0"/>
              <a:t>élèves à l'école </a:t>
            </a:r>
            <a:r>
              <a:rPr lang="fr-FR" dirty="0" err="1"/>
              <a:t>Hjulsbro</a:t>
            </a:r>
            <a:r>
              <a:rPr lang="fr-FR" dirty="0"/>
              <a:t> en Suède ont répondu au questionnaire.</a:t>
            </a:r>
            <a:br>
              <a:rPr lang="fr-FR" dirty="0"/>
            </a:br>
            <a:r>
              <a:rPr lang="fr-FR" dirty="0"/>
              <a:t>Les élèves qui ont répondu au questionnaire sont âgés de </a:t>
            </a:r>
            <a:r>
              <a:rPr lang="fr-FR" dirty="0" smtClean="0"/>
              <a:t>9 à 12 </a:t>
            </a:r>
            <a:r>
              <a:rPr lang="fr-FR" dirty="0"/>
              <a:t>ans.</a:t>
            </a:r>
            <a:br>
              <a:rPr lang="fr-FR" dirty="0"/>
            </a:br>
            <a:r>
              <a:rPr lang="fr-FR" dirty="0"/>
              <a:t>Les élèves ont fait le questionnaire avec leur enseignant de la </a:t>
            </a:r>
            <a:r>
              <a:rPr lang="fr-FR" dirty="0" smtClean="0"/>
              <a:t>classe.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941168"/>
            <a:ext cx="2088232" cy="1614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Que penses-tu pouvoir apprendre grace à ce projet </a:t>
            </a:r>
            <a:r>
              <a:rPr lang="sv-SE" b="1" dirty="0" smtClean="0"/>
              <a:t>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/>
              </a:rPr>
              <a:t>L’anglais </a:t>
            </a:r>
            <a:r>
              <a:rPr lang="fr-FR" dirty="0">
                <a:latin typeface="arial"/>
              </a:rPr>
              <a:t>et d'autres langues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Un grand nombre de nouvelles chansons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D'autres cultures</a:t>
            </a:r>
            <a:br>
              <a:rPr lang="fr-FR" dirty="0">
                <a:latin typeface="arial"/>
              </a:rPr>
            </a:br>
            <a:r>
              <a:rPr lang="fr-FR" dirty="0" smtClean="0">
                <a:latin typeface="arial"/>
              </a:rPr>
              <a:t>A construire </a:t>
            </a:r>
            <a:r>
              <a:rPr lang="fr-FR" dirty="0">
                <a:latin typeface="arial"/>
              </a:rPr>
              <a:t>des instruments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Jouer différents types d'instruments</a:t>
            </a:r>
            <a:br>
              <a:rPr lang="fr-FR" dirty="0">
                <a:latin typeface="arial"/>
              </a:rPr>
            </a:br>
            <a:r>
              <a:rPr lang="fr-FR" dirty="0" smtClean="0">
                <a:latin typeface="arial"/>
              </a:rPr>
              <a:t>D’autres </a:t>
            </a:r>
            <a:r>
              <a:rPr lang="fr-FR" dirty="0">
                <a:latin typeface="arial"/>
              </a:rPr>
              <a:t>écoles</a:t>
            </a:r>
            <a:br>
              <a:rPr lang="fr-FR" dirty="0">
                <a:latin typeface="arial"/>
              </a:rPr>
            </a:br>
            <a:r>
              <a:rPr lang="fr-FR" dirty="0" smtClean="0">
                <a:latin typeface="arial"/>
              </a:rPr>
              <a:t>De nouvelles </a:t>
            </a:r>
            <a:r>
              <a:rPr lang="fr-FR" dirty="0">
                <a:latin typeface="arial"/>
              </a:rPr>
              <a:t>danses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Différents types de musique</a:t>
            </a:r>
            <a:endParaRPr lang="fr-FR" dirty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13176"/>
            <a:ext cx="176916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sv-SE" b="1" dirty="0" smtClean="0"/>
              <a:t>Aimes-tu la musique</a:t>
            </a:r>
            <a:r>
              <a:rPr lang="sv-SE" b="1" dirty="0" smtClean="0"/>
              <a:t>?</a:t>
            </a:r>
            <a:endParaRPr lang="sv-SE" b="1" dirty="0" smtClean="0"/>
          </a:p>
        </p:txBody>
      </p:sp>
      <p:graphicFrame>
        <p:nvGraphicFramePr>
          <p:cNvPr id="3075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8333954" imgH="4627265" progId="Excel.Sheet.8">
                  <p:embed/>
                </p:oleObj>
              </mc:Choice>
              <mc:Fallback>
                <p:oleObj r:id="rId3" imgW="8333954" imgH="4627265" progId="Excel.Sheet.8">
                  <p:embed/>
                  <p:pic>
                    <p:nvPicPr>
                      <p:cNvPr id="0" name="Platshållare för innehåll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7596336" y="458112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Parfois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sv-SE" b="1" dirty="0" smtClean="0"/>
              <a:t>Pourquoi aimes-tu la musique</a:t>
            </a:r>
            <a:r>
              <a:rPr lang="sv-SE" b="1" dirty="0" smtClean="0"/>
              <a:t>?</a:t>
            </a:r>
            <a:endParaRPr lang="sv-SE" b="1" dirty="0" smtClean="0"/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fr-FR" sz="2400" dirty="0"/>
              <a:t>Elle a un impact positif sur mes sentiments</a:t>
            </a:r>
          </a:p>
          <a:p>
            <a:pPr eaLnBrk="1" hangingPunct="1"/>
            <a:r>
              <a:rPr lang="fr-FR" sz="2400" dirty="0"/>
              <a:t>Si je suis triste, je peux être heureux </a:t>
            </a:r>
            <a:r>
              <a:rPr lang="fr-FR" sz="2400" dirty="0" smtClean="0"/>
              <a:t>en écoutant </a:t>
            </a:r>
            <a:r>
              <a:rPr lang="fr-FR" sz="2400" dirty="0"/>
              <a:t>de la musique</a:t>
            </a:r>
          </a:p>
          <a:p>
            <a:pPr eaLnBrk="1" hangingPunct="1"/>
            <a:r>
              <a:rPr lang="fr-FR" sz="2400" dirty="0"/>
              <a:t>La joie de la musique</a:t>
            </a:r>
          </a:p>
          <a:p>
            <a:pPr eaLnBrk="1" hangingPunct="1"/>
            <a:r>
              <a:rPr lang="fr-FR" sz="2400" dirty="0"/>
              <a:t>Si quelque chose est ennuyeux, la musique </a:t>
            </a:r>
            <a:r>
              <a:rPr lang="fr-FR" sz="2400" dirty="0" smtClean="0"/>
              <a:t>le rend </a:t>
            </a:r>
            <a:r>
              <a:rPr lang="fr-FR" sz="2400" dirty="0"/>
              <a:t>plus amusant</a:t>
            </a:r>
          </a:p>
          <a:p>
            <a:pPr eaLnBrk="1" hangingPunct="1"/>
            <a:r>
              <a:rPr lang="fr-FR" sz="2400" dirty="0" smtClean="0"/>
              <a:t>J’ </a:t>
            </a:r>
            <a:r>
              <a:rPr lang="fr-FR" sz="2400" dirty="0"/>
              <a:t>étudie mieux</a:t>
            </a:r>
          </a:p>
          <a:p>
            <a:pPr eaLnBrk="1" hangingPunct="1"/>
            <a:r>
              <a:rPr lang="fr-FR" sz="2400" dirty="0"/>
              <a:t>Je peux danser / chanter / </a:t>
            </a:r>
            <a:r>
              <a:rPr lang="fr-FR" sz="2400" dirty="0" smtClean="0"/>
              <a:t>me détendre</a:t>
            </a:r>
            <a:endParaRPr lang="fr-FR" sz="2400" dirty="0"/>
          </a:p>
          <a:p>
            <a:pPr eaLnBrk="1" hangingPunct="1"/>
            <a:r>
              <a:rPr lang="fr-FR" sz="2400" dirty="0"/>
              <a:t>Je me sens calme</a:t>
            </a:r>
          </a:p>
          <a:p>
            <a:pPr eaLnBrk="1" hangingPunct="1"/>
            <a:r>
              <a:rPr lang="fr-FR" sz="2400" dirty="0"/>
              <a:t>La musique est ma compagnie quand je suis seul</a:t>
            </a:r>
            <a:endParaRPr lang="sv-SE" sz="2400" dirty="0" smtClean="0"/>
          </a:p>
          <a:p>
            <a:pPr eaLnBrk="1" hangingPunct="1"/>
            <a:endParaRPr lang="sv-SE" dirty="0" smtClean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941168"/>
            <a:ext cx="176916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sv-SE" b="1" dirty="0" smtClean="0"/>
              <a:t>Quel genre de musique aimes-tu</a:t>
            </a:r>
            <a:r>
              <a:rPr lang="sv-SE" b="1" dirty="0" smtClean="0"/>
              <a:t>?</a:t>
            </a:r>
            <a:endParaRPr lang="sv-SE" b="1" dirty="0" smtClean="0"/>
          </a:p>
        </p:txBody>
      </p:sp>
      <p:graphicFrame>
        <p:nvGraphicFramePr>
          <p:cNvPr id="5123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4" imgW="8327858" imgH="4627265" progId="Excel.Sheet.8">
                  <p:embed/>
                </p:oleObj>
              </mc:Choice>
              <mc:Fallback>
                <p:oleObj r:id="rId4" imgW="8327858" imgH="4627265" progId="Excel.Sheet.8">
                  <p:embed/>
                  <p:pic>
                    <p:nvPicPr>
                      <p:cNvPr id="0" name="Platshållare för innehåll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Quand écoutes-tu de la musique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128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 rot="18881792">
            <a:off x="999828" y="5218721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 la maison</a:t>
            </a:r>
            <a:endParaRPr lang="fr-FR" sz="1100" dirty="0"/>
          </a:p>
        </p:txBody>
      </p:sp>
      <p:sp>
        <p:nvSpPr>
          <p:cNvPr id="5" name="ZoneTexte 4"/>
          <p:cNvSpPr txBox="1"/>
          <p:nvPr/>
        </p:nvSpPr>
        <p:spPr>
          <a:xfrm rot="19031584">
            <a:off x="1555238" y="5218720"/>
            <a:ext cx="1125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Dans la voiture</a:t>
            </a:r>
            <a:endParaRPr lang="fr-FR" sz="1100" dirty="0"/>
          </a:p>
        </p:txBody>
      </p:sp>
      <p:sp>
        <p:nvSpPr>
          <p:cNvPr id="6" name="ZoneTexte 5"/>
          <p:cNvSpPr txBox="1"/>
          <p:nvPr/>
        </p:nvSpPr>
        <p:spPr>
          <a:xfrm rot="18951833">
            <a:off x="2037058" y="5441888"/>
            <a:ext cx="1210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Pendant le sport</a:t>
            </a:r>
            <a:endParaRPr lang="fr-FR" sz="1100" dirty="0"/>
          </a:p>
        </p:txBody>
      </p:sp>
      <p:sp>
        <p:nvSpPr>
          <p:cNvPr id="7" name="ZoneTexte 6"/>
          <p:cNvSpPr txBox="1"/>
          <p:nvPr/>
        </p:nvSpPr>
        <p:spPr>
          <a:xfrm rot="18830372">
            <a:off x="2783965" y="5218720"/>
            <a:ext cx="1471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Pendant que j’étudie</a:t>
            </a:r>
            <a:endParaRPr lang="fr-FR" sz="1100" dirty="0"/>
          </a:p>
        </p:txBody>
      </p:sp>
      <p:sp>
        <p:nvSpPr>
          <p:cNvPr id="8" name="ZoneTexte 7"/>
          <p:cNvSpPr txBox="1"/>
          <p:nvPr/>
        </p:nvSpPr>
        <p:spPr>
          <a:xfrm rot="18805329">
            <a:off x="4187233" y="5350495"/>
            <a:ext cx="12266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Pour m’endormir</a:t>
            </a:r>
            <a:endParaRPr lang="fr-FR" sz="1100" dirty="0"/>
          </a:p>
        </p:txBody>
      </p:sp>
      <p:sp>
        <p:nvSpPr>
          <p:cNvPr id="9" name="ZoneTexte 8"/>
          <p:cNvSpPr txBox="1"/>
          <p:nvPr/>
        </p:nvSpPr>
        <p:spPr>
          <a:xfrm rot="19020752">
            <a:off x="4777622" y="5194574"/>
            <a:ext cx="16129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Pendant que je cuisine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 rot="18941547">
            <a:off x="5742572" y="5164909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Pour me relaxer</a:t>
            </a:r>
            <a:endParaRPr lang="fr-FR" sz="1100" dirty="0"/>
          </a:p>
        </p:txBody>
      </p:sp>
      <p:sp>
        <p:nvSpPr>
          <p:cNvPr id="11" name="ZoneTexte 10"/>
          <p:cNvSpPr txBox="1"/>
          <p:nvPr/>
        </p:nvSpPr>
        <p:spPr>
          <a:xfrm rot="18954055">
            <a:off x="6206060" y="5398897"/>
            <a:ext cx="1407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Pendant le ménage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A quelle fréquence écoutes-tu de la musique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475656" y="6093296"/>
            <a:ext cx="607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Tous les jours     souvent            parfois                   jamais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J’écoutes de la musique sur</a:t>
            </a:r>
            <a:r>
              <a:rPr lang="sv-SE" b="1" dirty="0" smtClean="0"/>
              <a:t>…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Tes parents écoutent-ils de la musique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376</Words>
  <Application>Microsoft Office PowerPoint</Application>
  <PresentationFormat>Affichage à l'écran (4:3)</PresentationFormat>
  <Paragraphs>68</Paragraphs>
  <Slides>20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Office-tema</vt:lpstr>
      <vt:lpstr>Feuille Microsoft Excel 97-2003</vt:lpstr>
      <vt:lpstr>A New Sound for EU</vt:lpstr>
      <vt:lpstr>Présentation PowerPoint</vt:lpstr>
      <vt:lpstr>Aimes-tu la musique?</vt:lpstr>
      <vt:lpstr>Pourquoi aimes-tu la musique?</vt:lpstr>
      <vt:lpstr>Quel genre de musique aimes-tu?</vt:lpstr>
      <vt:lpstr>Quand écoutes-tu de la musique?</vt:lpstr>
      <vt:lpstr>A quelle fréquence écoutes-tu de la musique?</vt:lpstr>
      <vt:lpstr>J’écoutes de la musique sur…</vt:lpstr>
      <vt:lpstr>Tes parents écoutent-ils de la musique?</vt:lpstr>
      <vt:lpstr>Quel genre de musique écoutent tes parents?</vt:lpstr>
      <vt:lpstr>Joues-tu d’un instrument?</vt:lpstr>
      <vt:lpstr>De quel instrument joues-tu?</vt:lpstr>
      <vt:lpstr>Voudrais-tu savoir jouer d’un instrument?</vt:lpstr>
      <vt:lpstr>Quel instrument  aimerais tu apprendre?</vt:lpstr>
      <vt:lpstr>Quel est ton instrument préféré?</vt:lpstr>
      <vt:lpstr>Pourquoi est-ce ton instrument préféré?</vt:lpstr>
      <vt:lpstr>Aimes-tu chanter?</vt:lpstr>
      <vt:lpstr>Quand chantes-tu?</vt:lpstr>
      <vt:lpstr>Où as-tu appris la majorité des chansons que tu connais?</vt:lpstr>
      <vt:lpstr>Que penses-tu pouvoir apprendre grace à ce projet 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Jenny</dc:creator>
  <cp:lastModifiedBy>Bruliard</cp:lastModifiedBy>
  <cp:revision>32</cp:revision>
  <dcterms:created xsi:type="dcterms:W3CDTF">2015-03-22T20:53:42Z</dcterms:created>
  <dcterms:modified xsi:type="dcterms:W3CDTF">2015-07-31T13:47:42Z</dcterms:modified>
</cp:coreProperties>
</file>