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6" r:id="rId4"/>
    <p:sldId id="257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70A-0DD1-486C-A9FB-248BFA89E78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799CB3-4310-4420-8355-968B716C848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70A-0DD1-486C-A9FB-248BFA89E78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9CB3-4310-4420-8355-968B716C848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70A-0DD1-486C-A9FB-248BFA89E78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9CB3-4310-4420-8355-968B716C848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08D70A-0DD1-486C-A9FB-248BFA89E78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C799CB3-4310-4420-8355-968B716C848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70A-0DD1-486C-A9FB-248BFA89E78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9CB3-4310-4420-8355-968B716C848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70A-0DD1-486C-A9FB-248BFA89E78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9CB3-4310-4420-8355-968B716C848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9CB3-4310-4420-8355-968B716C848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70A-0DD1-486C-A9FB-248BFA89E78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70A-0DD1-486C-A9FB-248BFA89E78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9CB3-4310-4420-8355-968B716C848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70A-0DD1-486C-A9FB-248BFA89E78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9CB3-4310-4420-8355-968B716C848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08D70A-0DD1-486C-A9FB-248BFA89E78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799CB3-4310-4420-8355-968B716C848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D70A-0DD1-486C-A9FB-248BFA89E78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799CB3-4310-4420-8355-968B716C848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08D70A-0DD1-486C-A9FB-248BFA89E782}" type="datetimeFigureOut">
              <a:rPr lang="fr-FR" smtClean="0"/>
              <a:pPr/>
              <a:t>22/05/2015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C799CB3-4310-4420-8355-968B716C848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ambafrance-mt.org/rien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412776"/>
            <a:ext cx="7117180" cy="1470025"/>
          </a:xfrm>
        </p:spPr>
        <p:txBody>
          <a:bodyPr/>
          <a:lstStyle/>
          <a:p>
            <a:r>
              <a:rPr lang="fr-FR" dirty="0" smtClean="0"/>
              <a:t>Fr</a:t>
            </a:r>
            <a:r>
              <a:rPr lang="hr-HR" dirty="0" smtClean="0"/>
              <a:t>ancuski</a:t>
            </a:r>
            <a:r>
              <a:rPr lang="fr-FR" dirty="0" smtClean="0"/>
              <a:t> </a:t>
            </a:r>
            <a:r>
              <a:rPr lang="hr-HR" dirty="0" smtClean="0"/>
              <a:t>školski sustav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831650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7386638" cy="4497387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buFontTx/>
              <a:buNone/>
              <a:defRPr/>
            </a:pPr>
            <a:endParaRPr lang="fr-FR" altLang="fr-FR" sz="1200" dirty="0"/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hr-HR" altLang="fr-FR" dirty="0" smtClean="0"/>
              <a:t>Više obrazovanje moguće je steći na sveučilištu </a:t>
            </a:r>
            <a:r>
              <a:rPr lang="fr-FR" altLang="fr-FR" dirty="0" smtClean="0"/>
              <a:t>(</a:t>
            </a:r>
            <a:r>
              <a:rPr lang="hr-HR" altLang="fr-FR" dirty="0" smtClean="0"/>
              <a:t>sva sveučilišta su javna osim 5 katolički sveučilišta) ili u višim školama </a:t>
            </a:r>
            <a:r>
              <a:rPr lang="fr-FR" altLang="fr-FR" dirty="0" smtClean="0"/>
              <a:t>(</a:t>
            </a:r>
            <a:r>
              <a:rPr lang="hr-HR" altLang="fr-FR" dirty="0" smtClean="0"/>
              <a:t>više škole mogu biti javne ili privatne)</a:t>
            </a:r>
            <a:endParaRPr lang="fr-FR" altLang="fr-FR" dirty="0"/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hr-HR" altLang="fr-FR" dirty="0" smtClean="0"/>
              <a:t>Neke su škole povezane sa sveučilištima</a:t>
            </a:r>
            <a:r>
              <a:rPr lang="fr-FR" altLang="fr-FR" dirty="0" smtClean="0"/>
              <a:t>, </a:t>
            </a:r>
            <a:r>
              <a:rPr lang="hr-HR" altLang="fr-FR" dirty="0" smtClean="0"/>
              <a:t>one pružaju kratke profesionalne tečajeve </a:t>
            </a:r>
            <a:r>
              <a:rPr lang="fr-FR" altLang="fr-FR" dirty="0" smtClean="0"/>
              <a:t>(</a:t>
            </a:r>
            <a:r>
              <a:rPr lang="hr-HR" altLang="fr-FR" dirty="0" smtClean="0"/>
              <a:t>npr. </a:t>
            </a:r>
            <a:r>
              <a:rPr lang="hr-HR" altLang="fr-FR" dirty="0" smtClean="0"/>
              <a:t>za inženjere ili učitelje</a:t>
            </a:r>
            <a:r>
              <a:rPr lang="fr-FR" altLang="fr-FR" dirty="0" smtClean="0"/>
              <a:t>)</a:t>
            </a:r>
            <a:endParaRPr lang="fr-FR" altLang="fr-FR" dirty="0"/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hr-HR" altLang="fr-FR" dirty="0" smtClean="0"/>
              <a:t>Na sveučilištu studenti obično slijede opće smjerove, pristupaju DEUG ispitu nakon dvije godine, ispitu za diplomu nakon tri godine, zatim nakon pet godina magistriraju, a nakon 8 doktoriraju</a:t>
            </a:r>
            <a:endParaRPr lang="fr-FR" altLang="fr-FR" dirty="0"/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hr-HR" altLang="fr-FR" dirty="0" smtClean="0"/>
              <a:t>Nije teško pohađati fakultet, potrebno je samo imati </a:t>
            </a:r>
            <a:r>
              <a:rPr lang="fr-FR" altLang="fr-FR" dirty="0" smtClean="0"/>
              <a:t>baccalauréat (A </a:t>
            </a:r>
            <a:r>
              <a:rPr lang="hr-HR" altLang="fr-FR" dirty="0" smtClean="0"/>
              <a:t>stupanj</a:t>
            </a:r>
            <a:r>
              <a:rPr lang="fr-FR" altLang="fr-FR" dirty="0" smtClean="0"/>
              <a:t>)</a:t>
            </a:r>
            <a:endParaRPr lang="fr-FR" altLang="fr-FR" dirty="0"/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hr-HR" altLang="fr-FR" dirty="0" smtClean="0"/>
              <a:t>Međutim, ukoliko se želite upisati u višu školu, morate imati dobre rezultate na A stupnju i jako dobre ocjene prethodne godine</a:t>
            </a:r>
            <a:endParaRPr lang="fr-FR" altLang="fr-FR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7477125" cy="882634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fr-FR" dirty="0" smtClean="0">
                <a:cs typeface="Trebuchet MS" pitchFamily="34" charset="0"/>
              </a:rPr>
              <a:t>Nakon 18 različitih izbora</a:t>
            </a:r>
            <a:r>
              <a:rPr lang="fr-FR" altLang="fr-FR" dirty="0" smtClean="0">
                <a:cs typeface="Trebuchet MS" pitchFamily="34" charset="0"/>
              </a:rPr>
              <a:t>:</a:t>
            </a:r>
            <a:endParaRPr lang="fr-FR" altLang="fr-FR" dirty="0" smtClean="0">
              <a:cs typeface="Trebuchet MS" pitchFamily="34" charset="0"/>
            </a:endParaRPr>
          </a:p>
        </p:txBody>
      </p:sp>
      <p:pic>
        <p:nvPicPr>
          <p:cNvPr id="29700" name="Picture 4" descr="Retour à la table des matières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40263" y="3046413"/>
            <a:ext cx="9525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298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9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216339192"/>
              </p:ext>
            </p:extLst>
          </p:nvPr>
        </p:nvGraphicFramePr>
        <p:xfrm>
          <a:off x="1370013" y="65892"/>
          <a:ext cx="4642147" cy="6387444"/>
        </p:xfrm>
        <a:graphic>
          <a:graphicData uri="http://schemas.openxmlformats.org/presentationml/2006/ole">
            <p:oleObj spid="_x0000_s1031" name="Acrobat Document" r:id="rId3" imgW="5668166" imgH="8019048" progId="AcroExch.Document.11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34347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idx="1"/>
          </p:nvPr>
        </p:nvSpPr>
        <p:spPr>
          <a:xfrm>
            <a:off x="179388" y="1341438"/>
            <a:ext cx="7386637" cy="449738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buFont typeface="Wingdings 2" charset="2"/>
              <a:buChar char=""/>
              <a:defRPr/>
            </a:pPr>
            <a:endParaRPr lang="fr-FR" altLang="fr-FR" sz="2400" dirty="0"/>
          </a:p>
          <a:p>
            <a:pPr eaLnBrk="1" fontAlgn="auto" hangingPunct="1">
              <a:lnSpc>
                <a:spcPct val="90000"/>
              </a:lnSpc>
              <a:buFont typeface="Wingdings 2" charset="2"/>
              <a:buChar char=""/>
              <a:defRPr/>
            </a:pPr>
            <a:r>
              <a:rPr lang="hr-HR" altLang="fr-FR" sz="2400" dirty="0" smtClean="0"/>
              <a:t>Prvi dan škole za učitelje</a:t>
            </a:r>
            <a:r>
              <a:rPr lang="fr-FR" altLang="fr-FR" sz="2400" dirty="0" smtClean="0"/>
              <a:t>: </a:t>
            </a:r>
            <a:r>
              <a:rPr lang="hr-HR" altLang="fr-FR" sz="2400" dirty="0" smtClean="0"/>
              <a:t>1. rujna 2014.</a:t>
            </a:r>
            <a:endParaRPr lang="fr-FR" altLang="fr-FR" sz="2400" dirty="0"/>
          </a:p>
          <a:p>
            <a:pPr eaLnBrk="1" fontAlgn="auto" hangingPunct="1">
              <a:lnSpc>
                <a:spcPct val="90000"/>
              </a:lnSpc>
              <a:buFont typeface="Wingdings 2" charset="2"/>
              <a:buChar char=""/>
              <a:defRPr/>
            </a:pPr>
            <a:r>
              <a:rPr lang="fr-FR" altLang="fr-FR" sz="2400" dirty="0" smtClean="0"/>
              <a:t>P</a:t>
            </a:r>
            <a:r>
              <a:rPr lang="hr-HR" altLang="fr-FR" sz="2400" dirty="0" smtClean="0"/>
              <a:t>rvi dan škole za učenike</a:t>
            </a:r>
            <a:r>
              <a:rPr lang="fr-FR" altLang="fr-FR" sz="2400" dirty="0" smtClean="0"/>
              <a:t>: </a:t>
            </a:r>
            <a:r>
              <a:rPr lang="hr-HR" altLang="fr-FR" sz="2400" dirty="0" smtClean="0"/>
              <a:t>2. rujna 2014.</a:t>
            </a:r>
            <a:endParaRPr lang="fr-FR" altLang="fr-FR" sz="2400" dirty="0"/>
          </a:p>
          <a:p>
            <a:pPr eaLnBrk="1" fontAlgn="auto" hangingPunct="1">
              <a:lnSpc>
                <a:spcPct val="90000"/>
              </a:lnSpc>
              <a:buFont typeface="Wingdings 2" charset="2"/>
              <a:buChar char=""/>
              <a:defRPr/>
            </a:pPr>
            <a:r>
              <a:rPr lang="hr-HR" altLang="fr-FR" sz="2400" dirty="0" smtClean="0"/>
              <a:t>Praznici za vrijeme Svih svetih</a:t>
            </a:r>
            <a:r>
              <a:rPr lang="fr-FR" altLang="fr-FR" sz="2400" dirty="0" smtClean="0"/>
              <a:t>: </a:t>
            </a:r>
            <a:r>
              <a:rPr lang="hr-HR" altLang="fr-FR" sz="2400" dirty="0" smtClean="0"/>
              <a:t>od 18. listopada 2014.</a:t>
            </a:r>
            <a:r>
              <a:rPr lang="fr-FR" altLang="fr-FR" sz="2400" dirty="0" smtClean="0"/>
              <a:t> </a:t>
            </a:r>
            <a:r>
              <a:rPr lang="hr-HR" altLang="fr-FR" sz="2400" dirty="0" smtClean="0"/>
              <a:t>do 3. studenog 2014. </a:t>
            </a:r>
            <a:endParaRPr lang="fr-FR" altLang="fr-FR" sz="2400" dirty="0"/>
          </a:p>
          <a:p>
            <a:pPr eaLnBrk="1" fontAlgn="auto" hangingPunct="1">
              <a:lnSpc>
                <a:spcPct val="90000"/>
              </a:lnSpc>
              <a:buFont typeface="Wingdings 2" charset="2"/>
              <a:buChar char=""/>
              <a:defRPr/>
            </a:pPr>
            <a:r>
              <a:rPr lang="hr-HR" altLang="fr-FR" sz="2400" dirty="0" smtClean="0"/>
              <a:t>Božićni praznici: od 19. prosinca 2014. do 4. siječnja 2015.</a:t>
            </a:r>
            <a:endParaRPr lang="fr-FR" altLang="fr-FR" sz="2400" dirty="0"/>
          </a:p>
          <a:p>
            <a:pPr eaLnBrk="1" fontAlgn="auto" hangingPunct="1">
              <a:lnSpc>
                <a:spcPct val="90000"/>
              </a:lnSpc>
              <a:buFont typeface="Wingdings 2" charset="2"/>
              <a:buChar char=""/>
              <a:defRPr/>
            </a:pPr>
            <a:r>
              <a:rPr lang="hr-HR" altLang="fr-FR" sz="2400" dirty="0" smtClean="0"/>
              <a:t>Zimski praznici</a:t>
            </a:r>
            <a:r>
              <a:rPr lang="fr-FR" altLang="fr-FR" sz="2400" dirty="0" smtClean="0"/>
              <a:t>: </a:t>
            </a:r>
            <a:r>
              <a:rPr lang="hr-HR" altLang="fr-FR" sz="2400" dirty="0" smtClean="0"/>
              <a:t>od 21.veljače </a:t>
            </a:r>
            <a:r>
              <a:rPr lang="fr-FR" altLang="fr-FR" sz="2400" dirty="0" smtClean="0"/>
              <a:t>2015</a:t>
            </a:r>
            <a:r>
              <a:rPr lang="hr-HR" altLang="fr-FR" sz="2400" dirty="0" smtClean="0"/>
              <a:t>. do </a:t>
            </a:r>
            <a:r>
              <a:rPr lang="hr-HR" altLang="fr-FR" sz="2400" dirty="0" smtClean="0"/>
              <a:t>9.ožujka</a:t>
            </a:r>
            <a:r>
              <a:rPr lang="fr-FR" altLang="fr-FR" sz="2400" dirty="0" smtClean="0"/>
              <a:t> </a:t>
            </a:r>
            <a:r>
              <a:rPr lang="fr-FR" altLang="fr-FR" sz="2400" dirty="0" smtClean="0"/>
              <a:t>2015 </a:t>
            </a:r>
            <a:r>
              <a:rPr lang="hr-HR" altLang="fr-FR" sz="2400" dirty="0" smtClean="0"/>
              <a:t>.</a:t>
            </a:r>
            <a:endParaRPr lang="fr-FR" altLang="fr-FR" sz="2400" dirty="0"/>
          </a:p>
          <a:p>
            <a:pPr eaLnBrk="1" fontAlgn="auto" hangingPunct="1">
              <a:lnSpc>
                <a:spcPct val="90000"/>
              </a:lnSpc>
              <a:buFont typeface="Wingdings 2" charset="2"/>
              <a:buChar char=""/>
              <a:defRPr/>
            </a:pPr>
            <a:r>
              <a:rPr lang="hr-HR" altLang="fr-FR" sz="2400" dirty="0" smtClean="0"/>
              <a:t>Uskršnji praznici</a:t>
            </a:r>
            <a:r>
              <a:rPr lang="fr-FR" altLang="fr-FR" sz="2400" dirty="0" smtClean="0"/>
              <a:t>: </a:t>
            </a:r>
            <a:r>
              <a:rPr lang="hr-HR" altLang="fr-FR" sz="2400" dirty="0" smtClean="0"/>
              <a:t>od </a:t>
            </a:r>
            <a:r>
              <a:rPr lang="hr-HR" altLang="fr-FR" sz="2400" dirty="0" smtClean="0"/>
              <a:t>25. travnja </a:t>
            </a:r>
            <a:r>
              <a:rPr lang="fr-FR" altLang="fr-FR" sz="2400" dirty="0" smtClean="0"/>
              <a:t>2015</a:t>
            </a:r>
            <a:r>
              <a:rPr lang="hr-HR" altLang="fr-FR" sz="2400" dirty="0" smtClean="0"/>
              <a:t>. do 11. svibnja 2015.</a:t>
            </a:r>
            <a:endParaRPr lang="fr-FR" altLang="fr-FR" sz="2400" dirty="0"/>
          </a:p>
          <a:p>
            <a:pPr eaLnBrk="1" fontAlgn="auto" hangingPunct="1">
              <a:lnSpc>
                <a:spcPct val="90000"/>
              </a:lnSpc>
              <a:buFont typeface="Wingdings 2" charset="2"/>
              <a:buChar char=""/>
              <a:defRPr/>
            </a:pPr>
            <a:r>
              <a:rPr lang="hr-HR" altLang="fr-FR" sz="2400" dirty="0" smtClean="0"/>
              <a:t>Ljetni praznici: od 4. srpnja 2015. do 29.kolovoza 2015. za učitelje te 1. rujna 2015. za učenike</a:t>
            </a:r>
            <a:endParaRPr lang="fr-FR" altLang="fr-FR" sz="2400" dirty="0"/>
          </a:p>
          <a:p>
            <a:pPr eaLnBrk="1" fontAlgn="auto" hangingPunct="1">
              <a:lnSpc>
                <a:spcPct val="90000"/>
              </a:lnSpc>
              <a:buFont typeface="Wingdings 2" charset="2"/>
              <a:buChar char=""/>
              <a:defRPr/>
            </a:pPr>
            <a:endParaRPr lang="fr-FR" altLang="fr-FR" sz="2400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altLang="fr-FR" dirty="0" smtClean="0">
                <a:cs typeface="Trebuchet MS" pitchFamily="34" charset="0"/>
              </a:rPr>
              <a:t>Školski kalendar: </a:t>
            </a:r>
            <a:endParaRPr lang="fr-FR" altLang="fr-FR" dirty="0" smtClean="0">
              <a:cs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173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fr-FR" sz="2000" dirty="0" smtClean="0"/>
              <a:t>p</a:t>
            </a:r>
            <a:r>
              <a:rPr lang="hr-HR" altLang="fr-FR" sz="2000" dirty="0" smtClean="0"/>
              <a:t>otrebno je proći osnovno obrazovanje i upisati se na sveučilište</a:t>
            </a:r>
            <a:endParaRPr lang="fr-FR" altLang="fr-FR" sz="2000" dirty="0" smtClean="0"/>
          </a:p>
          <a:p>
            <a:pPr eaLnBrk="1" hangingPunct="1">
              <a:lnSpc>
                <a:spcPct val="80000"/>
              </a:lnSpc>
            </a:pPr>
            <a:r>
              <a:rPr lang="hr-HR" altLang="fr-FR" sz="2000" dirty="0" smtClean="0"/>
              <a:t>n</a:t>
            </a:r>
            <a:r>
              <a:rPr lang="hr-HR" altLang="fr-FR" sz="2000" dirty="0" smtClean="0"/>
              <a:t>akon 5 godina obrazovanja na sveučilištu postajete magistar/magistra edukacije</a:t>
            </a:r>
            <a:endParaRPr lang="fr-FR" altLang="fr-FR" sz="2000" dirty="0" smtClean="0"/>
          </a:p>
          <a:p>
            <a:pPr eaLnBrk="1" hangingPunct="1">
              <a:lnSpc>
                <a:spcPct val="80000"/>
              </a:lnSpc>
            </a:pPr>
            <a:r>
              <a:rPr lang="hr-HR" altLang="fr-FR" sz="2000" dirty="0" smtClean="0"/>
              <a:t>p</a:t>
            </a:r>
            <a:r>
              <a:rPr lang="hr-HR" altLang="fr-FR" sz="2000" dirty="0" smtClean="0"/>
              <a:t>ristupate učiteljskom ispitu </a:t>
            </a:r>
            <a:r>
              <a:rPr lang="fr-FR" altLang="fr-FR" sz="2000" dirty="0" smtClean="0"/>
              <a:t>(</a:t>
            </a:r>
            <a:r>
              <a:rPr lang="hr-HR" altLang="fr-FR" sz="2000" dirty="0" smtClean="0"/>
              <a:t>učiteljski ispit je zapravo natjecanje za poredak s obzirom na to da se broj potrebnih učitelja svake godine mijenja)</a:t>
            </a:r>
            <a:endParaRPr lang="fr-FR" altLang="fr-FR" sz="2000" dirty="0" smtClean="0"/>
          </a:p>
          <a:p>
            <a:pPr eaLnBrk="1" hangingPunct="1">
              <a:lnSpc>
                <a:spcPct val="80000"/>
              </a:lnSpc>
            </a:pPr>
            <a:r>
              <a:rPr lang="hr-HR" altLang="fr-FR" sz="2000" dirty="0" smtClean="0"/>
              <a:t>p</a:t>
            </a:r>
            <a:r>
              <a:rPr lang="hr-HR" altLang="fr-FR" sz="2000" dirty="0" smtClean="0"/>
              <a:t>otrebno je provesti jednu godinu u ESPE školi – nova škola za učitelje pripravnike</a:t>
            </a:r>
            <a:endParaRPr lang="fr-FR" altLang="fr-FR" sz="2000" dirty="0" smtClean="0"/>
          </a:p>
          <a:p>
            <a:pPr eaLnBrk="1" hangingPunct="1">
              <a:lnSpc>
                <a:spcPct val="80000"/>
              </a:lnSpc>
            </a:pPr>
            <a:r>
              <a:rPr lang="hr-HR" altLang="fr-FR" sz="2000" dirty="0" smtClean="0"/>
              <a:t>p</a:t>
            </a:r>
            <a:r>
              <a:rPr lang="hr-HR" altLang="fr-FR" sz="2000" dirty="0" smtClean="0"/>
              <a:t>ostupak je jednak za učitelje u osnovnim školama kao i za odgajatelje jer učitelji mogu predavati djeci od 2. do 11. godine života</a:t>
            </a:r>
            <a:endParaRPr lang="fr-FR" altLang="fr-FR" sz="2000" dirty="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fr-FR" dirty="0" smtClean="0">
                <a:cs typeface="Trebuchet MS" pitchFamily="34" charset="0"/>
              </a:rPr>
              <a:t>Kako postati učiteljem</a:t>
            </a:r>
            <a:r>
              <a:rPr lang="fr-FR" altLang="fr-FR" dirty="0" smtClean="0">
                <a:cs typeface="Trebuchet MS" pitchFamily="34" charset="0"/>
              </a:rPr>
              <a:t> </a:t>
            </a:r>
            <a:r>
              <a:rPr lang="fr-FR" altLang="fr-FR" dirty="0" smtClean="0">
                <a:cs typeface="Trebuchet MS" pitchFamily="34" charset="0"/>
              </a:rPr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286719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Char char=""/>
              <a:defRPr/>
            </a:pPr>
            <a:r>
              <a:rPr lang="hr-HR" altLang="fr-FR" sz="2400" dirty="0" smtClean="0"/>
              <a:t>U rujnu 2008.godine izdan je raspored koji donosi 6 osnovnih smjerova</a:t>
            </a:r>
            <a:r>
              <a:rPr lang="fr-FR" altLang="fr-FR" sz="2400" dirty="0" smtClean="0"/>
              <a:t> </a:t>
            </a:r>
            <a:r>
              <a:rPr lang="hr-HR" altLang="fr-FR" sz="2400" dirty="0" smtClean="0"/>
              <a:t>koje je potrebno slijediti</a:t>
            </a:r>
            <a:r>
              <a:rPr lang="fr-FR" altLang="fr-FR" sz="2400" dirty="0" smtClean="0"/>
              <a:t>: </a:t>
            </a:r>
            <a:endParaRPr lang="fr-FR" altLang="fr-FR" sz="2400" dirty="0"/>
          </a:p>
          <a:p>
            <a:pPr>
              <a:buFont typeface="Wingdings 2" charset="2"/>
              <a:buChar char=""/>
              <a:defRPr/>
            </a:pPr>
            <a:r>
              <a:rPr lang="hr-HR" altLang="fr-FR" sz="2400" dirty="0" smtClean="0"/>
              <a:t>Učimo govoriti</a:t>
            </a:r>
            <a:endParaRPr lang="fr-FR" altLang="fr-FR" sz="2400" dirty="0"/>
          </a:p>
          <a:p>
            <a:pPr>
              <a:buFont typeface="Wingdings 2" charset="2"/>
              <a:buChar char=""/>
              <a:defRPr/>
            </a:pPr>
            <a:r>
              <a:rPr lang="hr-HR" altLang="fr-FR" sz="2400" dirty="0" smtClean="0"/>
              <a:t>Otkrivamo pisanje</a:t>
            </a:r>
            <a:endParaRPr lang="fr-FR" altLang="fr-FR" sz="2400" dirty="0"/>
          </a:p>
          <a:p>
            <a:pPr>
              <a:buFont typeface="Wingdings 2" charset="2"/>
              <a:buChar char=""/>
              <a:defRPr/>
            </a:pPr>
            <a:r>
              <a:rPr lang="hr-HR" altLang="fr-FR" sz="2400" dirty="0" smtClean="0"/>
              <a:t>Otkrivamo svijet</a:t>
            </a:r>
            <a:endParaRPr lang="fr-FR" altLang="fr-FR" sz="2400" dirty="0"/>
          </a:p>
          <a:p>
            <a:pPr>
              <a:buFont typeface="Wingdings 2" charset="2"/>
              <a:buChar char=""/>
              <a:defRPr/>
            </a:pPr>
            <a:r>
              <a:rPr lang="hr-HR" altLang="fr-FR" sz="2400" dirty="0" smtClean="0"/>
              <a:t>Postajemo učenikom</a:t>
            </a:r>
            <a:endParaRPr lang="fr-FR" altLang="fr-FR" sz="2400" dirty="0"/>
          </a:p>
          <a:p>
            <a:pPr>
              <a:buFont typeface="Wingdings 2" charset="2"/>
              <a:buChar char=""/>
              <a:defRPr/>
            </a:pPr>
            <a:r>
              <a:rPr lang="hr-HR" altLang="fr-FR" sz="2400" dirty="0" smtClean="0"/>
              <a:t>Pokrećemo svoje tijelo</a:t>
            </a:r>
            <a:endParaRPr lang="fr-FR" altLang="fr-FR" sz="2400" dirty="0"/>
          </a:p>
          <a:p>
            <a:pPr>
              <a:buFont typeface="Wingdings 2" charset="2"/>
              <a:buChar char=""/>
              <a:defRPr/>
            </a:pPr>
            <a:r>
              <a:rPr lang="hr-HR" altLang="fr-FR" sz="2400" dirty="0" smtClean="0"/>
              <a:t>Osjećamo, dodirujemo, zamišljamo, stvaramo</a:t>
            </a:r>
            <a:endParaRPr lang="fr-FR" altLang="fr-FR" sz="2400" dirty="0"/>
          </a:p>
          <a:p>
            <a:pPr>
              <a:buNone/>
              <a:defRPr/>
            </a:pPr>
            <a:endParaRPr lang="hr-HR" sz="2400" dirty="0" smtClean="0"/>
          </a:p>
          <a:p>
            <a:pPr>
              <a:buNone/>
              <a:defRPr/>
            </a:pPr>
            <a:r>
              <a:rPr lang="hr-HR" dirty="0" smtClean="0"/>
              <a:t>Svake godine izdaje se novi raspored.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Od 2. do 6.godine – predškolska grupa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03725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413" name="Group 18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60410844"/>
              </p:ext>
            </p:extLst>
          </p:nvPr>
        </p:nvGraphicFramePr>
        <p:xfrm>
          <a:off x="107504" y="116632"/>
          <a:ext cx="8713787" cy="6750191"/>
        </p:xfrm>
        <a:graphic>
          <a:graphicData uri="http://schemas.openxmlformats.org/drawingml/2006/table">
            <a:tbl>
              <a:tblPr/>
              <a:tblGrid>
                <a:gridCol w="917738"/>
                <a:gridCol w="1502757"/>
                <a:gridCol w="1573717"/>
                <a:gridCol w="1573717"/>
                <a:gridCol w="1715635"/>
                <a:gridCol w="1430223"/>
              </a:tblGrid>
              <a:tr h="304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vrijeme</a:t>
                      </a: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Ponedjeljak</a:t>
                      </a: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Utorak</a:t>
                      </a: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Srijeda</a:t>
                      </a: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Četvrtak</a:t>
                      </a: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Petak</a:t>
                      </a: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232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8.20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9" marR="9144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 smtClean="0">
                          <a:solidFill>
                            <a:schemeClr val="tx1"/>
                          </a:solidFill>
                        </a:rPr>
                        <a:t>Dolazak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 smtClean="0">
                          <a:solidFill>
                            <a:schemeClr val="tx1"/>
                          </a:solidFill>
                        </a:rPr>
                        <a:t>Dolazak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 smtClean="0">
                          <a:solidFill>
                            <a:schemeClr val="tx1"/>
                          </a:solidFill>
                        </a:rPr>
                        <a:t>Dolazak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 smtClean="0">
                          <a:solidFill>
                            <a:schemeClr val="tx1"/>
                          </a:solidFill>
                        </a:rPr>
                        <a:t>Dolazak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 smtClean="0">
                          <a:solidFill>
                            <a:schemeClr val="tx1"/>
                          </a:solidFill>
                        </a:rPr>
                        <a:t>Dolazak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8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8.40</a:t>
                      </a:r>
                    </a:p>
                  </a:txBody>
                  <a:tcPr marL="91449" marR="9144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Okupljanje (dan, vrijeme)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Okupljanje (dan, vrijeme)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Okupljanje (dan, vrijeme)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Okupljanje (dan, vrijeme)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Okupljanje (dan, vrijeme)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6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9.00</a:t>
                      </a:r>
                    </a:p>
                  </a:txBody>
                  <a:tcPr marL="91449" marR="9144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TZK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TZK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TZK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TZK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TZK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9.40</a:t>
                      </a:r>
                    </a:p>
                  </a:txBody>
                  <a:tcPr marL="91449" marR="9144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Vrijeme za rad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pisanje ,čitanje,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slikanje, razgovor)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Vrijeme za rad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pisanje ,čitanje,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slikanje, razgovor)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Vrijeme za rad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pisanje ,čitanje,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slikanje, razgovor)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Vrijeme za rad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pisanje ,čitanje,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slikanje, razgovor)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Vrijeme za rad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pisanje ,čitanje,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slikanje, razgovor)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10.15</a:t>
                      </a:r>
                    </a:p>
                  </a:txBody>
                  <a:tcPr marL="91449" marR="9144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Odmor za nuždu i užinu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Odmor za nuždu i užinu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Odmor za nuždu i užinu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Odmor za nuždu i užinu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Odmor za nuždu i užinu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8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10.45 to 11.30</a:t>
                      </a:r>
                    </a:p>
                  </a:txBody>
                  <a:tcPr marL="91449" marR="9144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Vrijeme za rad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Vrijeme za rad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Vrijeme za rad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Vrijeme za rad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Vrijeme za rad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1.20</a:t>
                      </a:r>
                    </a:p>
                  </a:txBody>
                  <a:tcPr marL="91449" marR="9144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Igre dobrodošlice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Igre dobrodošlice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Igre dobrodošlice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Igre dobrodošlice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1.35</a:t>
                      </a:r>
                    </a:p>
                  </a:txBody>
                  <a:tcPr marL="91449" marR="9144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Okupljanje: slušanje odabranog albuma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Okupljanje: slušanje odabranog albuma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Okupljanje: slušanje odabranog albuma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Okupljanje: slušanje odabranog albuma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8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2.00</a:t>
                      </a:r>
                    </a:p>
                  </a:txBody>
                  <a:tcPr marL="91449" marR="9144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Vrijeme za rad: </a:t>
                      </a: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pisanje ,čitanje,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slikanje, razgovor,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povezivanje s albumom)</a:t>
                      </a:r>
                      <a:endParaRPr kumimoji="0" lang="fr-FR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Vrijeme za rad</a:t>
                      </a: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pisanje </a:t>
                      </a: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čitanje</a:t>
                      </a: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slikanje, razgovor,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povezivanje s albumom)</a:t>
                      </a:r>
                      <a:endParaRPr kumimoji="0" lang="fr-FR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Vrijeme za rad: </a:t>
                      </a: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pisanje ,čitanje,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slikanje, razgovor,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povezivanje s albumom)</a:t>
                      </a:r>
                      <a:endParaRPr kumimoji="0" lang="fr-FR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Vrijeme za rad: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pisanje čitanje,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slikanje, razgovor,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povezivanje s albumom)</a:t>
                      </a:r>
                      <a:endParaRPr kumimoji="0" lang="fr-FR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3.00</a:t>
                      </a:r>
                    </a:p>
                  </a:txBody>
                  <a:tcPr marL="91449" marR="9144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Odmor za nuždu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Odmor za nuždu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Odmor za nuždu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Odmor za nuždu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24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3.15 to 3.45</a:t>
                      </a:r>
                    </a:p>
                  </a:txBody>
                  <a:tcPr marL="91449" marR="9144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Vrijeme za rad: pjevanje, crtanje, pisanje, slušanje priča i glazbe...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Vrijeme za rad: pjevanje, crtanje, pisanje, slušanje priča i glazbe...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Vrijeme za rad: pjevanje, crtanje, pisanje, slušanje priča i glazbe...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Vrijeme za rad: pjevanje, crtanje, pisanje, slušanje priča i glazbe...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7779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7386638" cy="554355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hr-HR" altLang="fr-FR" sz="2000" b="1" dirty="0" smtClean="0"/>
              <a:t>Obrazovanje u osnovnim školama podijeljeno je na tri koraka:</a:t>
            </a:r>
          </a:p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hr-HR" altLang="fr-FR" sz="2000" b="1" dirty="0" smtClean="0"/>
              <a:t>Prvi korak – od 2. do 6. godine</a:t>
            </a:r>
            <a:r>
              <a:rPr lang="fr-FR" altLang="fr-FR" sz="2000" b="1" dirty="0" smtClean="0"/>
              <a:t> (</a:t>
            </a:r>
            <a:r>
              <a:rPr lang="hr-HR" altLang="fr-FR" sz="2000" b="1" dirty="0" smtClean="0"/>
              <a:t>predškolska grupa</a:t>
            </a:r>
            <a:r>
              <a:rPr lang="fr-FR" altLang="fr-FR" sz="2000" b="1" dirty="0" smtClean="0"/>
              <a:t>)</a:t>
            </a:r>
            <a:endParaRPr lang="fr-FR" altLang="fr-FR" sz="2000" b="1" dirty="0"/>
          </a:p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hr-HR" altLang="fr-FR" sz="2000" b="1" dirty="0" smtClean="0"/>
              <a:t>Drugi korak – od 6. do 7. godine </a:t>
            </a:r>
            <a:r>
              <a:rPr lang="fr-FR" altLang="fr-FR" sz="2000" b="1" dirty="0" smtClean="0"/>
              <a:t>(</a:t>
            </a:r>
            <a:r>
              <a:rPr lang="hr-HR" altLang="fr-FR" sz="2000" b="1" dirty="0" smtClean="0"/>
              <a:t>imena stupnjeva: </a:t>
            </a:r>
            <a:r>
              <a:rPr lang="fr-FR" altLang="fr-FR" sz="2000" b="1" dirty="0" smtClean="0"/>
              <a:t> </a:t>
            </a:r>
            <a:r>
              <a:rPr lang="fr-FR" altLang="fr-FR" sz="2000" b="1" dirty="0"/>
              <a:t>CP CE1)</a:t>
            </a:r>
          </a:p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2000" b="1" dirty="0" smtClean="0"/>
              <a:t>T</a:t>
            </a:r>
            <a:r>
              <a:rPr lang="hr-HR" altLang="fr-FR" sz="2000" b="1" dirty="0" smtClean="0"/>
              <a:t>reći korak -od 8. do 11. godine </a:t>
            </a:r>
            <a:r>
              <a:rPr lang="fr-FR" altLang="fr-FR" sz="2000" b="1" dirty="0" smtClean="0"/>
              <a:t>(</a:t>
            </a:r>
            <a:r>
              <a:rPr lang="hr-HR" altLang="fr-FR" sz="2000" b="1" dirty="0" smtClean="0"/>
              <a:t>imena stupnjeva:</a:t>
            </a:r>
            <a:r>
              <a:rPr lang="fr-FR" altLang="fr-FR" sz="2000" b="1" dirty="0" smtClean="0"/>
              <a:t> </a:t>
            </a:r>
            <a:r>
              <a:rPr lang="fr-FR" altLang="fr-FR" sz="2000" b="1" dirty="0"/>
              <a:t>CE2 CM1 CM2)</a:t>
            </a:r>
          </a:p>
          <a:p>
            <a:pPr eaLnBrk="1" fontAlgn="auto" hangingPunct="1">
              <a:lnSpc>
                <a:spcPct val="80000"/>
              </a:lnSpc>
              <a:buNone/>
              <a:defRPr/>
            </a:pPr>
            <a:r>
              <a:rPr lang="hr-HR" altLang="fr-FR" sz="2000" b="1" dirty="0" smtClean="0"/>
              <a:t>Škola je obavezna od 6. do 16. godine života.</a:t>
            </a:r>
          </a:p>
          <a:p>
            <a:pPr eaLnBrk="1" fontAlgn="auto" hangingPunct="1">
              <a:lnSpc>
                <a:spcPct val="80000"/>
              </a:lnSpc>
              <a:buNone/>
              <a:defRPr/>
            </a:pPr>
            <a:endParaRPr lang="fr-FR" altLang="fr-FR" sz="2000" b="1" dirty="0"/>
          </a:p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hr-H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Učitelji sami stvaraju raspored prema nacionalnome kurikulumu. </a:t>
            </a:r>
            <a:r>
              <a:rPr lang="hr-H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Podijeljen je na 7 dijelova</a:t>
            </a:r>
            <a:r>
              <a:rPr lang="fr-F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fr-FR" altLang="fr-FR" sz="2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fr-F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hr-H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Učimo francuski jezik</a:t>
            </a:r>
            <a:r>
              <a:rPr lang="fr-F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r-H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čitanje, pričanje, pisanje,</a:t>
            </a:r>
            <a:r>
              <a:rPr lang="fr-F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književnost, gramatika, rječnik</a:t>
            </a:r>
            <a:endParaRPr lang="fr-FR" altLang="fr-FR" sz="2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fr-F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hr-H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Učimo strani jezik</a:t>
            </a:r>
            <a:endParaRPr lang="fr-FR" altLang="fr-FR" sz="2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fr-F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hr-H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Učimo znanosti</a:t>
            </a:r>
            <a:r>
              <a:rPr lang="fr-F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mat</a:t>
            </a:r>
            <a:r>
              <a:rPr lang="hr-H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ematika, fizika, biologija</a:t>
            </a:r>
            <a:r>
              <a:rPr lang="fr-F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altLang="fr-FR" sz="2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fr-F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hr-H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Učimo koristiti ITC</a:t>
            </a:r>
            <a:endParaRPr lang="fr-FR" altLang="fr-FR" sz="2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fr-F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hr-H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Učimo o svijetu</a:t>
            </a:r>
            <a:r>
              <a:rPr lang="fr-F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r-H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povijest, zemljopis, književnost i umjetnosti</a:t>
            </a:r>
            <a:r>
              <a:rPr lang="hr-H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fr-F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altLang="fr-FR" sz="2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fr-F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hr-H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Učimo postati dobrim građaninom</a:t>
            </a:r>
            <a:endParaRPr lang="fr-FR" altLang="fr-FR" sz="2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fr-FR" altLang="fr-FR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fr-F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hr-HR" altLang="fr-FR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Učimo biti samodostatnima i preuzimati inicijativu</a:t>
            </a:r>
            <a:endParaRPr lang="fr-FR" altLang="fr-FR" sz="2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16632"/>
            <a:ext cx="7124700" cy="636736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fr-FR" sz="3200" dirty="0" smtClean="0">
                <a:cs typeface="Trebuchet MS" pitchFamily="34" charset="0"/>
              </a:rPr>
              <a:t>Od 6. do 11. godine – niža osnovna škola</a:t>
            </a:r>
            <a:endParaRPr lang="fr-FR" altLang="fr-FR" sz="3200" dirty="0" smtClean="0">
              <a:cs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884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Glazbena kultura mali je dio: </a:t>
            </a:r>
            <a:endParaRPr lang="fr-FR" dirty="0" smtClean="0"/>
          </a:p>
          <a:p>
            <a:r>
              <a:rPr lang="hr-HR" altLang="fr-F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Učenja o svijetu</a:t>
            </a:r>
            <a:r>
              <a:rPr lang="fr-FR" altLang="fr-F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r-HR" altLang="fr-F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povijest, zemljopis, književnost i umjetnosti)</a:t>
            </a:r>
            <a:endParaRPr lang="fr-FR" altLang="fr-FR" sz="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fr-FR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altLang="fr-FR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našim školskim rasporedima moramo provesti 2 sata predajući umjetnosti </a:t>
            </a:r>
          </a:p>
          <a:p>
            <a:pPr>
              <a:buNone/>
            </a:pPr>
            <a:r>
              <a:rPr lang="hr-HR" altLang="fr-FR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altLang="fr-FR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altLang="fr-FR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glazbenu kulturu i likovnu umjetnost</a:t>
            </a:r>
            <a:r>
              <a:rPr lang="fr-FR" altLang="fr-FR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altLang="fr-FR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Gdje je glazbena kultura</a:t>
            </a:r>
            <a:r>
              <a:rPr lang="fr-FR" dirty="0" smtClean="0"/>
              <a:t> </a:t>
            </a:r>
            <a:r>
              <a:rPr lang="fr-FR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039531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4" eaLnBrk="1" hangingPunct="1">
              <a:buFontTx/>
              <a:buNone/>
            </a:pPr>
            <a:endParaRPr lang="fr-FR" altLang="fr-FR" smtClean="0"/>
          </a:p>
          <a:p>
            <a:pPr eaLnBrk="1" hangingPunct="1">
              <a:buFontTx/>
              <a:buNone/>
            </a:pPr>
            <a:endParaRPr lang="fr-FR" altLang="fr-FR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681037"/>
          </a:xfrm>
        </p:spPr>
        <p:txBody>
          <a:bodyPr/>
          <a:lstStyle/>
          <a:p>
            <a:pPr eaLnBrk="1" hangingPunct="1"/>
            <a:r>
              <a:rPr lang="hr-HR" altLang="fr-FR" sz="3600" dirty="0" smtClean="0">
                <a:cs typeface="Trebuchet MS" pitchFamily="34" charset="0"/>
              </a:rPr>
              <a:t>Niža osnovna škola</a:t>
            </a:r>
            <a:r>
              <a:rPr lang="fr-FR" altLang="fr-FR" sz="3600" dirty="0" smtClean="0">
                <a:cs typeface="Trebuchet MS" pitchFamily="34" charset="0"/>
              </a:rPr>
              <a:t>: </a:t>
            </a:r>
            <a:endParaRPr lang="fr-FR" altLang="fr-FR" sz="3600" dirty="0" smtClean="0">
              <a:cs typeface="Trebuchet MS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68313" y="836613"/>
            <a:ext cx="6983412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"/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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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"/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"/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"/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"/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"/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"/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hr-HR" altLang="fr-FR" sz="1600" b="1" dirty="0" smtClean="0">
                <a:latin typeface="Arial" charset="0"/>
              </a:rPr>
              <a:t>Učitelji mogu poduzeti posebne, kratke postupke ukoliko se učenik susreće s problemima tijekom učenja.</a:t>
            </a:r>
            <a:endParaRPr lang="fr-FR" altLang="fr-FR" sz="16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r-FR" altLang="fr-FR" sz="16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hr-HR" altLang="fr-FR" sz="1600" b="1" dirty="0" smtClean="0">
                <a:latin typeface="Arial" charset="0"/>
              </a:rPr>
              <a:t>Posebno obrazovani učitelji dolaze pomoći učenicima koji imaju mnogo poteškoća u učenju (to nije slučaj u svakoj školi).</a:t>
            </a:r>
            <a:r>
              <a:rPr lang="fr-FR" altLang="fr-FR" sz="1600" b="1" dirty="0" smtClean="0">
                <a:latin typeface="Arial" charset="0"/>
              </a:rPr>
              <a:t> </a:t>
            </a:r>
            <a:endParaRPr lang="hr-HR" altLang="fr-FR" sz="16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r-FR" altLang="fr-FR" sz="16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hr-HR" altLang="fr-FR" sz="1600" b="1" dirty="0" smtClean="0">
                <a:latin typeface="Arial" charset="0"/>
              </a:rPr>
              <a:t>Ukoliko je potrebno, učenik može ponavljati školsku godinu ako se u tome slažu njegovi/njezini roditelji i inspektor. </a:t>
            </a:r>
            <a:r>
              <a:rPr lang="fr-FR" altLang="fr-FR" sz="1600" b="1" dirty="0" smtClean="0">
                <a:latin typeface="Arial" charset="0"/>
              </a:rPr>
              <a:t> </a:t>
            </a:r>
            <a:r>
              <a:rPr lang="hr-HR" altLang="fr-FR" sz="1600" b="1" dirty="0" smtClean="0">
                <a:latin typeface="Arial" charset="0"/>
              </a:rPr>
              <a:t>(Školsku godinu moguće je ponavljati samo jednom tijekom osnovnoškolskog obrazovanja.)</a:t>
            </a:r>
            <a:endParaRPr lang="fr-FR" altLang="fr-FR" sz="16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r-FR" altLang="fr-FR" sz="16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Raspored je isti kao i za predškolsku grupu, samo se predmeti mijenjaju.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hr-HR" altLang="fr-FR" sz="1400" b="1" dirty="0" smtClean="0">
              <a:solidFill>
                <a:srgbClr val="0033CC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Na primjer, tijekom drugog koraka: </a:t>
            </a: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fr-FR" altLang="fr-FR" sz="1400" b="1" i="1" dirty="0" smtClean="0">
                <a:solidFill>
                  <a:srgbClr val="0033CC"/>
                </a:solidFill>
                <a:latin typeface="Arial" charset="0"/>
              </a:rPr>
              <a:t>(CP-CE1</a:t>
            </a:r>
            <a:r>
              <a:rPr lang="fr-FR" altLang="fr-FR" sz="1400" b="1" i="1" dirty="0">
                <a:solidFill>
                  <a:srgbClr val="0033CC"/>
                </a:solidFill>
                <a:latin typeface="Arial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fr-FR" altLang="fr-FR" sz="1400" b="1" dirty="0" smtClean="0">
                <a:solidFill>
                  <a:srgbClr val="0033CC"/>
                </a:solidFill>
                <a:latin typeface="Arial" charset="0"/>
              </a:rPr>
              <a:t>Fr</a:t>
            </a: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ancuski jezik</a:t>
            </a:r>
            <a:r>
              <a:rPr lang="fr-FR" altLang="fr-FR" sz="1400" b="1" dirty="0" smtClean="0">
                <a:solidFill>
                  <a:srgbClr val="0033CC"/>
                </a:solidFill>
                <a:latin typeface="Arial" charset="0"/>
              </a:rPr>
              <a:t>                                                                                  </a:t>
            </a: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 1</a:t>
            </a:r>
            <a:r>
              <a:rPr lang="fr-FR" altLang="fr-FR" sz="1400" b="1" dirty="0" smtClean="0">
                <a:solidFill>
                  <a:srgbClr val="0033CC"/>
                </a:solidFill>
                <a:latin typeface="Arial" charset="0"/>
              </a:rPr>
              <a:t>0 </a:t>
            </a: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sati</a:t>
            </a:r>
            <a:endParaRPr lang="fr-FR" altLang="fr-FR" sz="1400" b="1" dirty="0">
              <a:solidFill>
                <a:srgbClr val="0033CC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fr-FR" altLang="fr-FR" sz="1400" b="1" dirty="0" smtClean="0">
                <a:solidFill>
                  <a:srgbClr val="0033CC"/>
                </a:solidFill>
                <a:latin typeface="Arial" charset="0"/>
              </a:rPr>
              <a:t>Mat</a:t>
            </a: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ematika     </a:t>
            </a:r>
            <a:r>
              <a:rPr lang="fr-FR" altLang="fr-FR" sz="1400" b="1" dirty="0" smtClean="0">
                <a:solidFill>
                  <a:srgbClr val="0033CC"/>
                </a:solidFill>
                <a:latin typeface="Arial" charset="0"/>
              </a:rPr>
              <a:t>                                                                                    </a:t>
            </a: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fr-FR" altLang="fr-FR" sz="1400" b="1" dirty="0" smtClean="0">
                <a:solidFill>
                  <a:srgbClr val="0033CC"/>
                </a:solidFill>
                <a:latin typeface="Arial" charset="0"/>
              </a:rPr>
              <a:t>5 </a:t>
            </a: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sati</a:t>
            </a:r>
            <a:r>
              <a:rPr lang="fr-FR" altLang="fr-FR" sz="1400" b="1" dirty="0" smtClean="0">
                <a:solidFill>
                  <a:srgbClr val="0033CC"/>
                </a:solidFill>
                <a:latin typeface="Arial" charset="0"/>
              </a:rPr>
              <a:t> </a:t>
            </a:r>
            <a:endParaRPr lang="fr-FR" altLang="fr-FR" sz="1400" b="1" dirty="0">
              <a:solidFill>
                <a:srgbClr val="0033CC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TZK+strani jezik+umjetnosti</a:t>
            </a:r>
            <a:r>
              <a:rPr lang="fr-FR" altLang="fr-FR" sz="1400" b="1" dirty="0" smtClean="0">
                <a:solidFill>
                  <a:srgbClr val="0033CC"/>
                </a:solidFill>
                <a:latin typeface="Arial" charset="0"/>
              </a:rPr>
              <a:t>                                                         </a:t>
            </a: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    </a:t>
            </a:r>
            <a:r>
              <a:rPr lang="fr-FR" altLang="fr-FR" sz="1400" b="1" dirty="0" smtClean="0">
                <a:solidFill>
                  <a:srgbClr val="0033CC"/>
                </a:solidFill>
                <a:latin typeface="Arial" charset="0"/>
              </a:rPr>
              <a:t>9 </a:t>
            </a: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sati</a:t>
            </a:r>
            <a:endParaRPr lang="fr-FR" altLang="fr-FR" sz="1400" b="1" dirty="0">
              <a:solidFill>
                <a:srgbClr val="0033CC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hr-HR" altLang="fr-FR" sz="1400" b="1" i="1" dirty="0" smtClean="0">
                <a:solidFill>
                  <a:srgbClr val="0033CC"/>
                </a:solidFill>
                <a:latin typeface="Arial" charset="0"/>
              </a:rPr>
              <a:t>UKUPNO</a:t>
            </a:r>
            <a:r>
              <a:rPr lang="fr-FR" altLang="fr-FR" sz="1400" b="1" i="1" dirty="0" smtClean="0">
                <a:solidFill>
                  <a:srgbClr val="0033CC"/>
                </a:solidFill>
                <a:latin typeface="Arial" charset="0"/>
              </a:rPr>
              <a:t>                                                                                          </a:t>
            </a:r>
            <a:r>
              <a:rPr lang="hr-HR" altLang="fr-FR" sz="1400" b="1" i="1" dirty="0" smtClean="0">
                <a:solidFill>
                  <a:srgbClr val="0033CC"/>
                </a:solidFill>
                <a:latin typeface="Arial" charset="0"/>
              </a:rPr>
              <a:t>  </a:t>
            </a:r>
            <a:r>
              <a:rPr lang="fr-FR" altLang="fr-FR" sz="1400" b="1" i="1" dirty="0" smtClean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hr-HR" altLang="fr-FR" sz="1400" b="1" i="1" dirty="0" smtClean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fr-FR" altLang="fr-FR" sz="1400" b="1" dirty="0" smtClean="0">
                <a:solidFill>
                  <a:srgbClr val="0033CC"/>
                </a:solidFill>
                <a:latin typeface="Arial" charset="0"/>
              </a:rPr>
              <a:t>24 </a:t>
            </a: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sata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r-FR" altLang="fr-FR" sz="1400" b="1" dirty="0">
              <a:solidFill>
                <a:srgbClr val="0033CC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Tijekom trećeg koraka: </a:t>
            </a: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(</a:t>
            </a:r>
            <a:r>
              <a:rPr lang="fr-FR" altLang="fr-FR" sz="1400" b="1" dirty="0" smtClean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fr-FR" altLang="fr-FR" sz="1400" b="1" dirty="0">
                <a:solidFill>
                  <a:srgbClr val="0033CC"/>
                </a:solidFill>
                <a:latin typeface="Arial" charset="0"/>
              </a:rPr>
              <a:t>CE2 CM1 CM2)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fr-FR" altLang="fr-FR" sz="1400" b="1" dirty="0" smtClean="0">
                <a:solidFill>
                  <a:srgbClr val="0033CC"/>
                </a:solidFill>
                <a:latin typeface="Arial" charset="0"/>
              </a:rPr>
              <a:t>Fr</a:t>
            </a: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ancuski</a:t>
            </a:r>
            <a:r>
              <a:rPr lang="fr-FR" altLang="fr-FR" sz="1400" b="1" dirty="0" smtClean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jezik</a:t>
            </a:r>
            <a:r>
              <a:rPr lang="fr-FR" altLang="fr-FR" sz="1400" b="1" dirty="0" smtClean="0">
                <a:solidFill>
                  <a:srgbClr val="0033CC"/>
                </a:solidFill>
                <a:latin typeface="Arial" charset="0"/>
              </a:rPr>
              <a:t>                                                                                8 </a:t>
            </a:r>
            <a:r>
              <a:rPr lang="fr-FR" altLang="fr-FR" sz="1400" b="1" dirty="0" err="1">
                <a:solidFill>
                  <a:srgbClr val="0033CC"/>
                </a:solidFill>
                <a:latin typeface="Arial" charset="0"/>
              </a:rPr>
              <a:t>hrs</a:t>
            </a:r>
            <a:endParaRPr lang="fr-FR" altLang="fr-FR" sz="1400" b="1" dirty="0">
              <a:solidFill>
                <a:srgbClr val="0033CC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fr-FR" altLang="fr-FR" sz="1400" b="1" dirty="0" smtClean="0">
                <a:solidFill>
                  <a:srgbClr val="0033CC"/>
                </a:solidFill>
                <a:latin typeface="Arial" charset="0"/>
              </a:rPr>
              <a:t>Mat</a:t>
            </a: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ematika</a:t>
            </a:r>
            <a:r>
              <a:rPr lang="fr-FR" altLang="fr-FR" sz="1400" b="1" dirty="0" smtClean="0">
                <a:solidFill>
                  <a:srgbClr val="0033CC"/>
                </a:solidFill>
                <a:latin typeface="Arial" charset="0"/>
              </a:rPr>
              <a:t>                                                                                    </a:t>
            </a: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  </a:t>
            </a:r>
            <a:r>
              <a:rPr lang="fr-FR" altLang="fr-FR" sz="1400" b="1" dirty="0" smtClean="0">
                <a:solidFill>
                  <a:srgbClr val="0033CC"/>
                </a:solidFill>
                <a:latin typeface="Arial" charset="0"/>
              </a:rPr>
              <a:t>5 </a:t>
            </a:r>
            <a:r>
              <a:rPr lang="fr-FR" altLang="fr-FR" sz="1400" b="1" dirty="0" err="1">
                <a:solidFill>
                  <a:srgbClr val="0033CC"/>
                </a:solidFill>
                <a:latin typeface="Arial" charset="0"/>
              </a:rPr>
              <a:t>hrs</a:t>
            </a:r>
            <a:r>
              <a:rPr lang="fr-FR" altLang="fr-FR" sz="1400" b="1" dirty="0">
                <a:solidFill>
                  <a:srgbClr val="0033CC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hr-HR" altLang="fr-FR" sz="1400" b="1" dirty="0" smtClean="0">
                <a:solidFill>
                  <a:srgbClr val="0033CC"/>
                </a:solidFill>
                <a:latin typeface="Arial" charset="0"/>
              </a:rPr>
              <a:t>TZK+ strani jezik+ umjetnosti+ povijest i zemljopis                   </a:t>
            </a:r>
            <a:r>
              <a:rPr lang="fr-FR" altLang="fr-FR" sz="1400" b="1" dirty="0" smtClean="0">
                <a:solidFill>
                  <a:srgbClr val="0033CC"/>
                </a:solidFill>
                <a:latin typeface="Arial" charset="0"/>
              </a:rPr>
              <a:t>11 </a:t>
            </a:r>
            <a:r>
              <a:rPr lang="fr-FR" altLang="fr-FR" sz="1400" b="1" dirty="0" err="1">
                <a:solidFill>
                  <a:srgbClr val="0033CC"/>
                </a:solidFill>
                <a:latin typeface="Arial" charset="0"/>
              </a:rPr>
              <a:t>hrs</a:t>
            </a:r>
            <a:r>
              <a:rPr lang="fr-FR" altLang="fr-FR" sz="1400" b="1" dirty="0">
                <a:solidFill>
                  <a:srgbClr val="0033CC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hr-HR" altLang="fr-FR" sz="1400" b="1" i="1" dirty="0" smtClean="0">
                <a:solidFill>
                  <a:srgbClr val="0033CC"/>
                </a:solidFill>
                <a:latin typeface="Arial" charset="0"/>
              </a:rPr>
              <a:t>UKUPNO</a:t>
            </a:r>
            <a:r>
              <a:rPr lang="fr-FR" altLang="fr-FR" sz="1400" b="1" i="1" dirty="0" smtClean="0">
                <a:solidFill>
                  <a:srgbClr val="0033CC"/>
                </a:solidFill>
                <a:latin typeface="Arial" charset="0"/>
              </a:rPr>
              <a:t>                                                                                          </a:t>
            </a:r>
            <a:r>
              <a:rPr lang="fr-FR" altLang="fr-FR" sz="1400" b="1" dirty="0">
                <a:solidFill>
                  <a:srgbClr val="0033CC"/>
                </a:solidFill>
                <a:latin typeface="Arial" charset="0"/>
              </a:rPr>
              <a:t>24 </a:t>
            </a:r>
            <a:r>
              <a:rPr lang="fr-FR" altLang="fr-FR" sz="1400" b="1" dirty="0" err="1">
                <a:solidFill>
                  <a:srgbClr val="0033CC"/>
                </a:solidFill>
                <a:latin typeface="Arial" charset="0"/>
              </a:rPr>
              <a:t>hrs</a:t>
            </a:r>
            <a:endParaRPr lang="fr-FR" altLang="fr-FR" sz="1400" b="1" dirty="0">
              <a:solidFill>
                <a:srgbClr val="0033CC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r-FR" altLang="fr-FR" sz="1400" b="1" dirty="0">
              <a:solidFill>
                <a:srgbClr val="0033CC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r-FR" altLang="fr-FR" sz="1400" b="1" dirty="0">
              <a:solidFill>
                <a:srgbClr val="00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399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fr-FR" dirty="0" smtClean="0">
                <a:cs typeface="Trebuchet MS" pitchFamily="34" charset="0"/>
              </a:rPr>
              <a:t>Od 11. do 15. godine – viša osnovna škola</a:t>
            </a:r>
            <a:endParaRPr lang="fr-FR" altLang="fr-FR" dirty="0" smtClean="0">
              <a:cs typeface="Trebuchet MS" pitchFamily="34" charset="0"/>
            </a:endParaRP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323850" y="1365250"/>
            <a:ext cx="712787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"/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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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"/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"/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"/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"/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"/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"/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hr-HR" altLang="fr-FR" dirty="0" smtClean="0">
                <a:latin typeface="Arial" charset="0"/>
              </a:rPr>
              <a:t>Obrazovanje u višoj osnovnoj školi podijeljeno je na različite predmete: francuski jezik, matematika, povijest, zemljopis, biologija, geologija, građanski odgoj, umjetnost, glazbena kultura, fizika, kemija.</a:t>
            </a:r>
            <a:r>
              <a:rPr lang="hr-HR" altLang="fr-FR" dirty="0" smtClean="0">
                <a:latin typeface="Arial" charset="0"/>
              </a:rPr>
              <a:t> </a:t>
            </a:r>
            <a:r>
              <a:rPr lang="hr-HR" altLang="fr-FR" dirty="0" smtClean="0">
                <a:latin typeface="Arial" charset="0"/>
              </a:rPr>
              <a:t>Učitelji moraju slijediti nacionalni kurikulum. </a:t>
            </a:r>
            <a:endParaRPr lang="fr-FR" altLang="fr-FR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r-FR" altLang="fr-FR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hr-HR" altLang="fr-FR" dirty="0" smtClean="0">
                <a:latin typeface="Arial" charset="0"/>
              </a:rPr>
              <a:t>Od ponedjeljka do petka </a:t>
            </a:r>
            <a:r>
              <a:rPr lang="fr-FR" altLang="fr-FR" dirty="0" smtClean="0">
                <a:latin typeface="Arial" charset="0"/>
              </a:rPr>
              <a:t>(</a:t>
            </a:r>
            <a:r>
              <a:rPr lang="hr-HR" altLang="fr-FR" dirty="0" smtClean="0">
                <a:latin typeface="Arial" charset="0"/>
              </a:rPr>
              <a:t>srijedom samo ujutro) učenici obično počinju s nastavom u 8h ujutro, a završavaju s nastavom u 17h poslijepodne s 1 ili 2 sata odmora za ručak</a:t>
            </a:r>
            <a:r>
              <a:rPr lang="fr-FR" altLang="fr-FR" dirty="0" smtClean="0">
                <a:latin typeface="Arial" charset="0"/>
              </a:rPr>
              <a:t>.</a:t>
            </a:r>
            <a:endParaRPr lang="fr-FR" altLang="fr-FR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r-FR" altLang="fr-FR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hr-HR" altLang="fr-FR" dirty="0" smtClean="0">
                <a:latin typeface="Arial" charset="0"/>
              </a:rPr>
              <a:t>Na kraju više osnovne škole, učenici pristupaju ispitu pod nazivom</a:t>
            </a:r>
            <a:r>
              <a:rPr lang="fr-FR" altLang="fr-FR" dirty="0" smtClean="0">
                <a:latin typeface="Arial" charset="0"/>
              </a:rPr>
              <a:t>  «Brevet </a:t>
            </a:r>
            <a:r>
              <a:rPr lang="fr-FR" altLang="fr-FR" dirty="0">
                <a:latin typeface="Arial" charset="0"/>
              </a:rPr>
              <a:t>des </a:t>
            </a:r>
            <a:r>
              <a:rPr lang="fr-FR" altLang="fr-FR" dirty="0" err="1" smtClean="0">
                <a:latin typeface="Arial" charset="0"/>
              </a:rPr>
              <a:t>collè</a:t>
            </a:r>
            <a:r>
              <a:rPr lang="hr-HR" altLang="fr-FR" dirty="0" smtClean="0">
                <a:latin typeface="Arial" charset="0"/>
              </a:rPr>
              <a:t>ges</a:t>
            </a:r>
            <a:r>
              <a:rPr lang="fr-FR" altLang="fr-FR" dirty="0" smtClean="0">
                <a:latin typeface="Arial" charset="0"/>
              </a:rPr>
              <a:t>» </a:t>
            </a:r>
            <a:r>
              <a:rPr lang="fr-FR" altLang="fr-FR" dirty="0">
                <a:latin typeface="Arial" charset="0"/>
              </a:rPr>
              <a:t>( = O </a:t>
            </a:r>
            <a:r>
              <a:rPr lang="hr-HR" altLang="fr-FR" dirty="0" smtClean="0">
                <a:latin typeface="Arial" charset="0"/>
              </a:rPr>
              <a:t>stupanj</a:t>
            </a:r>
            <a:r>
              <a:rPr lang="fr-FR" altLang="fr-FR" dirty="0" smtClean="0">
                <a:latin typeface="Arial" charset="0"/>
              </a:rPr>
              <a:t>)</a:t>
            </a:r>
            <a:endParaRPr lang="fr-FR" altLang="fr-FR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r-FR" altLang="fr-FR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hr-HR" altLang="fr-FR" dirty="0" smtClean="0">
                <a:latin typeface="Arial" charset="0"/>
              </a:rPr>
              <a:t>Učenici s velikim poteškoćama u učenju mogu pohađati posebnu višu osnovnu školu koja se naziva </a:t>
            </a:r>
            <a:r>
              <a:rPr lang="fr-FR" altLang="fr-FR" dirty="0" smtClean="0">
                <a:latin typeface="Arial" charset="0"/>
              </a:rPr>
              <a:t>SEGPA</a:t>
            </a:r>
            <a:r>
              <a:rPr lang="fr-FR" altLang="fr-FR" dirty="0">
                <a:latin typeface="Arial" charset="0"/>
              </a:rPr>
              <a:t>. </a:t>
            </a:r>
            <a:r>
              <a:rPr lang="hr-HR" altLang="fr-FR" dirty="0" smtClean="0">
                <a:latin typeface="Arial" charset="0"/>
              </a:rPr>
              <a:t>U toj školi učenici slijede opći ili stručni program.</a:t>
            </a:r>
            <a:endParaRPr lang="fr-FR" altLang="fr-FR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fr-FR" altLang="fr-FR" dirty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51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buFont typeface="Wingdings 2" charset="2"/>
              <a:buChar char=""/>
              <a:defRPr/>
            </a:pPr>
            <a:r>
              <a:rPr lang="hr-HR" altLang="fr-FR" dirty="0" smtClean="0"/>
              <a:t>Nakon više osnovne škole učenici odlaze u srednju školu koja može biti općeg ili stručnog smjera. </a:t>
            </a:r>
            <a:endParaRPr lang="fr-FR" altLang="fr-FR" dirty="0"/>
          </a:p>
          <a:p>
            <a:pPr eaLnBrk="1" fontAlgn="auto" hangingPunct="1">
              <a:buFontTx/>
              <a:buNone/>
              <a:defRPr/>
            </a:pPr>
            <a:endParaRPr lang="fr-FR" altLang="fr-FR" dirty="0"/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hr-HR" altLang="fr-FR" dirty="0" smtClean="0"/>
              <a:t>Učitelji u srednjim školama također moraju slijediti nacionalni kurikulum. </a:t>
            </a:r>
            <a:endParaRPr lang="fr-FR" altLang="fr-FR" dirty="0"/>
          </a:p>
          <a:p>
            <a:pPr eaLnBrk="1" fontAlgn="auto" hangingPunct="1">
              <a:buFontTx/>
              <a:buNone/>
              <a:defRPr/>
            </a:pPr>
            <a:endParaRPr lang="fr-FR" altLang="fr-FR" dirty="0"/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hr-HR" altLang="fr-FR" dirty="0" smtClean="0"/>
              <a:t>Na kraju srednje škole učenici pristupaju ispitu koji se naziva </a:t>
            </a:r>
            <a:r>
              <a:rPr lang="fr-FR" altLang="fr-FR" dirty="0" smtClean="0"/>
              <a:t>«</a:t>
            </a:r>
            <a:r>
              <a:rPr lang="fr-FR" altLang="fr-FR" dirty="0"/>
              <a:t> baccalauréat » </a:t>
            </a:r>
            <a:r>
              <a:rPr lang="hr-HR" altLang="fr-FR" dirty="0" smtClean="0"/>
              <a:t>. Taj ispit smatra se veoma važnim u Francuskoj. </a:t>
            </a:r>
            <a:endParaRPr lang="fr-FR" altLang="fr-FR" dirty="0"/>
          </a:p>
          <a:p>
            <a:pPr eaLnBrk="1" fontAlgn="auto" hangingPunct="1">
              <a:buFontTx/>
              <a:buNone/>
              <a:defRPr/>
            </a:pPr>
            <a:endParaRPr lang="fr-FR" altLang="fr-FR" dirty="0"/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hr-HR" altLang="fr-FR" dirty="0" smtClean="0"/>
              <a:t>Postoje različite vrste </a:t>
            </a:r>
            <a:r>
              <a:rPr lang="fr-FR" altLang="fr-FR" dirty="0" smtClean="0"/>
              <a:t>«</a:t>
            </a:r>
            <a:r>
              <a:rPr lang="fr-FR" altLang="fr-FR" dirty="0"/>
              <a:t> </a:t>
            </a:r>
            <a:r>
              <a:rPr lang="fr-FR" altLang="fr-FR" dirty="0" smtClean="0"/>
              <a:t>baccalauréat</a:t>
            </a:r>
            <a:r>
              <a:rPr lang="hr-HR" altLang="fr-FR" dirty="0" smtClean="0"/>
              <a:t>a</a:t>
            </a:r>
            <a:r>
              <a:rPr lang="fr-FR" altLang="fr-FR" dirty="0"/>
              <a:t> »:</a:t>
            </a:r>
          </a:p>
          <a:p>
            <a:pPr eaLnBrk="1" fontAlgn="auto" hangingPunct="1">
              <a:buFontTx/>
              <a:buNone/>
              <a:defRPr/>
            </a:pPr>
            <a:r>
              <a:rPr lang="fr-FR" altLang="fr-FR" dirty="0"/>
              <a:t>       </a:t>
            </a:r>
            <a:r>
              <a:rPr lang="fr-FR" altLang="fr-FR" dirty="0" smtClean="0"/>
              <a:t>-</a:t>
            </a:r>
            <a:r>
              <a:rPr lang="hr-HR" altLang="fr-FR" dirty="0" smtClean="0"/>
              <a:t>opći predmeti: književnost, znanosti, matematika, strani jezici, fizika, kemija</a:t>
            </a:r>
            <a:endParaRPr lang="fr-FR" altLang="fr-FR" dirty="0"/>
          </a:p>
          <a:p>
            <a:pPr eaLnBrk="1" fontAlgn="auto" hangingPunct="1">
              <a:buFontTx/>
              <a:buNone/>
              <a:defRPr/>
            </a:pPr>
            <a:r>
              <a:rPr lang="fr-FR" altLang="fr-FR" dirty="0"/>
              <a:t>       - </a:t>
            </a:r>
            <a:r>
              <a:rPr lang="hr-HR" altLang="fr-FR" dirty="0" smtClean="0"/>
              <a:t>stručni predmeti: </a:t>
            </a:r>
            <a:r>
              <a:rPr lang="hr-HR" altLang="fr-FR" dirty="0" smtClean="0"/>
              <a:t>laboratorijske znanosti, industrijske znanosti, glazba i ples, </a:t>
            </a:r>
            <a:r>
              <a:rPr lang="hr-HR" altLang="fr-FR" dirty="0" smtClean="0"/>
              <a:t> </a:t>
            </a:r>
            <a:r>
              <a:rPr lang="hr-HR" altLang="fr-FR" dirty="0" smtClean="0"/>
              <a:t>zdravstvene ili društvene znanosti....</a:t>
            </a:r>
            <a:endParaRPr lang="fr-FR" altLang="fr-FR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fr-FR" dirty="0" smtClean="0">
                <a:cs typeface="Trebuchet MS" pitchFamily="34" charset="0"/>
              </a:rPr>
              <a:t>Od 15. do 18. godine – srednja škola</a:t>
            </a:r>
            <a:endParaRPr lang="fr-FR" altLang="fr-FR" dirty="0" smtClean="0">
              <a:cs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54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94</TotalTime>
  <Words>1225</Words>
  <Application>Microsoft Office PowerPoint</Application>
  <PresentationFormat>On-screen Show (4:3)</PresentationFormat>
  <Paragraphs>179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Papier</vt:lpstr>
      <vt:lpstr>Acrobat Document</vt:lpstr>
      <vt:lpstr>Francuski školski sustav</vt:lpstr>
      <vt:lpstr>Kako postati učiteljem :</vt:lpstr>
      <vt:lpstr>Od 2. do 6.godine – predškolska grupa</vt:lpstr>
      <vt:lpstr>Slide 4</vt:lpstr>
      <vt:lpstr>Od 6. do 11. godine – niža osnovna škola</vt:lpstr>
      <vt:lpstr>Gdje je glazbena kultura ?</vt:lpstr>
      <vt:lpstr>Niža osnovna škola: </vt:lpstr>
      <vt:lpstr>Od 11. do 15. godine – viša osnovna škola</vt:lpstr>
      <vt:lpstr>Od 15. do 18. godine – srednja škola</vt:lpstr>
      <vt:lpstr>Nakon 18 različitih izbora:</vt:lpstr>
      <vt:lpstr>Slide 11</vt:lpstr>
      <vt:lpstr>Školski kalendar: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Bruliard</dc:creator>
  <cp:lastModifiedBy>Mirela</cp:lastModifiedBy>
  <cp:revision>19</cp:revision>
  <dcterms:created xsi:type="dcterms:W3CDTF">2014-11-19T19:50:53Z</dcterms:created>
  <dcterms:modified xsi:type="dcterms:W3CDTF">2015-05-22T15:32:21Z</dcterms:modified>
</cp:coreProperties>
</file>