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67" r:id="rId6"/>
    <p:sldId id="270" r:id="rId7"/>
    <p:sldId id="272" r:id="rId8"/>
    <p:sldId id="271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782" autoAdjust="0"/>
    <p:restoredTop sz="81004" autoAdjust="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99299-A630-40B6-A8CF-30B914605A77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F6A15-3127-4BC9-9A2D-68662DC6A14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F6A15-3127-4BC9-9A2D-68662DC6A14B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5A9C-B8B4-4313-B449-CA7DDE687373}" type="datetimeFigureOut">
              <a:rPr lang="sr-Latn-CS" smtClean="0"/>
              <a:pPr/>
              <a:t>12.5.2015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382D-9922-40B2-A6D1-0F23F16E27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</p:spPr>
        <p:txBody>
          <a:bodyPr>
            <a:normAutofit/>
          </a:bodyPr>
          <a:lstStyle/>
          <a:p>
            <a:r>
              <a:rPr lang="hr-HR" sz="6600" dirty="0" smtClean="0"/>
              <a:t>VATROSLAV LISINSKI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57290" y="4929198"/>
            <a:ext cx="6400800" cy="1752600"/>
          </a:xfrm>
        </p:spPr>
        <p:txBody>
          <a:bodyPr/>
          <a:lstStyle/>
          <a:p>
            <a:r>
              <a:rPr lang="hr-HR" dirty="0" smtClean="0"/>
              <a:t>HRVATSKI SKLADATELJ</a:t>
            </a:r>
            <a:endParaRPr lang="hr-HR" dirty="0"/>
          </a:p>
        </p:txBody>
      </p:sp>
      <p:pic>
        <p:nvPicPr>
          <p:cNvPr id="4" name="Picture 3" descr="logo skole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500042"/>
            <a:ext cx="2920988" cy="1857388"/>
          </a:xfrm>
          <a:prstGeom prst="rect">
            <a:avLst/>
          </a:prstGeom>
        </p:spPr>
      </p:pic>
      <p:pic>
        <p:nvPicPr>
          <p:cNvPr id="5" name="Picture 4" descr="New 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3" y="500042"/>
            <a:ext cx="2823709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4572032" cy="3414913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Slika 2" descr="IMG_22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8769">
            <a:off x="571237" y="3334959"/>
            <a:ext cx="4048945" cy="305403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Slika 4" descr="IMG_2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81051">
            <a:off x="4838052" y="4253160"/>
            <a:ext cx="3428992" cy="2500329"/>
          </a:xfrm>
          <a:prstGeom prst="hear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Slika 7" descr="IMG_22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22558">
            <a:off x="5264764" y="641515"/>
            <a:ext cx="3468464" cy="282944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2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61386" y="710458"/>
            <a:ext cx="3356406" cy="2506946"/>
          </a:xfrm>
          <a:prstGeom prst="rect">
            <a:avLst/>
          </a:prstGeom>
        </p:spPr>
      </p:pic>
      <p:pic>
        <p:nvPicPr>
          <p:cNvPr id="4" name="Slika 3" descr="IMG_2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429000"/>
            <a:ext cx="4500594" cy="3126491"/>
          </a:xfrm>
          <a:prstGeom prst="rect">
            <a:avLst/>
          </a:prstGeom>
        </p:spPr>
      </p:pic>
      <p:pic>
        <p:nvPicPr>
          <p:cNvPr id="6" name="Slika 5" descr="IMG_22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714752"/>
            <a:ext cx="3825770" cy="2857520"/>
          </a:xfrm>
          <a:prstGeom prst="rect">
            <a:avLst/>
          </a:prstGeom>
        </p:spPr>
      </p:pic>
      <p:pic>
        <p:nvPicPr>
          <p:cNvPr id="8" name="Slika 7" descr="IMG_22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500042"/>
            <a:ext cx="3857620" cy="2881309"/>
          </a:xfrm>
          <a:prstGeom prst="rect">
            <a:avLst/>
          </a:prstGeom>
        </p:spPr>
      </p:pic>
      <p:pic>
        <p:nvPicPr>
          <p:cNvPr id="10" name="Slika 9" descr="IMG_22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480"/>
            <a:ext cx="3519913" cy="2629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2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714876" cy="3521605"/>
          </a:xfrm>
          <a:prstGeom prst="rect">
            <a:avLst/>
          </a:prstGeom>
        </p:spPr>
      </p:pic>
      <p:pic>
        <p:nvPicPr>
          <p:cNvPr id="3" name="Slika 2" descr="IMG_2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156858">
            <a:off x="479833" y="3828944"/>
            <a:ext cx="2533587" cy="2584282"/>
          </a:xfrm>
          <a:prstGeom prst="rect">
            <a:avLst/>
          </a:prstGeom>
        </p:spPr>
      </p:pic>
      <p:pic>
        <p:nvPicPr>
          <p:cNvPr id="4" name="Slika 3" descr="IMG_2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82715">
            <a:off x="4112559" y="1949418"/>
            <a:ext cx="5486592" cy="3846269"/>
          </a:xfrm>
          <a:prstGeom prst="rect">
            <a:avLst/>
          </a:prstGeom>
        </p:spPr>
      </p:pic>
      <p:pic>
        <p:nvPicPr>
          <p:cNvPr id="5" name="Slika 4" descr="IMG_2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533787">
            <a:off x="2571736" y="3929066"/>
            <a:ext cx="2467824" cy="1843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0" descr="New Pic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642918"/>
            <a:ext cx="6786610" cy="5214974"/>
          </a:xfrm>
          <a:prstGeom prst="rect">
            <a:avLst/>
          </a:prstGeom>
        </p:spPr>
      </p:pic>
      <p:pic>
        <p:nvPicPr>
          <p:cNvPr id="3" name="Picture 2" descr="logo sko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0"/>
            <a:ext cx="3530407" cy="1971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8578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svibanj 2015.</a:t>
            </a:r>
            <a:endParaRPr lang="hr-B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150px-Vatroslav_Lisinski_(bista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588626"/>
            <a:ext cx="4143404" cy="5883632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57158" y="85723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Skladatelj</a:t>
            </a:r>
          </a:p>
          <a:p>
            <a:pPr algn="ctr"/>
            <a:r>
              <a:rPr lang="hr-HR" dirty="0" smtClean="0"/>
              <a:t>rođen u Zagrebu 8.07.1819.</a:t>
            </a:r>
          </a:p>
          <a:p>
            <a:pPr algn="ctr"/>
            <a:r>
              <a:rPr lang="hr-HR" dirty="0" smtClean="0"/>
              <a:t>umro 31.05.1854.</a:t>
            </a:r>
            <a:endParaRPr lang="hr-HR" dirty="0"/>
          </a:p>
        </p:txBody>
      </p:sp>
      <p:pic>
        <p:nvPicPr>
          <p:cNvPr id="5" name="Picture 0" descr="New Pic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454" y="5072074"/>
            <a:ext cx="1773980" cy="131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20px-Vatroslav_Lisin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3286148" cy="4000528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929058" y="1571612"/>
            <a:ext cx="4500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OTAC MU JE BIO SLOVENAC IMENOM ANDRIJA FUCHS, A MAJKA HRVATICA IZ ZAGREBA.</a:t>
            </a:r>
          </a:p>
          <a:p>
            <a:r>
              <a:rPr lang="hr-HR" dirty="0" smtClean="0"/>
              <a:t>U DJETINJSTVU JE OZLIJEDIO NOGU TE JE KROZ ČITAV ŽIVOT OSTAO HROM.  </a:t>
            </a:r>
          </a:p>
          <a:p>
            <a:r>
              <a:rPr lang="hr-HR" dirty="0" smtClean="0"/>
              <a:t>TO JE BIO JEDAN OD UZROKA  NJEGOVA KARAKTERA I NARAVI, U KOJOJ SU SKROMNOST I POVUČENOST BITNE CRTE.</a:t>
            </a:r>
            <a:endParaRPr lang="hr-HR" dirty="0"/>
          </a:p>
        </p:txBody>
      </p:sp>
      <p:pic>
        <p:nvPicPr>
          <p:cNvPr id="5" name="Picture 0" descr="New Pic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454" y="5072074"/>
            <a:ext cx="1773980" cy="131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214414" y="1500174"/>
            <a:ext cx="66437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GLAZBU JE UČIO KAO GIMNAZIJALAC , A NA NJEGOV DALJNI RAD    IMAO JE UTJECAJ MLADI  STUDENT PRAVA I AMATER PJEVAČ, ZANESENI RODOLJUB ALBERT ŠTRIGA.</a:t>
            </a:r>
          </a:p>
          <a:p>
            <a:r>
              <a:rPr lang="hr-HR" dirty="0" smtClean="0"/>
              <a:t>ŠTRIGA JE OKUPIO VEĆI BROJ MLADIH LJUDI I 1840. GODINE I UTEMELJIO “PRVO ILIRSKO GLAZBENO DRUŠTVO”. </a:t>
            </a:r>
          </a:p>
          <a:p>
            <a:r>
              <a:rPr lang="hr-HR" dirty="0" smtClean="0"/>
              <a:t>U TO VRIJEME LISINSKI MIJENJA IME IGNAC FUCHS</a:t>
            </a:r>
          </a:p>
          <a:p>
            <a:r>
              <a:rPr lang="hr-HR" dirty="0" smtClean="0"/>
              <a:t>U VATROSLAV LISINSKI.</a:t>
            </a:r>
          </a:p>
          <a:p>
            <a:r>
              <a:rPr lang="hr-HR" dirty="0" smtClean="0"/>
              <a:t>NA NAGOVOR ŠTRIGE, LISINSKI JE 1841. GODINE NAPISAO SVOJU PRVU SAMOSTALNU KOMPOZICIJU  POD NAZIVOM</a:t>
            </a:r>
          </a:p>
          <a:p>
            <a:r>
              <a:rPr lang="hr-HR" dirty="0" smtClean="0"/>
              <a:t>“PROSTO ZRAKOM PTICA LETI” (rodoljubna pjesma).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" name="Picture 0" descr="New Pictur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454" y="5072074"/>
            <a:ext cx="1773980" cy="131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214414" y="357166"/>
            <a:ext cx="7072362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OD 1842.-1846. GODINE NAPISAO JE PRVU HRVATSKU OPERU</a:t>
            </a:r>
          </a:p>
          <a:p>
            <a:r>
              <a:rPr lang="hr-HR" b="1" dirty="0" smtClean="0"/>
              <a:t>                                            “LJUBAV I ZLOBA”.</a:t>
            </a:r>
          </a:p>
          <a:p>
            <a:r>
              <a:rPr lang="hr-HR" dirty="0" smtClean="0"/>
              <a:t>1846. GODINE DOŽIVJELA JE “LJUBAV I ZLOBA”SVOJU VRLO USPJELU PRAIZVEDBU IZAZIVAJUĆI ODUŠEVLJENJE ILIRACA I RODOLJUBA.</a:t>
            </a:r>
          </a:p>
          <a:p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6" name="Slika 5" descr="Lisinski_-_Ljubav_i_zloba_-_plak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643050"/>
            <a:ext cx="4572032" cy="5000660"/>
          </a:xfrm>
          <a:prstGeom prst="rect">
            <a:avLst/>
          </a:prstGeom>
        </p:spPr>
      </p:pic>
      <p:pic>
        <p:nvPicPr>
          <p:cNvPr id="4" name="Picture 0" descr="New Pictur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454" y="5072074"/>
            <a:ext cx="1773980" cy="131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14282" y="214290"/>
            <a:ext cx="892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1847. GODINE LISINSKI ODLAZI U PRAG DA SVOJE ZNANJE PROŠIRI I USAVRŠI.</a:t>
            </a:r>
          </a:p>
          <a:p>
            <a:r>
              <a:rPr lang="hr-HR" dirty="0" smtClean="0"/>
              <a:t>U PRAGU NIJE MOGAO POSTATI REDOVNIM UČENIKOM KONZERVATORIJA, JER JE VEĆ PREKORAČIO PROPISANU DOB.</a:t>
            </a:r>
          </a:p>
          <a:p>
            <a:r>
              <a:rPr lang="hr-HR" dirty="0" smtClean="0"/>
              <a:t>UPISAO SE STOGA U ORGULJAŠKU ŠKOLU.  DIREKTOR KONZERVATORIJA J. B. KITTL GA PRIVATNO POUČAVA IZ KOMPOZICIJE I INSTRUMENTACIJE.</a:t>
            </a:r>
          </a:p>
          <a:p>
            <a:r>
              <a:rPr lang="hr-HR" dirty="0" smtClean="0"/>
              <a:t>U PRAGU JE LISINSKI NAPISAO I NAJVEĆI DIO OPERE “PORIN”, KOJU JE DOVRŠIO 1851.GODINE.</a:t>
            </a:r>
          </a:p>
          <a:p>
            <a:r>
              <a:rPr lang="hr-HR" dirty="0" smtClean="0"/>
              <a:t>PRAG NAPUŠTA 1850. GODINE RAZOČARAN JER NE MOŽE PRISTUPITI POLAGANJU ZAVRŠNOG DIPLOMSKOG ISPITA NA KONZERVATORIJU.</a:t>
            </a:r>
          </a:p>
          <a:p>
            <a:r>
              <a:rPr lang="hr-HR" dirty="0" smtClean="0"/>
              <a:t>MORAO SE ZADOVOLJITI PRIVATNIM SVJEDODŽBAMA KITTLA I PITSCHA, U KOJIMA OBOJICA ISTIČU VELIK TALENT LISINSKOG.</a:t>
            </a:r>
            <a:endParaRPr lang="hr-HR" dirty="0"/>
          </a:p>
        </p:txBody>
      </p:sp>
      <p:pic>
        <p:nvPicPr>
          <p:cNvPr id="3" name="Slika 2" descr="100_6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86124"/>
            <a:ext cx="2595554" cy="1946666"/>
          </a:xfrm>
          <a:prstGeom prst="rect">
            <a:avLst/>
          </a:prstGeom>
        </p:spPr>
      </p:pic>
      <p:pic>
        <p:nvPicPr>
          <p:cNvPr id="5" name="Slika 4" descr="100_6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857760"/>
            <a:ext cx="2381240" cy="1785930"/>
          </a:xfrm>
          <a:prstGeom prst="rect">
            <a:avLst/>
          </a:prstGeom>
        </p:spPr>
      </p:pic>
      <p:pic>
        <p:nvPicPr>
          <p:cNvPr id="6" name="Slika 5" descr="100_64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286124"/>
            <a:ext cx="2411033" cy="3357586"/>
          </a:xfrm>
          <a:prstGeom prst="rect">
            <a:avLst/>
          </a:prstGeom>
        </p:spPr>
      </p:pic>
      <p:pic>
        <p:nvPicPr>
          <p:cNvPr id="7" name="Slika 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3786190"/>
            <a:ext cx="3548856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928670"/>
            <a:ext cx="5143537" cy="514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42910" y="357166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POVRATKOM  IZ PRAGA U ZAGREB LISINSKI PROŽIVLJAVA NAJTEŽE TRENUTKE U SVOM ŽIVOTU. NIJE DOBIO MJESTO  NASTAVNIKA U GLAZBENOJ ŠKOLI.</a:t>
            </a:r>
          </a:p>
          <a:p>
            <a:r>
              <a:rPr lang="hr-HR" dirty="0" smtClean="0"/>
              <a:t>ZBOG SVOG IZRAZITO HRVATSKOG STAVA NIJE BIO PRIHVAĆEN JER SE NIJE UKLAPAO U ONO VRIJEME GERMANIZACIJE KOJA JE KOČILA SVA HRVATSKA NAČELA. POSTAVILI SU LISINSKOG ZA BESPLATNOG NADZORNIKA ŠKOLSKIH UČIONICA. DA BI MOGAO ŽIVOTARITI  LISINSKI JE POUČAVAO KLAVIR.</a:t>
            </a:r>
          </a:p>
          <a:p>
            <a:r>
              <a:rPr lang="hr-HR" dirty="0" smtClean="0"/>
              <a:t>UMRO JE U ZAGREBU U 35-TOJ GODINI ŽIVOTA.</a:t>
            </a:r>
          </a:p>
          <a:p>
            <a:endParaRPr lang="hr-HR" dirty="0"/>
          </a:p>
        </p:txBody>
      </p:sp>
      <p:pic>
        <p:nvPicPr>
          <p:cNvPr id="3" name="Slika 2" descr="IMG_2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2428869"/>
            <a:ext cx="550072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142844" y="64291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UČENIČKI ZADATAK:  VATROSLAV LISINSKI</a:t>
            </a:r>
          </a:p>
          <a:p>
            <a:r>
              <a:rPr lang="hr-HR" dirty="0" smtClean="0"/>
              <a:t>NASTAVA – INFORMATIČKA UČIONICA</a:t>
            </a:r>
          </a:p>
        </p:txBody>
      </p:sp>
      <p:pic>
        <p:nvPicPr>
          <p:cNvPr id="6" name="Slika 5" descr="IMG_2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51544">
            <a:off x="472027" y="2354860"/>
            <a:ext cx="3820133" cy="3393749"/>
          </a:xfrm>
          <a:prstGeom prst="rect">
            <a:avLst/>
          </a:prstGeom>
        </p:spPr>
      </p:pic>
      <p:pic>
        <p:nvPicPr>
          <p:cNvPr id="7" name="Slika 6" descr="IMG_2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66"/>
            <a:ext cx="4071934" cy="3041383"/>
          </a:xfrm>
          <a:prstGeom prst="rect">
            <a:avLst/>
          </a:prstGeom>
        </p:spPr>
      </p:pic>
      <p:pic>
        <p:nvPicPr>
          <p:cNvPr id="8" name="Slika 7" descr="IMG_2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501296"/>
            <a:ext cx="4071966" cy="3041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367</Words>
  <Application>Microsoft Office PowerPoint</Application>
  <PresentationFormat>On-screen Show (4:3)</PresentationFormat>
  <Paragraphs>32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tema</vt:lpstr>
      <vt:lpstr>VATROSLAV LISINSKI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VATROSLAV LISINSKI</dc:title>
  <dc:creator>darkobajan@hotmail.com</dc:creator>
  <cp:lastModifiedBy>Nenad</cp:lastModifiedBy>
  <cp:revision>32</cp:revision>
  <dcterms:created xsi:type="dcterms:W3CDTF">2015-04-29T17:24:55Z</dcterms:created>
  <dcterms:modified xsi:type="dcterms:W3CDTF">2015-05-12T09:30:53Z</dcterms:modified>
</cp:coreProperties>
</file>