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94E1-9527-4FC3-BC20-A350527A7143}" type="datetimeFigureOut">
              <a:rPr lang="hr-HR" smtClean="0"/>
              <a:pPr/>
              <a:t>15.12.2014.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0B37-E3B9-4C62-A5BD-CEF855A0355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94E1-9527-4FC3-BC20-A350527A7143}" type="datetimeFigureOut">
              <a:rPr lang="hr-HR" smtClean="0"/>
              <a:pPr/>
              <a:t>15.12.2014.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0B37-E3B9-4C62-A5BD-CEF855A0355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94E1-9527-4FC3-BC20-A350527A7143}" type="datetimeFigureOut">
              <a:rPr lang="hr-HR" smtClean="0"/>
              <a:pPr/>
              <a:t>15.12.2014.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0B37-E3B9-4C62-A5BD-CEF855A0355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94E1-9527-4FC3-BC20-A350527A7143}" type="datetimeFigureOut">
              <a:rPr lang="hr-HR" smtClean="0"/>
              <a:pPr/>
              <a:t>15.12.2014.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0B37-E3B9-4C62-A5BD-CEF855A0355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94E1-9527-4FC3-BC20-A350527A7143}" type="datetimeFigureOut">
              <a:rPr lang="hr-HR" smtClean="0"/>
              <a:pPr/>
              <a:t>15.12.2014.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0B37-E3B9-4C62-A5BD-CEF855A0355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94E1-9527-4FC3-BC20-A350527A7143}" type="datetimeFigureOut">
              <a:rPr lang="hr-HR" smtClean="0"/>
              <a:pPr/>
              <a:t>15.12.2014.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0B37-E3B9-4C62-A5BD-CEF855A0355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94E1-9527-4FC3-BC20-A350527A7143}" type="datetimeFigureOut">
              <a:rPr lang="hr-HR" smtClean="0"/>
              <a:pPr/>
              <a:t>15.12.2014.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0B37-E3B9-4C62-A5BD-CEF855A03558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94E1-9527-4FC3-BC20-A350527A7143}" type="datetimeFigureOut">
              <a:rPr lang="hr-HR" smtClean="0"/>
              <a:pPr/>
              <a:t>15.12.2014.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0B37-E3B9-4C62-A5BD-CEF855A0355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94E1-9527-4FC3-BC20-A350527A7143}" type="datetimeFigureOut">
              <a:rPr lang="hr-HR" smtClean="0"/>
              <a:pPr/>
              <a:t>15.12.2014.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0B37-E3B9-4C62-A5BD-CEF855A0355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94E1-9527-4FC3-BC20-A350527A7143}" type="datetimeFigureOut">
              <a:rPr lang="hr-HR" smtClean="0"/>
              <a:pPr/>
              <a:t>15.12.2014.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0B37-E3B9-4C62-A5BD-CEF855A03558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94E1-9527-4FC3-BC20-A350527A7143}" type="datetimeFigureOut">
              <a:rPr lang="hr-HR" smtClean="0"/>
              <a:pPr/>
              <a:t>15.12.2014.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0B37-E3B9-4C62-A5BD-CEF855A0355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27DA94E1-9527-4FC3-BC20-A350527A7143}" type="datetimeFigureOut">
              <a:rPr lang="hr-HR" smtClean="0"/>
              <a:pPr/>
              <a:t>15.12.2014.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17AF0B37-E3B9-4C62-A5BD-CEF855A0355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school s</a:t>
            </a:r>
            <a:r>
              <a:rPr lang="hr-HR" dirty="0" smtClean="0"/>
              <a:t>y</a:t>
            </a:r>
            <a:r>
              <a:rPr lang="en-US" dirty="0" smtClean="0"/>
              <a:t>stem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CROATIA</a:t>
            </a:r>
            <a:endParaRPr lang="hr-HR" dirty="0"/>
          </a:p>
        </p:txBody>
      </p:sp>
      <p:pic>
        <p:nvPicPr>
          <p:cNvPr id="4" name="Picture 3" descr="kocki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1071546"/>
            <a:ext cx="2600325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9546348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become a t</a:t>
            </a:r>
            <a:r>
              <a:rPr lang="hr-HR" dirty="0" smtClean="0"/>
              <a:t>e</a:t>
            </a:r>
            <a:r>
              <a:rPr lang="en-US" dirty="0" err="1" smtClean="0"/>
              <a:t>acher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Arial Narrow" pitchFamily="34" charset="0"/>
              </a:rPr>
              <a:t>A 5 year college (magistrate -according to the Bologna concept; a magistrate of primary education )</a:t>
            </a:r>
          </a:p>
          <a:p>
            <a:r>
              <a:rPr lang="en-US" sz="2800" dirty="0" smtClean="0">
                <a:latin typeface="Arial Narrow" pitchFamily="34" charset="0"/>
              </a:rPr>
              <a:t>It has been a 4 year college for the last 25 years, 2 years in the past</a:t>
            </a:r>
          </a:p>
          <a:p>
            <a:r>
              <a:rPr lang="en-US" sz="2800" dirty="0" smtClean="0">
                <a:latin typeface="Arial Narrow" pitchFamily="34" charset="0"/>
              </a:rPr>
              <a:t>Practice classes (job shadowing) increases every year during college</a:t>
            </a:r>
          </a:p>
          <a:p>
            <a:r>
              <a:rPr lang="en-US" sz="2800" dirty="0" smtClean="0">
                <a:latin typeface="Arial Narrow" pitchFamily="34" charset="0"/>
              </a:rPr>
              <a:t>Free </a:t>
            </a:r>
            <a:r>
              <a:rPr lang="hr-HR" sz="2800" dirty="0" smtClean="0">
                <a:latin typeface="Arial Narrow" pitchFamily="34" charset="0"/>
              </a:rPr>
              <a:t>(</a:t>
            </a:r>
            <a:r>
              <a:rPr lang="en-US" sz="2800" dirty="0" smtClean="0">
                <a:latin typeface="Arial Narrow" pitchFamily="34" charset="0"/>
              </a:rPr>
              <a:t>living cost not covered) for a larger number of students, some have to pay a tuition (those with lower grades and entry exam results)</a:t>
            </a:r>
            <a:endParaRPr lang="en-US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3090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4581128"/>
            <a:ext cx="6781800" cy="1600200"/>
          </a:xfrm>
        </p:spPr>
        <p:txBody>
          <a:bodyPr/>
          <a:lstStyle/>
          <a:p>
            <a:r>
              <a:rPr lang="hr-HR" dirty="0" err="1" smtClean="0"/>
              <a:t>In</a:t>
            </a:r>
            <a:r>
              <a:rPr lang="hr-HR" dirty="0" smtClean="0"/>
              <a:t> general…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51066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Narrow" pitchFamily="34" charset="0"/>
              </a:rPr>
              <a:t>Primary education is compulsory to 15 years of age</a:t>
            </a:r>
          </a:p>
          <a:p>
            <a:r>
              <a:rPr lang="en-US" dirty="0" smtClean="0">
                <a:latin typeface="Arial Narrow" pitchFamily="34" charset="0"/>
              </a:rPr>
              <a:t>Starts with 6-7 year old children</a:t>
            </a:r>
          </a:p>
          <a:p>
            <a:r>
              <a:rPr lang="en-US" dirty="0" smtClean="0">
                <a:latin typeface="Arial Narrow" pitchFamily="34" charset="0"/>
              </a:rPr>
              <a:t>Concentrated on the equality of pupils (all do everything…), there is a possibility of finishing 2 years in 1 but it is rare</a:t>
            </a:r>
          </a:p>
          <a:p>
            <a:r>
              <a:rPr lang="en-US" dirty="0" smtClean="0">
                <a:latin typeface="Arial Narrow" pitchFamily="34" charset="0"/>
              </a:rPr>
              <a:t>Special needs (psychological) pupils have adapted programs (assistants, adapted program, additional classes…)</a:t>
            </a:r>
          </a:p>
          <a:p>
            <a:r>
              <a:rPr lang="en-US" dirty="0" smtClean="0">
                <a:latin typeface="Arial Narrow" pitchFamily="34" charset="0"/>
              </a:rPr>
              <a:t>The yearly Curriculum and work plan/program is made every year during the summer by the teachers, pedagogue and the principal.</a:t>
            </a:r>
          </a:p>
          <a:p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59429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Subjects</a:t>
            </a:r>
            <a:r>
              <a:rPr lang="hr-HR" dirty="0" smtClean="0"/>
              <a:t>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Narrow" pitchFamily="34" charset="0"/>
              </a:rPr>
              <a:t>1st-3rd grade 8 subjects</a:t>
            </a:r>
          </a:p>
          <a:p>
            <a:r>
              <a:rPr lang="en-US" dirty="0" smtClean="0">
                <a:latin typeface="Arial Narrow" pitchFamily="34" charset="0"/>
              </a:rPr>
              <a:t>Croatian, mathematics, science, PE, English, music, art, religion (optional)</a:t>
            </a:r>
          </a:p>
          <a:p>
            <a:r>
              <a:rPr lang="en-US" dirty="0" smtClean="0">
                <a:latin typeface="Arial Narrow" pitchFamily="34" charset="0"/>
              </a:rPr>
              <a:t>4th grade – optional adding of German</a:t>
            </a:r>
          </a:p>
          <a:p>
            <a:r>
              <a:rPr lang="en-US" dirty="0" smtClean="0">
                <a:latin typeface="Arial Narrow" pitchFamily="34" charset="0"/>
              </a:rPr>
              <a:t>5th grade- adding of history, craft and geography and optional IT science</a:t>
            </a:r>
          </a:p>
          <a:p>
            <a:r>
              <a:rPr lang="en-US" dirty="0" smtClean="0">
                <a:latin typeface="Arial Narrow" pitchFamily="34" charset="0"/>
              </a:rPr>
              <a:t>7th grade- adding of chemistry, biology (exchanges science) and physics</a:t>
            </a:r>
          </a:p>
          <a:p>
            <a:r>
              <a:rPr lang="en-US" dirty="0" smtClean="0">
                <a:latin typeface="Arial Narrow" pitchFamily="34" charset="0"/>
              </a:rPr>
              <a:t>By </a:t>
            </a:r>
            <a:r>
              <a:rPr lang="hr-HR" dirty="0" err="1">
                <a:latin typeface="Arial Narrow" pitchFamily="34" charset="0"/>
              </a:rPr>
              <a:t>the</a:t>
            </a:r>
            <a:r>
              <a:rPr lang="hr-HR" dirty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8th grade some pupils have 15 subjects!</a:t>
            </a: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8726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Grading…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Narrow" pitchFamily="34" charset="0"/>
              </a:rPr>
              <a:t>Numeric and in writing</a:t>
            </a:r>
          </a:p>
          <a:p>
            <a:r>
              <a:rPr lang="en-US" dirty="0" smtClean="0">
                <a:latin typeface="Arial Narrow" pitchFamily="34" charset="0"/>
              </a:rPr>
              <a:t>A) Numeric- 1 to 5 ( 1- hasn′t satisfied, 2- enough, 3- good,     4- very good, 5 excellent)</a:t>
            </a:r>
          </a:p>
          <a:p>
            <a:r>
              <a:rPr lang="en-US" dirty="0" smtClean="0">
                <a:latin typeface="Arial Narrow" pitchFamily="34" charset="0"/>
              </a:rPr>
              <a:t>B) In writing- as a help to explain the numeric ones, 2 times a year</a:t>
            </a:r>
          </a:p>
          <a:p>
            <a:r>
              <a:rPr lang="en-US" dirty="0" smtClean="0">
                <a:latin typeface="Arial Narrow" pitchFamily="34" charset="0"/>
              </a:rPr>
              <a:t>Minimum 2 grades a semester ( 4 a year)</a:t>
            </a:r>
          </a:p>
          <a:p>
            <a:r>
              <a:rPr lang="en-US" dirty="0" smtClean="0">
                <a:latin typeface="Arial Narrow" pitchFamily="34" charset="0"/>
              </a:rPr>
              <a:t>Grades from the 5th-8th grade influence</a:t>
            </a:r>
            <a:r>
              <a:rPr lang="hr-HR" dirty="0" smtClean="0">
                <a:latin typeface="Arial Narrow" pitchFamily="34" charset="0"/>
              </a:rPr>
              <a:t>s</a:t>
            </a:r>
            <a:r>
              <a:rPr lang="en-US" dirty="0" smtClean="0">
                <a:latin typeface="Arial Narrow" pitchFamily="34" charset="0"/>
              </a:rPr>
              <a:t> the choice of secondary school</a:t>
            </a: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09405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Daily timetable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111352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Arial Narrow" pitchFamily="34" charset="0"/>
              </a:rPr>
              <a:t>Schools work in 2 shifts</a:t>
            </a:r>
          </a:p>
          <a:p>
            <a:pPr marL="0" indent="0">
              <a:buNone/>
            </a:pPr>
            <a:r>
              <a:rPr lang="en-US" dirty="0" smtClean="0">
                <a:latin typeface="Arial Narrow" pitchFamily="34" charset="0"/>
              </a:rPr>
              <a:t>1</a:t>
            </a:r>
            <a:r>
              <a:rPr lang="en-US" baseline="30000" dirty="0" smtClean="0">
                <a:latin typeface="Arial Narrow" pitchFamily="34" charset="0"/>
              </a:rPr>
              <a:t>st</a:t>
            </a:r>
            <a:r>
              <a:rPr lang="en-US" dirty="0" smtClean="0">
                <a:latin typeface="Arial Narrow" pitchFamily="34" charset="0"/>
              </a:rPr>
              <a:t> shift- starts at 7:30, ends 12:45- </a:t>
            </a:r>
            <a:r>
              <a:rPr lang="en-US" i="1" dirty="0" smtClean="0">
                <a:latin typeface="Arial Narrow" pitchFamily="34" charset="0"/>
              </a:rPr>
              <a:t>can last to 13:30 with extracurricular activities</a:t>
            </a:r>
          </a:p>
          <a:p>
            <a:pPr marL="0" indent="0">
              <a:buNone/>
            </a:pPr>
            <a:r>
              <a:rPr lang="en-US" dirty="0" smtClean="0">
                <a:latin typeface="Arial Narrow" pitchFamily="34" charset="0"/>
              </a:rPr>
              <a:t>2</a:t>
            </a:r>
            <a:r>
              <a:rPr lang="en-US" baseline="30000" dirty="0" smtClean="0">
                <a:latin typeface="Arial Narrow" pitchFamily="34" charset="0"/>
              </a:rPr>
              <a:t>nd</a:t>
            </a:r>
            <a:r>
              <a:rPr lang="en-US" dirty="0" smtClean="0">
                <a:latin typeface="Arial Narrow" pitchFamily="34" charset="0"/>
              </a:rPr>
              <a:t> shift- starts at 13:30 and can last up to 18:40</a:t>
            </a:r>
          </a:p>
          <a:p>
            <a:endParaRPr lang="en-US" dirty="0" smtClean="0">
              <a:latin typeface="Arial Narrow" pitchFamily="34" charset="0"/>
            </a:endParaRPr>
          </a:p>
          <a:p>
            <a:r>
              <a:rPr lang="en-US" dirty="0" smtClean="0">
                <a:latin typeface="Arial Narrow" pitchFamily="34" charset="0"/>
              </a:rPr>
              <a:t>The schedule changes every day/week (it is steady during the whole year- determined at the beginning of the year</a:t>
            </a:r>
          </a:p>
          <a:p>
            <a:r>
              <a:rPr lang="en-US" dirty="0" smtClean="0">
                <a:latin typeface="Arial Narrow" pitchFamily="34" charset="0"/>
              </a:rPr>
              <a:t>45 min. classes, 5 min. brake (small)</a:t>
            </a:r>
          </a:p>
          <a:p>
            <a:r>
              <a:rPr lang="en-US" dirty="0" smtClean="0">
                <a:latin typeface="Arial Narrow" pitchFamily="34" charset="0"/>
              </a:rPr>
              <a:t>2 large brakes 10 and 15 min. (big) </a:t>
            </a:r>
          </a:p>
          <a:p>
            <a:r>
              <a:rPr lang="en-US" dirty="0" smtClean="0">
                <a:latin typeface="Arial Narrow" pitchFamily="34" charset="0"/>
              </a:rPr>
              <a:t>Teachers are obligated to watch over the children on breaks (in shifts)</a:t>
            </a:r>
          </a:p>
        </p:txBody>
      </p:sp>
    </p:spTree>
    <p:extLst>
      <p:ext uri="{BB962C8B-B14F-4D97-AF65-F5344CB8AC3E}">
        <p14:creationId xmlns="" xmlns:p14="http://schemas.microsoft.com/office/powerpoint/2010/main" val="32798598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Thank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!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430" y="1643050"/>
            <a:ext cx="1984944" cy="2018027"/>
          </a:xfrm>
        </p:spPr>
      </p:pic>
    </p:spTree>
    <p:extLst>
      <p:ext uri="{BB962C8B-B14F-4D97-AF65-F5344CB8AC3E}">
        <p14:creationId xmlns="" xmlns:p14="http://schemas.microsoft.com/office/powerpoint/2010/main" val="10136131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101</TotalTime>
  <Words>403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NewsPrint</vt:lpstr>
      <vt:lpstr>The school system</vt:lpstr>
      <vt:lpstr>How to become a teacher</vt:lpstr>
      <vt:lpstr>In general…</vt:lpstr>
      <vt:lpstr>Subjects…</vt:lpstr>
      <vt:lpstr>Grading…</vt:lpstr>
      <vt:lpstr>Daily timetable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school system</dc:title>
  <dc:creator>Gost</dc:creator>
  <cp:lastModifiedBy>Nenad</cp:lastModifiedBy>
  <cp:revision>12</cp:revision>
  <dcterms:created xsi:type="dcterms:W3CDTF">2014-11-26T10:31:39Z</dcterms:created>
  <dcterms:modified xsi:type="dcterms:W3CDTF">2014-12-15T06:21:20Z</dcterms:modified>
</cp:coreProperties>
</file>