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89" r:id="rId17"/>
    <p:sldId id="272" r:id="rId18"/>
    <p:sldId id="273" r:id="rId19"/>
    <p:sldId id="274" r:id="rId20"/>
    <p:sldId id="288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D8F8E-FC3A-40C1-AA68-98A3E491EB1C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ACB79-0556-49F5-80FF-1789F0042B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57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842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084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88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94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463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499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046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654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146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41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3505-D03B-4D72-BD55-287D77C76A6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38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42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655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3505-D03B-4D72-BD55-287D77C76A60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312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155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09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271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0154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056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666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40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69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98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2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39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665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713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CB79-0556-49F5-80FF-1789F0042B1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7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DED3-D5BC-40AF-9FFF-302B5D8D14C2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32C9-1AA4-4E2A-A9E8-9D4B136DD5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74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DED3-D5BC-40AF-9FFF-302B5D8D14C2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32C9-1AA4-4E2A-A9E8-9D4B136DD5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88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DED3-D5BC-40AF-9FFF-302B5D8D14C2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32C9-1AA4-4E2A-A9E8-9D4B136DD5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7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DED3-D5BC-40AF-9FFF-302B5D8D14C2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32C9-1AA4-4E2A-A9E8-9D4B136DD5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9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DED3-D5BC-40AF-9FFF-302B5D8D14C2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32C9-1AA4-4E2A-A9E8-9D4B136DD5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57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DED3-D5BC-40AF-9FFF-302B5D8D14C2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32C9-1AA4-4E2A-A9E8-9D4B136DD5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25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DED3-D5BC-40AF-9FFF-302B5D8D14C2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32C9-1AA4-4E2A-A9E8-9D4B136DD5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04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DED3-D5BC-40AF-9FFF-302B5D8D14C2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32C9-1AA4-4E2A-A9E8-9D4B136DD5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11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DED3-D5BC-40AF-9FFF-302B5D8D14C2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32C9-1AA4-4E2A-A9E8-9D4B136DD5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87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DED3-D5BC-40AF-9FFF-302B5D8D14C2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32C9-1AA4-4E2A-A9E8-9D4B136DD5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4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DED3-D5BC-40AF-9FFF-302B5D8D14C2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32C9-1AA4-4E2A-A9E8-9D4B136DD5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55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DED3-D5BC-40AF-9FFF-302B5D8D14C2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32C9-1AA4-4E2A-A9E8-9D4B136DD5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05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\\ORDI-DE-C&#201;DRIC\Musique\Celtique\Ecosse%20-%20Lord%20Of%20The%20Dance%20-%20Musique%20Celtique.mp3" TargetMode="External"/><Relationship Id="rId1" Type="http://schemas.microsoft.com/office/2007/relationships/media" Target="file:///\\ORDI-DE-C&#201;DRIC\Musique\Celtique\Ecosse%20-%20Lord%20Of%20The%20Dance%20-%20Musique%20Celtique.mp3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file:///\\ORDI-DE-C&#201;DRIC\Musique\Celtique\Musica%20Celtica%20-%20New%20Age%20-%20Medieval%20Drum%20Dance.mp3" TargetMode="External"/><Relationship Id="rId1" Type="http://schemas.microsoft.com/office/2007/relationships/media" Target="file:///\\ORDI-DE-C&#201;DRIC\Musique\Celtique\Musica%20Celtica%20-%20New%20Age%20-%20Medieval%20Drum%20Dance.mp3" TargetMode="External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\\ORDI-DE-C&#201;DRIC\Musique\Celtique\Ecosse%20-%20Lord%20Of%20The%20Dance%20-%20Musique%20Celtique.mp3" TargetMode="External"/><Relationship Id="rId1" Type="http://schemas.microsoft.com/office/2007/relationships/media" Target="file:///\\ORDI-DE-C&#201;DRIC\Musique\Celtique\Ecosse%20-%20Lord%20Of%20The%20Dance%20-%20Musique%20Celtique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\\ORDI-DE-C&#201;DRIC\Musique\Celtique\Musica%20Celta%20-%20Irish%20Folk%20-%20The%20Chieftains%20-%20Celtic%20Wedding.mp3" TargetMode="External"/><Relationship Id="rId1" Type="http://schemas.microsoft.com/office/2007/relationships/media" Target="file:///\\ORDI-DE-C&#201;DRIC\Musique\Celtique\Musica%20Celta%20-%20Irish%20Folk%20-%20The%20Chieftains%20-%20Celtic%20Wedding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cosse - Lord Of The Dance - Musique Celtiqu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10964045" y="531738"/>
            <a:ext cx="176373" cy="176373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38513" y="313663"/>
            <a:ext cx="9144000" cy="15795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5400" b="1" u="sng" dirty="0" smtClean="0">
                <a:solidFill>
                  <a:srgbClr val="7030A0"/>
                </a:solidFill>
              </a:rPr>
              <a:t>Ysengrin, the </a:t>
            </a:r>
            <a:r>
              <a:rPr lang="fr-FR" sz="5400" b="1" u="sng" dirty="0" err="1" smtClean="0">
                <a:solidFill>
                  <a:srgbClr val="7030A0"/>
                </a:solidFill>
              </a:rPr>
              <a:t>wolf</a:t>
            </a:r>
            <a:r>
              <a:rPr lang="fr-FR" sz="5400" b="1" u="sng" dirty="0" smtClean="0">
                <a:solidFill>
                  <a:srgbClr val="7030A0"/>
                </a:solidFill>
              </a:rPr>
              <a:t> and the </a:t>
            </a:r>
            <a:r>
              <a:rPr lang="fr-FR" sz="5400" b="1" u="sng" dirty="0" err="1" smtClean="0">
                <a:solidFill>
                  <a:srgbClr val="7030A0"/>
                </a:solidFill>
              </a:rPr>
              <a:t>fish</a:t>
            </a:r>
            <a:endParaRPr lang="fr-FR" sz="5400" b="1" u="sng" dirty="0">
              <a:solidFill>
                <a:srgbClr val="7030A0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38513" y="2530590"/>
            <a:ext cx="9144000" cy="9191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</a:t>
            </a:r>
            <a:r>
              <a:rPr kumimoji="0" lang="fr-F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fr-F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medieval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story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538513" y="3449752"/>
            <a:ext cx="9144000" cy="9191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Renart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fr-FR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fox, </a:t>
            </a:r>
            <a:r>
              <a:rPr kumimoji="0" lang="fr-FR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</a:t>
            </a:r>
            <a:r>
              <a:rPr lang="fr-FR" sz="3600" dirty="0" smtClean="0">
                <a:solidFill>
                  <a:srgbClr val="FF0000"/>
                </a:solidFill>
              </a:rPr>
              <a:t> smart and </a:t>
            </a:r>
            <a:r>
              <a:rPr lang="fr-FR" sz="3600" dirty="0" err="1" smtClean="0">
                <a:solidFill>
                  <a:srgbClr val="FF0000"/>
                </a:solidFill>
              </a:rPr>
              <a:t>likes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making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jokes</a:t>
            </a:r>
            <a:r>
              <a:rPr lang="fr-FR" sz="3600" dirty="0" smtClean="0">
                <a:solidFill>
                  <a:srgbClr val="FF0000"/>
                </a:solidFill>
              </a:rPr>
              <a:t>…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38513" y="4368914"/>
            <a:ext cx="9144000" cy="9191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Ysengrin, the </a:t>
            </a:r>
            <a:r>
              <a:rPr kumimoji="0" lang="fr-F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wolf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stupid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fr-F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believes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everything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 </a:t>
            </a:r>
            <a:r>
              <a:rPr kumimoji="0" lang="fr-F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say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941" y="384586"/>
            <a:ext cx="8606118" cy="6088828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4007768" y="1268760"/>
            <a:ext cx="3447132" cy="1800200"/>
          </a:xfrm>
          <a:prstGeom prst="wedgeEllipseCallout">
            <a:avLst>
              <a:gd name="adj1" fmla="val -35493"/>
              <a:gd name="adj2" fmla="val 8754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Do not move ! </a:t>
            </a:r>
            <a:r>
              <a:rPr lang="fr-FR" sz="2800" dirty="0" err="1">
                <a:solidFill>
                  <a:srgbClr val="FF0000"/>
                </a:solidFill>
              </a:rPr>
              <a:t>You’ll</a:t>
            </a:r>
            <a:r>
              <a:rPr lang="fr-FR" sz="2800" dirty="0">
                <a:solidFill>
                  <a:srgbClr val="FF0000"/>
                </a:solidFill>
              </a:rPr>
              <a:t> scare the </a:t>
            </a:r>
            <a:r>
              <a:rPr lang="fr-FR" sz="2800" dirty="0" err="1">
                <a:solidFill>
                  <a:srgbClr val="FF0000"/>
                </a:solidFill>
              </a:rPr>
              <a:t>fish</a:t>
            </a:r>
            <a:r>
              <a:rPr lang="fr-FR" sz="2800" dirty="0">
                <a:solidFill>
                  <a:srgbClr val="FF000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587914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0" y="548680"/>
            <a:ext cx="8676456" cy="6088828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7811492" y="2700412"/>
            <a:ext cx="2376264" cy="2016224"/>
          </a:xfrm>
          <a:prstGeom prst="cloudCallout">
            <a:avLst>
              <a:gd name="adj1" fmla="val 9695"/>
              <a:gd name="adj2" fmla="val -161811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rgbClr val="C00000"/>
                </a:solidFill>
              </a:rPr>
              <a:t>Hehehe</a:t>
            </a:r>
            <a:r>
              <a:rPr lang="fr-FR" sz="2400" dirty="0">
                <a:solidFill>
                  <a:srgbClr val="C00000"/>
                </a:solidFill>
              </a:rPr>
              <a:t> !! </a:t>
            </a:r>
            <a:r>
              <a:rPr lang="fr-FR" sz="2400" dirty="0" err="1">
                <a:solidFill>
                  <a:srgbClr val="C00000"/>
                </a:solidFill>
              </a:rPr>
              <a:t>My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err="1">
                <a:solidFill>
                  <a:srgbClr val="C00000"/>
                </a:solidFill>
              </a:rPr>
              <a:t>joke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err="1">
                <a:solidFill>
                  <a:srgbClr val="C00000"/>
                </a:solidFill>
              </a:rPr>
              <a:t>is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err="1">
                <a:solidFill>
                  <a:srgbClr val="C00000"/>
                </a:solidFill>
              </a:rPr>
              <a:t>very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err="1">
                <a:solidFill>
                  <a:srgbClr val="C00000"/>
                </a:solidFill>
              </a:rPr>
              <a:t>funny</a:t>
            </a:r>
            <a:r>
              <a:rPr lang="fr-FR" sz="2400" dirty="0">
                <a:solidFill>
                  <a:srgbClr val="C00000"/>
                </a:solidFill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236590904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0" y="260648"/>
            <a:ext cx="8606118" cy="6088828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2806700" y="620688"/>
            <a:ext cx="3361308" cy="1512168"/>
          </a:xfrm>
          <a:prstGeom prst="cloudCallout">
            <a:avLst>
              <a:gd name="adj1" fmla="val 87321"/>
              <a:gd name="adj2" fmla="val 600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 </a:t>
            </a:r>
            <a:r>
              <a:rPr lang="fr-FR" sz="28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hope</a:t>
            </a:r>
            <a:r>
              <a:rPr lang="fr-F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I </a:t>
            </a:r>
            <a:r>
              <a:rPr lang="fr-FR" sz="28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will</a:t>
            </a:r>
            <a:r>
              <a:rPr lang="fr-F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</a:t>
            </a:r>
            <a:r>
              <a:rPr lang="fr-F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have </a:t>
            </a:r>
            <a:r>
              <a:rPr lang="fr-F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 lot of </a:t>
            </a:r>
            <a:r>
              <a:rPr lang="fr-FR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fish</a:t>
            </a:r>
            <a:endParaRPr lang="fr-FR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7905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941" y="384586"/>
            <a:ext cx="8606118" cy="6088828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7464152" y="908720"/>
            <a:ext cx="2664296" cy="1368152"/>
          </a:xfrm>
          <a:prstGeom prst="wedgeEllipseCallout">
            <a:avLst>
              <a:gd name="adj1" fmla="val -46313"/>
              <a:gd name="adj2" fmla="val 5642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Brrrrr.It’s</a:t>
            </a:r>
            <a:r>
              <a:rPr lang="fr-F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cold!!!!!!</a:t>
            </a:r>
          </a:p>
        </p:txBody>
      </p:sp>
    </p:spTree>
    <p:extLst>
      <p:ext uri="{BB962C8B-B14F-4D97-AF65-F5344CB8AC3E}">
        <p14:creationId xmlns:p14="http://schemas.microsoft.com/office/powerpoint/2010/main" val="242050903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03353 L -0.06432 -0.03122 L 0.03685 -0.02705 L -0.05833 -0.02335 L 0.06433 -0.01966 L -0.06184 -0.01526 L -0.01783 -0.01156 C -0.04166 -0.01203 -0.06549 -0.01226 -0.08932 -0.01272 C -0.09062 -0.01272 -0.08697 -0.01318 -0.08567 -0.01318 C -0.08138 -0.01341 -0.07708 -0.01411 -0.07265 -0.01411 C -0.05755 -0.01411 -0.04244 -0.01411 -0.02734 -0.01411 L 0.08217 -0.01364 L -0.02851 -0.02474 L -0.09882 -0.01966 L 0.01185 -0.00578 L 0.03334 -0.00717 L 0.03568 -0.02844 L -0.06184 -0.0259 L 0.03217 -0.01411 C 0.07995 -0.00902 0.06433 -0.01156 -0.01901 -0.01156 L -0.08815 -0.0111 L 0.02383 -0.00509 L -0.04401 -0.00255 L -0.00598 -0.00139 L -4.79167E-6 2.02312E-6 " pathEditMode="relative" rAng="0" ptsTypes="AAAAAAffffAAAAAAAAf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 rot="1005257">
            <a:off x="6049737" y="404470"/>
            <a:ext cx="3120892" cy="213697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Roman de renard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0" y="332656"/>
            <a:ext cx="8606118" cy="6088828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 rot="1571381">
            <a:off x="6561114" y="-145274"/>
            <a:ext cx="3881675" cy="4103291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3399"/>
                </a:solidFill>
              </a:rPr>
              <a:t>Oh!!!!!!! t’s </a:t>
            </a:r>
            <a:r>
              <a:rPr lang="fr-FR" sz="2400" b="1" dirty="0" err="1">
                <a:solidFill>
                  <a:srgbClr val="FF3399"/>
                </a:solidFill>
              </a:rPr>
              <a:t>heavy</a:t>
            </a:r>
            <a:r>
              <a:rPr lang="fr-FR" sz="2400" b="1" dirty="0">
                <a:solidFill>
                  <a:srgbClr val="FF3399"/>
                </a:solidFill>
              </a:rPr>
              <a:t> !!!! There are  </a:t>
            </a:r>
            <a:r>
              <a:rPr lang="fr-FR" sz="2400" b="1" dirty="0" err="1">
                <a:solidFill>
                  <a:srgbClr val="FF3399"/>
                </a:solidFill>
              </a:rPr>
              <a:t>too</a:t>
            </a:r>
            <a:r>
              <a:rPr lang="fr-FR" sz="2400" b="1" dirty="0">
                <a:solidFill>
                  <a:srgbClr val="FF3399"/>
                </a:solidFill>
              </a:rPr>
              <a:t> </a:t>
            </a:r>
            <a:r>
              <a:rPr lang="fr-FR" sz="2400" b="1" dirty="0" err="1">
                <a:solidFill>
                  <a:srgbClr val="FF3399"/>
                </a:solidFill>
              </a:rPr>
              <a:t>many</a:t>
            </a:r>
            <a:r>
              <a:rPr lang="fr-FR" sz="2400" b="1" dirty="0">
                <a:solidFill>
                  <a:srgbClr val="FF3399"/>
                </a:solidFill>
              </a:rPr>
              <a:t>  </a:t>
            </a:r>
            <a:r>
              <a:rPr lang="fr-FR" sz="2400" b="1" dirty="0" err="1" smtClean="0">
                <a:solidFill>
                  <a:srgbClr val="FF3399"/>
                </a:solidFill>
              </a:rPr>
              <a:t>fish</a:t>
            </a:r>
            <a:r>
              <a:rPr lang="fr-FR" sz="2400" b="1" dirty="0" smtClean="0">
                <a:solidFill>
                  <a:srgbClr val="FF3399"/>
                </a:solidFill>
              </a:rPr>
              <a:t> </a:t>
            </a:r>
            <a:r>
              <a:rPr lang="fr-FR" sz="2400" b="1" dirty="0">
                <a:solidFill>
                  <a:srgbClr val="FF3399"/>
                </a:solidFill>
              </a:rPr>
              <a:t>!</a:t>
            </a:r>
          </a:p>
        </p:txBody>
      </p:sp>
      <p:sp>
        <p:nvSpPr>
          <p:cNvPr id="6" name="Explosion 2 5"/>
          <p:cNvSpPr/>
          <p:nvPr/>
        </p:nvSpPr>
        <p:spPr>
          <a:xfrm>
            <a:off x="1640115" y="3106058"/>
            <a:ext cx="4441371" cy="2873828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Help, </a:t>
            </a:r>
            <a:r>
              <a:rPr lang="fr-FR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Renart</a:t>
            </a:r>
            <a:r>
              <a:rPr lang="fr-F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!!!! </a:t>
            </a:r>
            <a:r>
              <a:rPr lang="fr-FR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My</a:t>
            </a:r>
            <a:r>
              <a:rPr lang="fr-F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fr-FR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bucket</a:t>
            </a:r>
            <a:r>
              <a:rPr lang="fr-F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</a:t>
            </a:r>
            <a:r>
              <a:rPr lang="fr-F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too</a:t>
            </a:r>
            <a:r>
              <a:rPr lang="fr-F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heavy</a:t>
            </a:r>
            <a:endParaRPr lang="fr-FR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14254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941" y="384586"/>
            <a:ext cx="8606118" cy="6088828"/>
          </a:xfrm>
          <a:prstGeom prst="rect">
            <a:avLst/>
          </a:prstGeom>
        </p:spPr>
      </p:pic>
      <p:pic>
        <p:nvPicPr>
          <p:cNvPr id="3" name="Image 2" descr="Roman de renard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512" y="476672"/>
            <a:ext cx="8606118" cy="6088828"/>
          </a:xfrm>
          <a:prstGeom prst="rect">
            <a:avLst/>
          </a:prstGeom>
        </p:spPr>
      </p:pic>
      <p:sp>
        <p:nvSpPr>
          <p:cNvPr id="4" name="Bulle ronde 3"/>
          <p:cNvSpPr/>
          <p:nvPr/>
        </p:nvSpPr>
        <p:spPr>
          <a:xfrm>
            <a:off x="4655839" y="404664"/>
            <a:ext cx="4357531" cy="2088232"/>
          </a:xfrm>
          <a:prstGeom prst="wedgeEllipseCallout">
            <a:avLst>
              <a:gd name="adj1" fmla="val -48142"/>
              <a:gd name="adj2" fmla="val 5288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You are </a:t>
            </a:r>
            <a:r>
              <a:rPr lang="fr-FR" sz="2400" dirty="0" err="1" smtClean="0">
                <a:solidFill>
                  <a:schemeClr val="bg2">
                    <a:lumMod val="25000"/>
                  </a:schemeClr>
                </a:solidFill>
              </a:rPr>
              <a:t>stupid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, Ysengrin ! </a:t>
            </a:r>
            <a:r>
              <a:rPr lang="fr-FR" sz="2400" dirty="0" err="1" smtClean="0">
                <a:solidFill>
                  <a:schemeClr val="bg2">
                    <a:lumMod val="25000"/>
                  </a:schemeClr>
                </a:solidFill>
              </a:rPr>
              <a:t>When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fr-FR" sz="2400" dirty="0" err="1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2">
                    <a:lumMod val="25000"/>
                  </a:schemeClr>
                </a:solidFill>
              </a:rPr>
              <a:t>want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2">
                    <a:lumMod val="25000"/>
                  </a:schemeClr>
                </a:solidFill>
              </a:rPr>
              <a:t>too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2">
                    <a:lumMod val="25000"/>
                  </a:schemeClr>
                </a:solidFill>
              </a:rPr>
              <a:t>much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</a:rPr>
              <a:t> ,</a:t>
            </a:r>
            <a:r>
              <a:rPr lang="fr-FR" sz="2400" dirty="0" err="1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2">
                    <a:lumMod val="25000"/>
                  </a:schemeClr>
                </a:solidFill>
              </a:rPr>
              <a:t>lose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2">
                    <a:lumMod val="25000"/>
                  </a:schemeClr>
                </a:solidFill>
              </a:rPr>
              <a:t>everything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2594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90315" y="1547447"/>
            <a:ext cx="654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fr-FR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morning</a:t>
            </a:r>
            <a:r>
              <a:rPr lang="fr-FR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is</a:t>
            </a:r>
            <a:r>
              <a:rPr lang="fr-FR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coming</a:t>
            </a:r>
            <a:r>
              <a:rPr lang="fr-FR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…</a:t>
            </a:r>
            <a:endParaRPr lang="fr-FR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203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sica Celtica - New Age - Medieval Drum Dan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" name="Image 1" descr="Roman de renard0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5520" y="404664"/>
            <a:ext cx="8606118" cy="60888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0"/>
            <a:ext cx="3995936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Lord  Constant </a:t>
            </a:r>
            <a:r>
              <a:rPr lang="fr-FR" dirty="0" err="1"/>
              <a:t>wakes</a:t>
            </a:r>
            <a:r>
              <a:rPr lang="fr-FR" dirty="0"/>
              <a:t> up and </a:t>
            </a:r>
            <a:r>
              <a:rPr lang="fr-FR" dirty="0" err="1"/>
              <a:t>prepares</a:t>
            </a:r>
            <a:r>
              <a:rPr lang="fr-FR" dirty="0"/>
              <a:t> for </a:t>
            </a:r>
            <a:r>
              <a:rPr lang="fr-FR" dirty="0" err="1"/>
              <a:t>hunting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897125"/>
      </p:ext>
    </p:extLst>
  </p:cSld>
  <p:clrMapOvr>
    <a:masterClrMapping/>
  </p:clrMapOvr>
  <p:transition>
    <p:push/>
    <p:sndAc>
      <p:stSnd>
        <p:snd r:embed="rId5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65" y="0"/>
            <a:ext cx="9697986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Pensées 4"/>
          <p:cNvSpPr/>
          <p:nvPr/>
        </p:nvSpPr>
        <p:spPr>
          <a:xfrm>
            <a:off x="537030" y="0"/>
            <a:ext cx="4524368" cy="3744686"/>
          </a:xfrm>
          <a:prstGeom prst="cloudCallout">
            <a:avLst>
              <a:gd name="adj1" fmla="val 75025"/>
              <a:gd name="adj2" fmla="val -166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I go home, in </a:t>
            </a:r>
            <a:r>
              <a:rPr lang="fr-FR" sz="3200" dirty="0" err="1" smtClean="0">
                <a:solidFill>
                  <a:schemeClr val="tx1"/>
                </a:solidFill>
              </a:rPr>
              <a:t>my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castle</a:t>
            </a:r>
            <a:r>
              <a:rPr lang="fr-FR" sz="3200" dirty="0" smtClean="0">
                <a:solidFill>
                  <a:schemeClr val="tx1"/>
                </a:solidFill>
              </a:rPr>
              <a:t>, </a:t>
            </a:r>
            <a:r>
              <a:rPr lang="fr-FR" sz="3200" dirty="0" err="1" smtClean="0">
                <a:solidFill>
                  <a:schemeClr val="tx1"/>
                </a:solidFill>
              </a:rPr>
              <a:t>because</a:t>
            </a:r>
            <a:r>
              <a:rPr lang="fr-FR" sz="3200" dirty="0" smtClean="0">
                <a:solidFill>
                  <a:schemeClr val="tx1"/>
                </a:solidFill>
              </a:rPr>
              <a:t> hunters and </a:t>
            </a:r>
            <a:r>
              <a:rPr lang="fr-FR" sz="3200" dirty="0" err="1" smtClean="0">
                <a:solidFill>
                  <a:schemeClr val="tx1"/>
                </a:solidFill>
              </a:rPr>
              <a:t>dogs</a:t>
            </a:r>
            <a:r>
              <a:rPr lang="fr-FR" sz="3200" dirty="0" smtClean="0">
                <a:solidFill>
                  <a:schemeClr val="tx1"/>
                </a:solidFill>
              </a:rPr>
              <a:t> arrive …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!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9693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941" y="384586"/>
            <a:ext cx="8606118" cy="6088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6066971" cy="7547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Ysengrin </a:t>
            </a:r>
            <a:r>
              <a:rPr lang="fr-FR" sz="2000" dirty="0" err="1" smtClean="0">
                <a:solidFill>
                  <a:schemeClr val="tx1"/>
                </a:solidFill>
              </a:rPr>
              <a:t>is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alone</a:t>
            </a:r>
            <a:r>
              <a:rPr lang="fr-FR" sz="2000" dirty="0" smtClean="0">
                <a:solidFill>
                  <a:schemeClr val="tx1"/>
                </a:solidFill>
              </a:rPr>
              <a:t> on the </a:t>
            </a:r>
            <a:r>
              <a:rPr lang="fr-FR" sz="2000" dirty="0" err="1" smtClean="0">
                <a:solidFill>
                  <a:schemeClr val="tx1"/>
                </a:solidFill>
              </a:rPr>
              <a:t>ice</a:t>
            </a:r>
            <a:r>
              <a:rPr lang="fr-FR" sz="2000" dirty="0" smtClean="0">
                <a:solidFill>
                  <a:schemeClr val="tx1"/>
                </a:solidFill>
              </a:rPr>
              <a:t> ,</a:t>
            </a:r>
            <a:r>
              <a:rPr lang="fr-FR" sz="2000" dirty="0" err="1" smtClean="0">
                <a:solidFill>
                  <a:schemeClr val="tx1"/>
                </a:solidFill>
              </a:rPr>
              <a:t>trying</a:t>
            </a:r>
            <a:r>
              <a:rPr lang="fr-FR" sz="2000" dirty="0" smtClean="0">
                <a:solidFill>
                  <a:schemeClr val="tx1"/>
                </a:solidFill>
              </a:rPr>
              <a:t> to break free.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6795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cosse - Lord Of The Dance - Musique Celtiqu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0"/>
            <a:ext cx="11715482" cy="67791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618963" cy="10303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It’s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winter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.Ysengrin the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wolf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goes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lake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4" name="Bulle ronde 3"/>
          <p:cNvSpPr/>
          <p:nvPr/>
        </p:nvSpPr>
        <p:spPr>
          <a:xfrm flipH="1">
            <a:off x="6074942" y="1568971"/>
            <a:ext cx="5776686" cy="1611087"/>
          </a:xfrm>
          <a:prstGeom prst="wedgeEllipseCallout">
            <a:avLst>
              <a:gd name="adj1" fmla="val 18363"/>
              <a:gd name="adj2" fmla="val 8952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err="1" smtClean="0">
                <a:solidFill>
                  <a:srgbClr val="FF9900"/>
                </a:solidFill>
              </a:rPr>
              <a:t>It’s</a:t>
            </a:r>
            <a:r>
              <a:rPr lang="fr-FR" sz="4400" b="1" dirty="0" smtClean="0">
                <a:solidFill>
                  <a:srgbClr val="FF9900"/>
                </a:solidFill>
              </a:rPr>
              <a:t>  cold !</a:t>
            </a:r>
            <a:endParaRPr lang="fr-FR" sz="4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9093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1" y="384586"/>
            <a:ext cx="8606118" cy="6088828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036417" y="2627290"/>
            <a:ext cx="3786388" cy="2318197"/>
          </a:xfrm>
          <a:prstGeom prst="wedgeRoundRectCallout">
            <a:avLst>
              <a:gd name="adj1" fmla="val -40601"/>
              <a:gd name="adj2" fmla="val -109493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OH MY GOD !!!!!</a:t>
            </a:r>
          </a:p>
          <a:p>
            <a:pPr algn="ctr"/>
            <a:r>
              <a:rPr lang="fr-FR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THERE IS A WOLF ON THE ICE !!!</a:t>
            </a:r>
          </a:p>
          <a:p>
            <a:pPr algn="ctr"/>
            <a:endParaRPr lang="fr-FR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HELP !!!!</a:t>
            </a:r>
          </a:p>
          <a:p>
            <a:pPr algn="ctr"/>
            <a:endParaRPr lang="fr-FR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HELP !!!!!</a:t>
            </a:r>
            <a:endParaRPr lang="fr-FR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89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512" y="188640"/>
            <a:ext cx="8606118" cy="63048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0"/>
            <a:ext cx="6948264" cy="6926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Hunters and  Constant arrive </a:t>
            </a:r>
            <a:r>
              <a:rPr lang="fr-FR" sz="2800" dirty="0" err="1">
                <a:solidFill>
                  <a:srgbClr val="FF0000"/>
                </a:solidFill>
              </a:rPr>
              <a:t>with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dogs</a:t>
            </a:r>
            <a:r>
              <a:rPr lang="fr-FR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9736" y="6165304"/>
            <a:ext cx="6948264" cy="6926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rgbClr val="FF0000"/>
                </a:solidFill>
              </a:rPr>
              <a:t>Dogs</a:t>
            </a:r>
            <a:r>
              <a:rPr lang="fr-FR" sz="2800" dirty="0">
                <a:solidFill>
                  <a:srgbClr val="FF0000"/>
                </a:solidFill>
              </a:rPr>
              <a:t>   </a:t>
            </a:r>
            <a:r>
              <a:rPr lang="fr-FR" sz="2800" dirty="0" err="1">
                <a:solidFill>
                  <a:srgbClr val="FF0000"/>
                </a:solidFill>
              </a:rPr>
              <a:t>attack</a:t>
            </a:r>
            <a:r>
              <a:rPr lang="fr-FR" sz="2800" dirty="0">
                <a:solidFill>
                  <a:srgbClr val="FF0000"/>
                </a:solidFill>
              </a:rPr>
              <a:t> Ysengrin</a:t>
            </a:r>
          </a:p>
        </p:txBody>
      </p:sp>
    </p:spTree>
    <p:extLst>
      <p:ext uri="{BB962C8B-B14F-4D97-AF65-F5344CB8AC3E}">
        <p14:creationId xmlns:p14="http://schemas.microsoft.com/office/powerpoint/2010/main" val="8841082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882" y="769172"/>
            <a:ext cx="8606118" cy="6088828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 rot="649172">
            <a:off x="5851853" y="2689458"/>
            <a:ext cx="2304492" cy="2220215"/>
          </a:xfrm>
          <a:prstGeom prst="cloudCallout">
            <a:avLst>
              <a:gd name="adj1" fmla="val -94350"/>
              <a:gd name="adj2" fmla="val 47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DOGS…..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76678015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512" y="476672"/>
            <a:ext cx="8606118" cy="6088828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7176120" y="0"/>
            <a:ext cx="2664296" cy="4725144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 </a:t>
            </a:r>
            <a:r>
              <a:rPr lang="fr-F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will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die,wolf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752330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3" y="0"/>
            <a:ext cx="9557440" cy="6753925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 rot="268546">
            <a:off x="8751754" y="1985903"/>
            <a:ext cx="2856298" cy="2405744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hurts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!!!!!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5314" y="0"/>
            <a:ext cx="4484914" cy="8418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Constant 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falls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the 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ice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46991"/>
      </p:ext>
    </p:extLst>
  </p:cSld>
  <p:clrMapOvr>
    <a:masterClrMapping/>
  </p:clrMapOvr>
  <p:transition>
    <p:push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01" y="165645"/>
            <a:ext cx="8606118" cy="6088828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7830356" y="953036"/>
            <a:ext cx="2240924" cy="1849019"/>
          </a:xfrm>
          <a:prstGeom prst="wedgeEllipseCallout">
            <a:avLst>
              <a:gd name="adj1" fmla="val -101868"/>
              <a:gd name="adj2" fmla="val -3501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I’ll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cut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your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head</a:t>
            </a:r>
            <a:r>
              <a:rPr lang="fr-FR" sz="2800" b="1" dirty="0" smtClean="0">
                <a:solidFill>
                  <a:srgbClr val="FF0000"/>
                </a:solidFill>
              </a:rPr>
              <a:t> !!!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8975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512" y="188640"/>
            <a:ext cx="8606118" cy="6088828"/>
          </a:xfrm>
          <a:prstGeom prst="rect">
            <a:avLst/>
          </a:prstGeom>
        </p:spPr>
      </p:pic>
      <p:sp>
        <p:nvSpPr>
          <p:cNvPr id="4" name="Pensées 3"/>
          <p:cNvSpPr/>
          <p:nvPr/>
        </p:nvSpPr>
        <p:spPr>
          <a:xfrm>
            <a:off x="6312024" y="0"/>
            <a:ext cx="2880320" cy="1584176"/>
          </a:xfrm>
          <a:prstGeom prst="cloudCallout">
            <a:avLst>
              <a:gd name="adj1" fmla="val -41923"/>
              <a:gd name="adj2" fmla="val 743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I </a:t>
            </a:r>
            <a:r>
              <a:rPr lang="fr-FR" sz="2000" dirty="0" err="1"/>
              <a:t>missed</a:t>
            </a:r>
            <a:r>
              <a:rPr lang="fr-FR" sz="2000" dirty="0"/>
              <a:t> the </a:t>
            </a:r>
            <a:r>
              <a:rPr lang="fr-FR" sz="2000" dirty="0" err="1"/>
              <a:t>head</a:t>
            </a:r>
            <a:r>
              <a:rPr lang="fr-FR" sz="2000" dirty="0"/>
              <a:t> ! </a:t>
            </a:r>
            <a:r>
              <a:rPr lang="fr-FR" sz="2000" dirty="0" err="1" smtClean="0"/>
              <a:t>I’ve</a:t>
            </a:r>
            <a:r>
              <a:rPr lang="fr-FR" sz="2000" dirty="0" smtClean="0"/>
              <a:t> </a:t>
            </a:r>
            <a:r>
              <a:rPr lang="fr-FR" sz="2000" dirty="0" err="1" smtClean="0"/>
              <a:t>cut</a:t>
            </a:r>
            <a:r>
              <a:rPr lang="fr-FR" sz="2000" dirty="0" smtClean="0"/>
              <a:t> </a:t>
            </a:r>
            <a:r>
              <a:rPr lang="fr-FR" sz="2000" dirty="0"/>
              <a:t>the </a:t>
            </a:r>
            <a:r>
              <a:rPr lang="fr-FR" sz="2000" dirty="0" err="1" smtClean="0"/>
              <a:t>tail</a:t>
            </a:r>
            <a:r>
              <a:rPr lang="fr-FR" sz="2000" dirty="0" smtClean="0"/>
              <a:t>…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856509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941" y="384586"/>
            <a:ext cx="8606118" cy="60888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7068457" cy="11247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 Ysengrin bites </a:t>
            </a:r>
            <a:r>
              <a:rPr lang="fr-FR" sz="2400" b="1" dirty="0" smtClean="0">
                <a:solidFill>
                  <a:srgbClr val="FF0000"/>
                </a:solidFill>
              </a:rPr>
              <a:t>the </a:t>
            </a:r>
            <a:r>
              <a:rPr lang="fr-FR" sz="2400" b="1" dirty="0" err="1" smtClean="0">
                <a:solidFill>
                  <a:srgbClr val="FF0000"/>
                </a:solidFill>
              </a:rPr>
              <a:t>dogs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and </a:t>
            </a:r>
            <a:r>
              <a:rPr lang="fr-FR" sz="2400" b="1" dirty="0" err="1" smtClean="0">
                <a:solidFill>
                  <a:srgbClr val="FF0000"/>
                </a:solidFill>
              </a:rPr>
              <a:t>runs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into</a:t>
            </a:r>
            <a:r>
              <a:rPr lang="fr-FR" sz="2400" b="1" dirty="0" smtClean="0">
                <a:solidFill>
                  <a:srgbClr val="FF0000"/>
                </a:solidFill>
              </a:rPr>
              <a:t> the </a:t>
            </a:r>
            <a:r>
              <a:rPr lang="fr-FR" sz="2400" b="1" dirty="0" err="1" smtClean="0">
                <a:solidFill>
                  <a:srgbClr val="FF0000"/>
                </a:solidFill>
              </a:rPr>
              <a:t>forest</a:t>
            </a:r>
            <a:r>
              <a:rPr lang="fr-FR" sz="2400" b="1" dirty="0" smtClean="0">
                <a:solidFill>
                  <a:srgbClr val="FF0000"/>
                </a:solidFill>
              </a:rPr>
              <a:t>…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707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0" y="332656"/>
            <a:ext cx="8606118" cy="6088828"/>
          </a:xfrm>
          <a:prstGeom prst="rect">
            <a:avLst/>
          </a:prstGeom>
        </p:spPr>
      </p:pic>
      <p:sp>
        <p:nvSpPr>
          <p:cNvPr id="3" name="Organigramme : Processus 2"/>
          <p:cNvSpPr/>
          <p:nvPr/>
        </p:nvSpPr>
        <p:spPr>
          <a:xfrm>
            <a:off x="6600056" y="260648"/>
            <a:ext cx="5591944" cy="86409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It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</a:rPr>
              <a:t>remains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</a:rPr>
              <a:t>tail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 in the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</a:rPr>
              <a:t>ice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337154036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9 0.14151 C -0.09896 0.04902 -0.23281 -0.04323 -0.30898 -0.03445 C -0.38554 -0.02566 -0.37252 0.14359 -0.42278 0.19399 C -0.47304 0.2444 -0.56836 0.23099 -0.6108 0.26868 C -0.65273 0.30636 -0.69531 0.3711 -0.67591 0.42012 C -0.65625 0.46891 -0.5194 0.50683 -0.49232 0.56162 C -0.46523 0.61642 -0.55416 0.75399 -0.51354 0.7496 C -0.47291 0.74498 -0.31562 0.53781 -0.24844 0.5355 C -0.18164 0.53318 -0.16263 0.74428 -0.11054 0.7355 C -0.05846 0.72625 -0.00377 0.51584 0.06367 0.4807 C 0.13112 0.44578 0.26094 0.53596 0.29388 0.52532 C 0.32696 0.51446 0.28685 0.46821 0.26211 0.41619 C 0.2375 0.36417 0.15899 0.26174 0.14545 0.21203 C 0.1319 0.16232 0.18321 0.14197 0.18034 0.11723 C 0.17761 0.09203 0.15886 0.08162 0.12878 0.06243 C 0.09883 0.04301 0.04935 0.02151 -2.29167E-6 -4.62428E-6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941" y="384586"/>
            <a:ext cx="8606118" cy="6088828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6816079" y="2780927"/>
            <a:ext cx="3605177" cy="2255529"/>
          </a:xfrm>
          <a:prstGeom prst="cloudCallout">
            <a:avLst>
              <a:gd name="adj1" fmla="val -65517"/>
              <a:gd name="adj2" fmla="val -7883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bg1"/>
                </a:solidFill>
              </a:rPr>
              <a:t>Renart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is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very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naughty</a:t>
            </a:r>
            <a:r>
              <a:rPr lang="fr-FR" sz="2400" b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I </a:t>
            </a:r>
            <a:r>
              <a:rPr lang="fr-FR" sz="2400" b="1" dirty="0" err="1">
                <a:solidFill>
                  <a:schemeClr val="bg1"/>
                </a:solidFill>
              </a:rPr>
              <a:t>will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take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my</a:t>
            </a:r>
            <a:r>
              <a:rPr lang="fr-FR" sz="2400" b="1" smtClean="0">
                <a:solidFill>
                  <a:schemeClr val="bg1"/>
                </a:solidFill>
              </a:rPr>
              <a:t> </a:t>
            </a:r>
            <a:r>
              <a:rPr lang="fr-FR" sz="2400" b="1" smtClean="0">
                <a:solidFill>
                  <a:schemeClr val="bg1"/>
                </a:solidFill>
              </a:rPr>
              <a:t>revenge</a:t>
            </a:r>
            <a:r>
              <a:rPr lang="fr-FR" sz="2400" b="1" dirty="0">
                <a:solidFill>
                  <a:schemeClr val="bg1"/>
                </a:solidFill>
              </a:rPr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361424514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74" y="255796"/>
            <a:ext cx="8606118" cy="6088828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7160653" y="590648"/>
            <a:ext cx="3734874" cy="2612631"/>
          </a:xfrm>
          <a:prstGeom prst="wedgeEllipseCallout">
            <a:avLst>
              <a:gd name="adj1" fmla="val -43166"/>
              <a:gd name="adj2" fmla="val 634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I </a:t>
            </a:r>
            <a:r>
              <a:rPr lang="fr-FR" sz="3200" dirty="0" err="1" smtClean="0">
                <a:solidFill>
                  <a:srgbClr val="FFC000"/>
                </a:solidFill>
              </a:rPr>
              <a:t>want</a:t>
            </a:r>
            <a:r>
              <a:rPr lang="fr-FR" sz="3200" dirty="0" smtClean="0">
                <a:solidFill>
                  <a:srgbClr val="FFC000"/>
                </a:solidFill>
              </a:rPr>
              <a:t> to catch </a:t>
            </a:r>
            <a:r>
              <a:rPr lang="fr-FR" sz="3200" dirty="0" err="1" smtClean="0">
                <a:solidFill>
                  <a:srgbClr val="FFC000"/>
                </a:solidFill>
              </a:rPr>
              <a:t>fish</a:t>
            </a:r>
            <a:r>
              <a:rPr lang="fr-FR" sz="3200" dirty="0" smtClean="0">
                <a:solidFill>
                  <a:srgbClr val="FFC000"/>
                </a:solidFill>
              </a:rPr>
              <a:t> for the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sz="3200" dirty="0" err="1" smtClean="0">
                <a:solidFill>
                  <a:srgbClr val="FFC000"/>
                </a:solidFill>
              </a:rPr>
              <a:t>winter</a:t>
            </a:r>
            <a:r>
              <a:rPr lang="fr-FR" sz="3200" dirty="0" smtClean="0">
                <a:solidFill>
                  <a:srgbClr val="FFC000"/>
                </a:solidFill>
              </a:rPr>
              <a:t>…</a:t>
            </a:r>
            <a:endParaRPr lang="fr-FR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5457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oman de renard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528" y="332656"/>
            <a:ext cx="8606118" cy="60888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Pensées 3"/>
          <p:cNvSpPr/>
          <p:nvPr/>
        </p:nvSpPr>
        <p:spPr>
          <a:xfrm>
            <a:off x="2135560" y="4653136"/>
            <a:ext cx="2952328" cy="1656184"/>
          </a:xfrm>
          <a:prstGeom prst="cloudCallout">
            <a:avLst>
              <a:gd name="adj1" fmla="val 77714"/>
              <a:gd name="adj2" fmla="val -1014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Ysengrin </a:t>
            </a:r>
            <a:r>
              <a:rPr lang="fr-FR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really</a:t>
            </a:r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stupid</a:t>
            </a: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ensées 4"/>
          <p:cNvSpPr/>
          <p:nvPr/>
        </p:nvSpPr>
        <p:spPr>
          <a:xfrm>
            <a:off x="7344229" y="2946400"/>
            <a:ext cx="3062514" cy="1872343"/>
          </a:xfrm>
          <a:prstGeom prst="cloudCallout">
            <a:avLst>
              <a:gd name="adj1" fmla="val -58748"/>
              <a:gd name="adj2" fmla="val 64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It’s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good to </a:t>
            </a:r>
            <a:r>
              <a:rPr lang="fr-FR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home and  to have </a:t>
            </a:r>
            <a:r>
              <a:rPr lang="fr-FR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food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 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68879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14" y="588868"/>
            <a:ext cx="8606118" cy="6088828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6083300" y="1384300"/>
            <a:ext cx="3949341" cy="2337694"/>
          </a:xfrm>
          <a:prstGeom prst="cloudCallout">
            <a:avLst>
              <a:gd name="adj1" fmla="val -51736"/>
              <a:gd name="adj2" fmla="val 823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9900"/>
                </a:solidFill>
              </a:rPr>
              <a:t>Oh! The </a:t>
            </a:r>
            <a:r>
              <a:rPr lang="fr-FR" sz="3200" dirty="0" err="1" smtClean="0">
                <a:solidFill>
                  <a:srgbClr val="FF9900"/>
                </a:solidFill>
              </a:rPr>
              <a:t>lake</a:t>
            </a:r>
            <a:r>
              <a:rPr lang="fr-FR" sz="3200" dirty="0" smtClean="0">
                <a:solidFill>
                  <a:srgbClr val="FF9900"/>
                </a:solidFill>
              </a:rPr>
              <a:t> </a:t>
            </a:r>
            <a:r>
              <a:rPr lang="fr-FR" sz="3200" dirty="0" err="1" smtClean="0">
                <a:solidFill>
                  <a:srgbClr val="FF9900"/>
                </a:solidFill>
              </a:rPr>
              <a:t>is</a:t>
            </a:r>
            <a:r>
              <a:rPr lang="fr-FR" sz="3200" dirty="0" smtClean="0">
                <a:solidFill>
                  <a:srgbClr val="FF9900"/>
                </a:solidFill>
              </a:rPr>
              <a:t>  </a:t>
            </a:r>
            <a:r>
              <a:rPr lang="fr-FR" sz="3200" dirty="0" err="1" smtClean="0">
                <a:solidFill>
                  <a:srgbClr val="FF9900"/>
                </a:solidFill>
              </a:rPr>
              <a:t>frozen!What</a:t>
            </a:r>
            <a:r>
              <a:rPr lang="fr-FR" sz="3200" dirty="0" smtClean="0">
                <a:solidFill>
                  <a:srgbClr val="FF9900"/>
                </a:solidFill>
              </a:rPr>
              <a:t> </a:t>
            </a:r>
            <a:r>
              <a:rPr lang="fr-FR" sz="3200" dirty="0" err="1" smtClean="0">
                <a:solidFill>
                  <a:srgbClr val="FF9900"/>
                </a:solidFill>
              </a:rPr>
              <a:t>can</a:t>
            </a:r>
            <a:r>
              <a:rPr lang="fr-FR" sz="3200" dirty="0" smtClean="0">
                <a:solidFill>
                  <a:srgbClr val="FF9900"/>
                </a:solidFill>
              </a:rPr>
              <a:t> I do ?</a:t>
            </a:r>
            <a:endParaRPr lang="fr-FR" sz="32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0185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usica Celta - Irish Folk - The Chieftains - Celtic Wedd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7" name="Image 6" descr="Roman de renard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47528" y="260648"/>
            <a:ext cx="8606118" cy="6088828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>
          <a:xfrm>
            <a:off x="3863752" y="228600"/>
            <a:ext cx="3845148" cy="1760240"/>
          </a:xfrm>
          <a:prstGeom prst="wedgeEllipseCallout">
            <a:avLst>
              <a:gd name="adj1" fmla="val -58895"/>
              <a:gd name="adj2" fmla="val 23061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/>
              <a:t>hello,Ysengrin</a:t>
            </a:r>
            <a:r>
              <a:rPr lang="fr-FR" sz="2000" b="1" dirty="0"/>
              <a:t>.Do </a:t>
            </a:r>
            <a:r>
              <a:rPr lang="fr-FR" sz="2000" b="1" dirty="0" err="1"/>
              <a:t>you</a:t>
            </a:r>
            <a:r>
              <a:rPr lang="fr-FR" sz="2000" b="1" dirty="0"/>
              <a:t> have a </a:t>
            </a:r>
            <a:r>
              <a:rPr lang="fr-FR" sz="2000" b="1" dirty="0" err="1" smtClean="0"/>
              <a:t>problem</a:t>
            </a:r>
            <a:r>
              <a:rPr lang="fr-FR" sz="2000" b="1" dirty="0" smtClean="0"/>
              <a:t> ?</a:t>
            </a:r>
            <a:endParaRPr lang="fr-FR" sz="2000" b="1" dirty="0"/>
          </a:p>
        </p:txBody>
      </p:sp>
      <p:sp>
        <p:nvSpPr>
          <p:cNvPr id="9" name="Bulle ronde 8"/>
          <p:cNvSpPr/>
          <p:nvPr/>
        </p:nvSpPr>
        <p:spPr>
          <a:xfrm>
            <a:off x="6981180" y="1552600"/>
            <a:ext cx="4347220" cy="1927200"/>
          </a:xfrm>
          <a:prstGeom prst="wedgeEllipseCallout">
            <a:avLst>
              <a:gd name="adj1" fmla="val -66632"/>
              <a:gd name="adj2" fmla="val 9665"/>
            </a:avLst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/>
              <a:t>Yes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Renart</a:t>
            </a:r>
            <a:r>
              <a:rPr lang="fr-FR" sz="2400" b="1" dirty="0" smtClean="0"/>
              <a:t> !  I </a:t>
            </a:r>
            <a:r>
              <a:rPr lang="fr-FR" sz="2400" b="1" dirty="0" err="1" smtClean="0"/>
              <a:t>want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fish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winter</a:t>
            </a:r>
            <a:r>
              <a:rPr lang="fr-FR" sz="2400" b="1" dirty="0" smtClean="0"/>
              <a:t> but the </a:t>
            </a:r>
            <a:r>
              <a:rPr lang="fr-FR" sz="2400" b="1" dirty="0" err="1" smtClean="0"/>
              <a:t>lake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frozen</a:t>
            </a:r>
            <a:r>
              <a:rPr lang="fr-FR" sz="2400" b="1" dirty="0" smtClean="0"/>
              <a:t> !!!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683000" cy="635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Renart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coming</a:t>
            </a:r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0080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build="allAtOnce" animBg="1"/>
      <p:bldP spid="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7764" y="0"/>
            <a:ext cx="8870724" cy="6669360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9334500" y="0"/>
            <a:ext cx="2514600" cy="2476500"/>
          </a:xfrm>
          <a:prstGeom prst="wedgeEllipseCallout">
            <a:avLst>
              <a:gd name="adj1" fmla="val -52156"/>
              <a:gd name="adj2" fmla="val 38313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 </a:t>
            </a:r>
            <a:r>
              <a:rPr lang="fr-FR" sz="2000" dirty="0">
                <a:solidFill>
                  <a:srgbClr val="7030A0"/>
                </a:solidFill>
              </a:rPr>
              <a:t>L</a:t>
            </a:r>
            <a:r>
              <a:rPr lang="fr-FR" sz="2000" dirty="0" smtClean="0">
                <a:solidFill>
                  <a:srgbClr val="7030A0"/>
                </a:solidFill>
              </a:rPr>
              <a:t>ook </a:t>
            </a:r>
            <a:r>
              <a:rPr lang="fr-FR" sz="2000" dirty="0">
                <a:solidFill>
                  <a:srgbClr val="7030A0"/>
                </a:solidFill>
              </a:rPr>
              <a:t>! </a:t>
            </a:r>
            <a:r>
              <a:rPr lang="fr-FR" sz="2000" dirty="0" smtClean="0">
                <a:solidFill>
                  <a:srgbClr val="7030A0"/>
                </a:solidFill>
              </a:rPr>
              <a:t>There </a:t>
            </a:r>
            <a:r>
              <a:rPr lang="fr-FR" sz="2000" dirty="0" err="1" smtClean="0">
                <a:solidFill>
                  <a:srgbClr val="7030A0"/>
                </a:solidFill>
              </a:rPr>
              <a:t>is</a:t>
            </a:r>
            <a:r>
              <a:rPr lang="fr-FR" sz="2000" dirty="0" smtClean="0">
                <a:solidFill>
                  <a:srgbClr val="7030A0"/>
                </a:solidFill>
              </a:rPr>
              <a:t> a </a:t>
            </a:r>
            <a:r>
              <a:rPr lang="fr-FR" sz="2000" dirty="0" err="1">
                <a:solidFill>
                  <a:srgbClr val="7030A0"/>
                </a:solidFill>
              </a:rPr>
              <a:t>hole</a:t>
            </a:r>
            <a:r>
              <a:rPr lang="fr-FR" sz="2000" dirty="0">
                <a:solidFill>
                  <a:srgbClr val="7030A0"/>
                </a:solidFill>
              </a:rPr>
              <a:t>  </a:t>
            </a:r>
            <a:r>
              <a:rPr lang="fr-FR" sz="2000" dirty="0" smtClean="0">
                <a:solidFill>
                  <a:srgbClr val="7030A0"/>
                </a:solidFill>
              </a:rPr>
              <a:t>in  </a:t>
            </a:r>
            <a:r>
              <a:rPr lang="fr-FR" sz="2000" dirty="0">
                <a:solidFill>
                  <a:srgbClr val="7030A0"/>
                </a:solidFill>
              </a:rPr>
              <a:t>the  </a:t>
            </a:r>
            <a:r>
              <a:rPr lang="fr-FR" sz="2000" dirty="0" err="1" smtClean="0">
                <a:solidFill>
                  <a:srgbClr val="7030A0"/>
                </a:solidFill>
              </a:rPr>
              <a:t>ice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>
                <a:solidFill>
                  <a:srgbClr val="7030A0"/>
                </a:solidFill>
              </a:rPr>
              <a:t>!  Men made </a:t>
            </a:r>
            <a:r>
              <a:rPr lang="fr-FR" sz="2000" dirty="0" err="1">
                <a:solidFill>
                  <a:srgbClr val="7030A0"/>
                </a:solidFill>
              </a:rPr>
              <a:t>this</a:t>
            </a:r>
            <a:r>
              <a:rPr lang="fr-FR" sz="2000" dirty="0">
                <a:solidFill>
                  <a:srgbClr val="7030A0"/>
                </a:solidFill>
              </a:rPr>
              <a:t>  </a:t>
            </a:r>
            <a:r>
              <a:rPr lang="fr-FR" sz="2000" dirty="0" err="1">
                <a:solidFill>
                  <a:srgbClr val="7030A0"/>
                </a:solidFill>
              </a:rPr>
              <a:t>hole</a:t>
            </a:r>
            <a:r>
              <a:rPr lang="fr-FR" sz="2000" dirty="0">
                <a:solidFill>
                  <a:srgbClr val="7030A0"/>
                </a:solidFill>
              </a:rPr>
              <a:t>   </a:t>
            </a:r>
            <a:r>
              <a:rPr lang="fr-FR" sz="2000" dirty="0" smtClean="0">
                <a:solidFill>
                  <a:srgbClr val="7030A0"/>
                </a:solidFill>
              </a:rPr>
              <a:t>to water  </a:t>
            </a:r>
            <a:r>
              <a:rPr lang="fr-FR" sz="2000" dirty="0" err="1">
                <a:solidFill>
                  <a:srgbClr val="7030A0"/>
                </a:solidFill>
              </a:rPr>
              <a:t>their</a:t>
            </a:r>
            <a:r>
              <a:rPr lang="fr-FR" sz="2000" dirty="0">
                <a:solidFill>
                  <a:srgbClr val="7030A0"/>
                </a:solidFill>
              </a:rPr>
              <a:t>  </a:t>
            </a:r>
            <a:r>
              <a:rPr lang="fr-FR" sz="2000" dirty="0" err="1">
                <a:solidFill>
                  <a:srgbClr val="7030A0"/>
                </a:solidFill>
              </a:rPr>
              <a:t>animals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2102188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941" y="384586"/>
            <a:ext cx="8606118" cy="6088828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4727848" y="980728"/>
            <a:ext cx="3312368" cy="2025424"/>
          </a:xfrm>
          <a:prstGeom prst="wedgeEllipseCallout">
            <a:avLst>
              <a:gd name="adj1" fmla="val 127736"/>
              <a:gd name="adj2" fmla="val -41208"/>
            </a:avLst>
          </a:prstGeom>
          <a:noFill/>
          <a:ln>
            <a:solidFill>
              <a:srgbClr val="7030A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 </a:t>
            </a:r>
            <a:r>
              <a:rPr lang="fr-FR" sz="3200" dirty="0" smtClean="0">
                <a:solidFill>
                  <a:srgbClr val="7030A0"/>
                </a:solidFill>
              </a:rPr>
              <a:t>Look </a:t>
            </a:r>
            <a:r>
              <a:rPr lang="fr-FR" sz="3200" dirty="0">
                <a:solidFill>
                  <a:srgbClr val="7030A0"/>
                </a:solidFill>
              </a:rPr>
              <a:t>! There </a:t>
            </a:r>
            <a:r>
              <a:rPr lang="fr-FR" sz="3200" dirty="0" err="1">
                <a:solidFill>
                  <a:srgbClr val="7030A0"/>
                </a:solidFill>
              </a:rPr>
              <a:t>is</a:t>
            </a:r>
            <a:r>
              <a:rPr lang="fr-FR" sz="3200" dirty="0">
                <a:solidFill>
                  <a:srgbClr val="7030A0"/>
                </a:solidFill>
              </a:rPr>
              <a:t> a </a:t>
            </a:r>
            <a:r>
              <a:rPr lang="fr-FR" sz="3200" dirty="0" err="1">
                <a:solidFill>
                  <a:srgbClr val="7030A0"/>
                </a:solidFill>
              </a:rPr>
              <a:t>bucket</a:t>
            </a:r>
            <a:r>
              <a:rPr lang="fr-FR" sz="3200" dirty="0">
                <a:solidFill>
                  <a:srgbClr val="7030A0"/>
                </a:solidFill>
              </a:rPr>
              <a:t> !!!!!</a:t>
            </a:r>
          </a:p>
        </p:txBody>
      </p:sp>
    </p:spTree>
    <p:extLst>
      <p:ext uri="{BB962C8B-B14F-4D97-AF65-F5344CB8AC3E}">
        <p14:creationId xmlns:p14="http://schemas.microsoft.com/office/powerpoint/2010/main" val="102878480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941" y="384586"/>
            <a:ext cx="8606118" cy="6088828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1079500" y="175940"/>
            <a:ext cx="3991000" cy="1620760"/>
          </a:xfrm>
          <a:prstGeom prst="wedgeEllipseCallout">
            <a:avLst>
              <a:gd name="adj1" fmla="val 53350"/>
              <a:gd name="adj2" fmla="val 4205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err="1"/>
              <a:t>Renart</a:t>
            </a:r>
            <a:r>
              <a:rPr lang="fr-FR" sz="2400" b="1" dirty="0"/>
              <a:t> ! </a:t>
            </a:r>
            <a:r>
              <a:rPr lang="fr-FR" sz="2400" b="1" dirty="0" err="1"/>
              <a:t>Attach</a:t>
            </a:r>
            <a:r>
              <a:rPr lang="fr-FR" sz="2400" b="1" dirty="0"/>
              <a:t>  the </a:t>
            </a:r>
            <a:r>
              <a:rPr lang="fr-FR" sz="2400" b="1" dirty="0" err="1"/>
              <a:t>bucket</a:t>
            </a:r>
            <a:r>
              <a:rPr lang="fr-FR" sz="2400" b="1" dirty="0"/>
              <a:t> </a:t>
            </a:r>
            <a:r>
              <a:rPr lang="fr-FR" sz="2400" b="1" dirty="0" smtClean="0"/>
              <a:t>to  </a:t>
            </a:r>
            <a:r>
              <a:rPr lang="fr-FR" sz="2400" b="1" dirty="0" err="1" smtClean="0"/>
              <a:t>my</a:t>
            </a:r>
            <a:r>
              <a:rPr lang="fr-FR" sz="2400" b="1" dirty="0" smtClean="0"/>
              <a:t> </a:t>
            </a:r>
            <a:r>
              <a:rPr lang="fr-FR" sz="2400" b="1" dirty="0" err="1"/>
              <a:t>tail</a:t>
            </a:r>
            <a:r>
              <a:rPr lang="fr-FR" sz="2400" b="1" dirty="0"/>
              <a:t> to catch good </a:t>
            </a:r>
            <a:r>
              <a:rPr lang="fr-FR" sz="2400" b="1" dirty="0" err="1"/>
              <a:t>fish</a:t>
            </a:r>
            <a:r>
              <a:rPr lang="fr-FR" sz="2400" b="1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07994077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man de renar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941" y="384586"/>
            <a:ext cx="8606118" cy="6088828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6528048" y="1628800"/>
            <a:ext cx="1440160" cy="864096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rgbClr val="FF0000"/>
                </a:solidFill>
              </a:rPr>
              <a:t>Ok!</a:t>
            </a:r>
          </a:p>
        </p:txBody>
      </p:sp>
    </p:spTree>
    <p:extLst>
      <p:ext uri="{BB962C8B-B14F-4D97-AF65-F5344CB8AC3E}">
        <p14:creationId xmlns:p14="http://schemas.microsoft.com/office/powerpoint/2010/main" val="362407798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368</Words>
  <Application>Microsoft Office PowerPoint</Application>
  <PresentationFormat>Grand écran</PresentationFormat>
  <Paragraphs>75</Paragraphs>
  <Slides>30</Slides>
  <Notes>28</Notes>
  <HiddenSlides>0</HiddenSlides>
  <MMClips>4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 Unicode MS</vt:lpstr>
      <vt:lpstr>Andalus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D</dc:creator>
  <cp:lastModifiedBy>Cédric D</cp:lastModifiedBy>
  <cp:revision>28</cp:revision>
  <dcterms:created xsi:type="dcterms:W3CDTF">2015-04-23T10:58:44Z</dcterms:created>
  <dcterms:modified xsi:type="dcterms:W3CDTF">2015-05-07T10:20:36Z</dcterms:modified>
</cp:coreProperties>
</file>