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5"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A6DBAA6-8B5E-4F24-8976-A9056BBC6D42}" type="datetimeFigureOut">
              <a:rPr lang="el-GR" smtClean="0"/>
              <a:pPr/>
              <a:t>7/12/2014</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0926307-CDA5-4068-A35D-C3E46B6B939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A6DBAA6-8B5E-4F24-8976-A9056BBC6D42}" type="datetimeFigureOut">
              <a:rPr lang="el-GR" smtClean="0"/>
              <a:pPr/>
              <a:t>7/12/2014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926307-CDA5-4068-A35D-C3E46B6B939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A6DBAA6-8B5E-4F24-8976-A9056BBC6D42}" type="datetimeFigureOut">
              <a:rPr lang="el-GR" smtClean="0"/>
              <a:pPr/>
              <a:t>7/12/2014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926307-CDA5-4068-A35D-C3E46B6B939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A6DBAA6-8B5E-4F24-8976-A9056BBC6D42}" type="datetimeFigureOut">
              <a:rPr lang="el-GR" smtClean="0"/>
              <a:pPr/>
              <a:t>7/12/2014</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60926307-CDA5-4068-A35D-C3E46B6B939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A6DBAA6-8B5E-4F24-8976-A9056BBC6D42}" type="datetimeFigureOut">
              <a:rPr lang="el-GR" smtClean="0"/>
              <a:pPr/>
              <a:t>7/12/2014</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60926307-CDA5-4068-A35D-C3E46B6B939F}"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A6DBAA6-8B5E-4F24-8976-A9056BBC6D42}" type="datetimeFigureOut">
              <a:rPr lang="el-GR" smtClean="0"/>
              <a:pPr/>
              <a:t>7/12/2014</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60926307-CDA5-4068-A35D-C3E46B6B939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A6DBAA6-8B5E-4F24-8976-A9056BBC6D42}" type="datetimeFigureOut">
              <a:rPr lang="el-GR" smtClean="0"/>
              <a:pPr/>
              <a:t>7/12/2014</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60926307-CDA5-4068-A35D-C3E46B6B939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A6DBAA6-8B5E-4F24-8976-A9056BBC6D42}" type="datetimeFigureOut">
              <a:rPr lang="el-GR" smtClean="0"/>
              <a:pPr/>
              <a:t>7/12/2014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0926307-CDA5-4068-A35D-C3E46B6B939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A6DBAA6-8B5E-4F24-8976-A9056BBC6D42}" type="datetimeFigureOut">
              <a:rPr lang="el-GR" smtClean="0"/>
              <a:pPr/>
              <a:t>7/12/2014</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60926307-CDA5-4068-A35D-C3E46B6B939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A6DBAA6-8B5E-4F24-8976-A9056BBC6D42}" type="datetimeFigureOut">
              <a:rPr lang="el-GR" smtClean="0"/>
              <a:pPr/>
              <a:t>7/12/2014</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60926307-CDA5-4068-A35D-C3E46B6B939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A6DBAA6-8B5E-4F24-8976-A9056BBC6D42}" type="datetimeFigureOut">
              <a:rPr lang="el-GR" smtClean="0"/>
              <a:pPr/>
              <a:t>7/12/2014</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60926307-CDA5-4068-A35D-C3E46B6B939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A6DBAA6-8B5E-4F24-8976-A9056BBC6D42}" type="datetimeFigureOut">
              <a:rPr lang="el-GR" smtClean="0"/>
              <a:pPr/>
              <a:t>7/12/2014</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0926307-CDA5-4068-A35D-C3E46B6B939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hychristmas.com/cultures/china.shtml" TargetMode="External"/><Relationship Id="rId2" Type="http://schemas.openxmlformats.org/officeDocument/2006/relationships/hyperlink" Target="http://www.whychristmas.com/cultures/japan.shtml" TargetMode="External"/><Relationship Id="rId1" Type="http://schemas.openxmlformats.org/officeDocument/2006/relationships/slideLayout" Target="../slideLayouts/slideLayout2.xml"/><Relationship Id="rId6" Type="http://schemas.openxmlformats.org/officeDocument/2006/relationships/hyperlink" Target="http://www.whychristmas.com/cultures/russia.shtml" TargetMode="External"/><Relationship Id="rId5" Type="http://schemas.openxmlformats.org/officeDocument/2006/relationships/hyperlink" Target="http://www.whychristmas.com/cultures/vietnam.shtml" TargetMode="External"/><Relationship Id="rId4" Type="http://schemas.openxmlformats.org/officeDocument/2006/relationships/hyperlink" Target="http://www.whychristmas.com/cultures/armenia.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642966"/>
            <a:ext cx="7772400" cy="3857652"/>
          </a:xfrm>
        </p:spPr>
        <p:txBody>
          <a:bodyPr>
            <a:normAutofit/>
          </a:bodyPr>
          <a:lstStyle/>
          <a:p>
            <a:r>
              <a:rPr lang="en-US" sz="6600" dirty="0" smtClean="0">
                <a:latin typeface="Arial Black" pitchFamily="34" charset="0"/>
              </a:rPr>
              <a:t>Christmas customs in ASIA</a:t>
            </a:r>
            <a:endParaRPr lang="el-GR" sz="6600" dirty="0">
              <a:latin typeface="Arial Black" pitchFamily="34" charset="0"/>
            </a:endParaRPr>
          </a:p>
        </p:txBody>
      </p:sp>
      <p:pic>
        <p:nvPicPr>
          <p:cNvPr id="4" name="3 - Εικόνα" descr="http://1.bp.blogspot.com/-Q-cvvhA0Yd4/USOlF6dunZI/AAAAAAAAIck/2X52ewkS07U/s1600/stock-photo-asia-countries-and-cities-93024730.jpg"/>
          <p:cNvPicPr>
            <a:picLocks noChangeAspect="1"/>
          </p:cNvPicPr>
          <p:nvPr/>
        </p:nvPicPr>
        <p:blipFill>
          <a:blip r:embed="rId2" cstate="print"/>
          <a:stretch>
            <a:fillRect/>
          </a:stretch>
        </p:blipFill>
        <p:spPr bwMode="auto">
          <a:xfrm>
            <a:off x="251520" y="2708920"/>
            <a:ext cx="3843417" cy="3861047"/>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6700" dirty="0">
                <a:latin typeface="Arial Black" pitchFamily="34" charset="0"/>
              </a:rPr>
              <a:t>IRAN</a:t>
            </a:r>
            <a:r>
              <a:rPr lang="el-GR" dirty="0"/>
              <a:t/>
            </a:r>
            <a:br>
              <a:rPr lang="el-GR" dirty="0"/>
            </a:br>
            <a:endParaRPr lang="el-GR" dirty="0"/>
          </a:p>
        </p:txBody>
      </p:sp>
      <p:sp>
        <p:nvSpPr>
          <p:cNvPr id="3" name="2 - Θέση περιεχομένου"/>
          <p:cNvSpPr>
            <a:spLocks noGrp="1"/>
          </p:cNvSpPr>
          <p:nvPr>
            <p:ph idx="1"/>
          </p:nvPr>
        </p:nvSpPr>
        <p:spPr>
          <a:xfrm>
            <a:off x="323528" y="1124744"/>
            <a:ext cx="8280920" cy="2304256"/>
          </a:xfrm>
        </p:spPr>
        <p:txBody>
          <a:bodyPr numCol="1">
            <a:normAutofit fontScale="92500" lnSpcReduction="10000"/>
          </a:bodyPr>
          <a:lstStyle/>
          <a:p>
            <a:pPr>
              <a:buNone/>
            </a:pPr>
            <a:r>
              <a:rPr lang="en-US" sz="2400" dirty="0" smtClean="0"/>
              <a:t>	</a:t>
            </a:r>
            <a:r>
              <a:rPr lang="en-US" sz="2400" b="1" dirty="0" err="1" smtClean="0"/>
              <a:t>Nowruz</a:t>
            </a:r>
            <a:r>
              <a:rPr lang="en-US" sz="2400" dirty="0" smtClean="0"/>
              <a:t> </a:t>
            </a:r>
            <a:r>
              <a:rPr lang="en-US" sz="2400" dirty="0"/>
              <a:t>marks the first </a:t>
            </a:r>
            <a:r>
              <a:rPr lang="en-US" sz="2400" dirty="0" smtClean="0"/>
              <a:t>day of</a:t>
            </a:r>
            <a:r>
              <a:rPr lang="en-US" sz="2400" dirty="0"/>
              <a:t> spring or Equinox </a:t>
            </a:r>
            <a:r>
              <a:rPr lang="en-US" sz="2400" dirty="0" smtClean="0"/>
              <a:t>and </a:t>
            </a:r>
            <a:r>
              <a:rPr lang="en-US" sz="2400" dirty="0"/>
              <a:t>the beginning of the year in the Persian calendar. </a:t>
            </a:r>
            <a:r>
              <a:rPr lang="en-US" sz="2400" dirty="0" smtClean="0"/>
              <a:t>Typically, on the first day of </a:t>
            </a:r>
            <a:r>
              <a:rPr lang="en-US" sz="2400" dirty="0" err="1" smtClean="0"/>
              <a:t>Nowruz</a:t>
            </a:r>
            <a:r>
              <a:rPr lang="en-US" sz="2400" dirty="0" smtClean="0"/>
              <a:t>, family members gather around the </a:t>
            </a:r>
            <a:r>
              <a:rPr lang="en-US" sz="2400" dirty="0" smtClean="0"/>
              <a:t>table and </a:t>
            </a:r>
            <a:r>
              <a:rPr lang="en-US" sz="2400" dirty="0" smtClean="0"/>
              <a:t>await the exact moment of the arrival of the spring. At that time gifts are exchanged. Later in the day, the first house visits are paid to the most senior family members. </a:t>
            </a:r>
            <a:endParaRPr lang="el-GR" sz="3200" dirty="0"/>
          </a:p>
        </p:txBody>
      </p:sp>
      <p:pic>
        <p:nvPicPr>
          <p:cNvPr id="5" name="Picture 2" descr="http://viajeairan.com/wp-content/uploads/2013/11/34.jpg"/>
          <p:cNvPicPr>
            <a:picLocks noChangeAspect="1" noChangeArrowheads="1"/>
          </p:cNvPicPr>
          <p:nvPr/>
        </p:nvPicPr>
        <p:blipFill>
          <a:blip r:embed="rId2" cstate="print"/>
          <a:stretch>
            <a:fillRect/>
          </a:stretch>
        </p:blipFill>
        <p:spPr bwMode="auto">
          <a:xfrm>
            <a:off x="2123728" y="3356992"/>
            <a:ext cx="4901952" cy="32597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217290"/>
          </a:xfrm>
        </p:spPr>
        <p:txBody>
          <a:bodyPr>
            <a:normAutofit/>
          </a:bodyPr>
          <a:lstStyle/>
          <a:p>
            <a:r>
              <a:rPr lang="en-US" sz="6000" dirty="0" smtClean="0">
                <a:latin typeface="Arial Black" pitchFamily="34" charset="0"/>
              </a:rPr>
              <a:t>JAPAN</a:t>
            </a:r>
            <a:endParaRPr lang="el-GR" sz="6000" dirty="0">
              <a:latin typeface="Arial Black" pitchFamily="34" charset="0"/>
            </a:endParaRPr>
          </a:p>
        </p:txBody>
      </p:sp>
      <p:sp>
        <p:nvSpPr>
          <p:cNvPr id="3" name="2 - Θέση περιεχομένου"/>
          <p:cNvSpPr>
            <a:spLocks noGrp="1"/>
          </p:cNvSpPr>
          <p:nvPr>
            <p:ph idx="1"/>
          </p:nvPr>
        </p:nvSpPr>
        <p:spPr>
          <a:xfrm>
            <a:off x="0" y="1500174"/>
            <a:ext cx="4211960" cy="5097178"/>
          </a:xfrm>
        </p:spPr>
        <p:txBody>
          <a:bodyPr numCol="1">
            <a:normAutofit lnSpcReduction="10000"/>
          </a:bodyPr>
          <a:lstStyle/>
          <a:p>
            <a:pPr fontAlgn="base"/>
            <a:r>
              <a:rPr lang="en-US" sz="2400" dirty="0" smtClean="0"/>
              <a:t>Christmas is not widely celebrated in Japan as not many people there are </a:t>
            </a:r>
            <a:r>
              <a:rPr lang="en-US" sz="2400" dirty="0" smtClean="0"/>
              <a:t>Christians. It</a:t>
            </a:r>
            <a:r>
              <a:rPr lang="en-US" sz="2400" dirty="0" smtClean="0"/>
              <a:t> </a:t>
            </a:r>
            <a:r>
              <a:rPr lang="en-US" sz="2400" dirty="0" smtClean="0"/>
              <a:t>is </a:t>
            </a:r>
            <a:r>
              <a:rPr lang="en-US" sz="2400" dirty="0"/>
              <a:t>known as more of a time to spread happiness rather than a religious </a:t>
            </a:r>
            <a:r>
              <a:rPr lang="en-US" sz="2400" dirty="0" smtClean="0"/>
              <a:t>celebration. </a:t>
            </a:r>
            <a:r>
              <a:rPr lang="en-US" sz="2400" dirty="0"/>
              <a:t>Christmas eve is thought of as a romantic day, in which couples </a:t>
            </a:r>
            <a:r>
              <a:rPr lang="en-US" sz="2400" smtClean="0"/>
              <a:t>spend time together </a:t>
            </a:r>
            <a:r>
              <a:rPr lang="en-US" sz="2400" dirty="0"/>
              <a:t>and exchange </a:t>
            </a:r>
            <a:r>
              <a:rPr lang="en-US" sz="2400" dirty="0" smtClean="0"/>
              <a:t>presents. </a:t>
            </a:r>
            <a:endParaRPr lang="el-GR" sz="2400" dirty="0"/>
          </a:p>
        </p:txBody>
      </p:sp>
      <p:pic>
        <p:nvPicPr>
          <p:cNvPr id="5122" name="Picture 2" descr="http://geographydirections.files.wordpress.com/2010/12/father-christmas-japan.jpg"/>
          <p:cNvPicPr>
            <a:picLocks noChangeAspect="1" noChangeArrowheads="1"/>
          </p:cNvPicPr>
          <p:nvPr/>
        </p:nvPicPr>
        <p:blipFill>
          <a:blip r:embed="rId2" cstate="print"/>
          <a:srcRect/>
          <a:stretch>
            <a:fillRect/>
          </a:stretch>
        </p:blipFill>
        <p:spPr bwMode="auto">
          <a:xfrm>
            <a:off x="4291956" y="1628800"/>
            <a:ext cx="4637761" cy="40147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christmasaroundtheworld-111220220622-phpapp01/95/christmas-around-the-world-28-728.jpg?cb=1324440666"/>
          <p:cNvPicPr>
            <a:picLocks noChangeAspect="1" noChangeArrowheads="1"/>
          </p:cNvPicPr>
          <p:nvPr/>
        </p:nvPicPr>
        <p:blipFill>
          <a:blip r:embed="rId2" cstate="print"/>
          <a:srcRect/>
          <a:stretch>
            <a:fillRect/>
          </a:stretch>
        </p:blipFill>
        <p:spPr bwMode="auto">
          <a:xfrm>
            <a:off x="428596" y="428604"/>
            <a:ext cx="8358246" cy="57864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52"/>
            <a:ext cx="8229600" cy="1143000"/>
          </a:xfrm>
        </p:spPr>
        <p:txBody>
          <a:bodyPr>
            <a:normAutofit/>
          </a:bodyPr>
          <a:lstStyle/>
          <a:p>
            <a:r>
              <a:rPr lang="en-US" sz="6600" dirty="0" smtClean="0">
                <a:latin typeface="Arial Black" pitchFamily="34" charset="0"/>
              </a:rPr>
              <a:t>ARMENIA</a:t>
            </a:r>
            <a:endParaRPr lang="el-GR" sz="6600" dirty="0">
              <a:latin typeface="Arial Black" pitchFamily="34" charset="0"/>
            </a:endParaRPr>
          </a:p>
        </p:txBody>
      </p:sp>
      <p:sp>
        <p:nvSpPr>
          <p:cNvPr id="3" name="2 - Θέση περιεχομένου"/>
          <p:cNvSpPr>
            <a:spLocks noGrp="1"/>
          </p:cNvSpPr>
          <p:nvPr>
            <p:ph idx="1"/>
          </p:nvPr>
        </p:nvSpPr>
        <p:spPr>
          <a:xfrm>
            <a:off x="500034" y="1285860"/>
            <a:ext cx="8229600" cy="4525963"/>
          </a:xfrm>
        </p:spPr>
        <p:txBody>
          <a:bodyPr>
            <a:normAutofit/>
          </a:bodyPr>
          <a:lstStyle/>
          <a:p>
            <a:pPr fontAlgn="base"/>
            <a:r>
              <a:rPr lang="en-US" sz="2400" dirty="0"/>
              <a:t>The Armenian Apostolic Church celebrates Christmas on January 6th. This day it also celebrates the </a:t>
            </a:r>
            <a:r>
              <a:rPr lang="en-US" sz="2400" dirty="0" smtClean="0">
                <a:solidFill>
                  <a:schemeClr val="accent2">
                    <a:lumMod val="60000"/>
                    <a:lumOff val="40000"/>
                  </a:schemeClr>
                </a:solidFill>
                <a:latin typeface="Arial Black" pitchFamily="34" charset="0"/>
              </a:rPr>
              <a:t>‘Epiphany’ </a:t>
            </a:r>
            <a:r>
              <a:rPr lang="en-US" sz="2400" dirty="0" smtClean="0">
                <a:latin typeface="Arial Black" pitchFamily="34" charset="0"/>
              </a:rPr>
              <a:t>. </a:t>
            </a:r>
            <a:r>
              <a:rPr lang="en-US" sz="2400" dirty="0" smtClean="0"/>
              <a:t>Epiphany </a:t>
            </a:r>
            <a:r>
              <a:rPr lang="en-US" sz="2400" dirty="0"/>
              <a:t>is now mainly the time Churches </a:t>
            </a:r>
            <a:r>
              <a:rPr lang="en-US" sz="2400" dirty="0" smtClean="0"/>
              <a:t>remember </a:t>
            </a:r>
            <a:r>
              <a:rPr lang="en-US" sz="2400" dirty="0"/>
              <a:t>the Visit of the of Wise Men to Jesus; but some Churches, like the Armenian Apostolic Church, also celebrate the Baptism of Jesus </a:t>
            </a:r>
            <a:r>
              <a:rPr lang="en-US" sz="2400" dirty="0" smtClean="0"/>
              <a:t>on </a:t>
            </a:r>
            <a:r>
              <a:rPr lang="en-US" sz="2400" dirty="0"/>
              <a:t>Epiphany.</a:t>
            </a:r>
          </a:p>
          <a:p>
            <a:pPr>
              <a:buNone/>
            </a:pPr>
            <a:r>
              <a:rPr lang="en-US" dirty="0"/>
              <a:t/>
            </a:r>
            <a:br>
              <a:rPr lang="en-US" dirty="0"/>
            </a:br>
            <a:endParaRPr lang="el-GR" dirty="0"/>
          </a:p>
        </p:txBody>
      </p:sp>
      <p:pic>
        <p:nvPicPr>
          <p:cNvPr id="3074" name="Picture 2" descr="http://www.simatours.com/images/christmas3.jpg"/>
          <p:cNvPicPr>
            <a:picLocks noChangeAspect="1" noChangeArrowheads="1"/>
          </p:cNvPicPr>
          <p:nvPr/>
        </p:nvPicPr>
        <p:blipFill>
          <a:blip r:embed="rId2" cstate="print"/>
          <a:srcRect/>
          <a:stretch>
            <a:fillRect/>
          </a:stretch>
        </p:blipFill>
        <p:spPr bwMode="auto">
          <a:xfrm>
            <a:off x="214282" y="4000504"/>
            <a:ext cx="4324350" cy="2643206"/>
          </a:xfrm>
          <a:prstGeom prst="rect">
            <a:avLst/>
          </a:prstGeom>
          <a:noFill/>
        </p:spPr>
      </p:pic>
      <p:pic>
        <p:nvPicPr>
          <p:cNvPr id="3076" name="Picture 4" descr="http://peopleofar.files.wordpress.com/2012/01/5288556781_302c2c8e88_z.jpg"/>
          <p:cNvPicPr>
            <a:picLocks noChangeAspect="1" noChangeArrowheads="1"/>
          </p:cNvPicPr>
          <p:nvPr/>
        </p:nvPicPr>
        <p:blipFill>
          <a:blip r:embed="rId3" cstate="print"/>
          <a:srcRect/>
          <a:stretch>
            <a:fillRect/>
          </a:stretch>
        </p:blipFill>
        <p:spPr bwMode="auto">
          <a:xfrm>
            <a:off x="4857752" y="4000504"/>
            <a:ext cx="3959858" cy="26571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6000" dirty="0" smtClean="0">
                <a:latin typeface="Arial Black" pitchFamily="34" charset="0"/>
              </a:rPr>
              <a:t>VIETNAM</a:t>
            </a:r>
            <a:endParaRPr lang="el-GR" sz="6000" dirty="0">
              <a:latin typeface="Arial Black" pitchFamily="34" charset="0"/>
            </a:endParaRPr>
          </a:p>
        </p:txBody>
      </p:sp>
      <p:sp>
        <p:nvSpPr>
          <p:cNvPr id="3" name="2 - Θέση περιεχομένου"/>
          <p:cNvSpPr>
            <a:spLocks noGrp="1"/>
          </p:cNvSpPr>
          <p:nvPr>
            <p:ph idx="1"/>
          </p:nvPr>
        </p:nvSpPr>
        <p:spPr>
          <a:xfrm>
            <a:off x="395536" y="1772816"/>
            <a:ext cx="8229600" cy="4572000"/>
          </a:xfrm>
        </p:spPr>
        <p:txBody>
          <a:bodyPr>
            <a:normAutofit fontScale="92500" lnSpcReduction="10000"/>
          </a:bodyPr>
          <a:lstStyle/>
          <a:p>
            <a:pPr fontAlgn="base"/>
            <a:r>
              <a:rPr lang="en-US" dirty="0" smtClean="0"/>
              <a:t>In </a:t>
            </a:r>
            <a:r>
              <a:rPr lang="en-US" dirty="0"/>
              <a:t>Ho Chi Minh city </a:t>
            </a:r>
            <a:r>
              <a:rPr lang="en-US" dirty="0" smtClean="0"/>
              <a:t>people like </a:t>
            </a:r>
            <a:r>
              <a:rPr lang="en-US" dirty="0"/>
              <a:t>to go into the city centre, where there is a Catholic Cathedral. The streets are crowded with people on Christmas Eve and in the city centre cars are not allowed for the night.</a:t>
            </a:r>
          </a:p>
          <a:p>
            <a:r>
              <a:rPr lang="en-US" dirty="0"/>
              <a:t>People celebrate by throwing confetti, taking pictures and enjoying the Christmas decorations and lights of big hotels and department stores. Lots of cafes and restaurants are open for people to enjoy a snack!</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6000" dirty="0" smtClean="0">
                <a:latin typeface="Arial Black" pitchFamily="34" charset="0"/>
              </a:rPr>
              <a:t>RUSSIA</a:t>
            </a:r>
            <a:endParaRPr lang="el-GR" sz="6000" dirty="0">
              <a:latin typeface="Arial Black" pitchFamily="34" charset="0"/>
            </a:endParaRPr>
          </a:p>
        </p:txBody>
      </p:sp>
      <p:sp>
        <p:nvSpPr>
          <p:cNvPr id="3" name="2 - Θέση περιεχομένου"/>
          <p:cNvSpPr>
            <a:spLocks noGrp="1"/>
          </p:cNvSpPr>
          <p:nvPr>
            <p:ph idx="1"/>
          </p:nvPr>
        </p:nvSpPr>
        <p:spPr>
          <a:xfrm>
            <a:off x="457200" y="1357298"/>
            <a:ext cx="8229600" cy="4768865"/>
          </a:xfrm>
        </p:spPr>
        <p:txBody>
          <a:bodyPr>
            <a:normAutofit/>
          </a:bodyPr>
          <a:lstStyle/>
          <a:p>
            <a:pPr fontAlgn="base">
              <a:buNone/>
            </a:pPr>
            <a:r>
              <a:rPr lang="en-US" sz="2400" dirty="0"/>
              <a:t>The official Christmas and New holidays in Russia last from December 31st to January 10th. The Russian Christmas greeting is </a:t>
            </a:r>
            <a:r>
              <a:rPr lang="en-US" sz="2400" dirty="0">
                <a:solidFill>
                  <a:schemeClr val="accent2">
                    <a:lumMod val="60000"/>
                    <a:lumOff val="40000"/>
                  </a:schemeClr>
                </a:solidFill>
                <a:latin typeface="Arial Black" pitchFamily="34" charset="0"/>
              </a:rPr>
              <a:t>'S </a:t>
            </a:r>
            <a:r>
              <a:rPr lang="en-US" sz="2400" dirty="0" err="1">
                <a:solidFill>
                  <a:schemeClr val="accent2">
                    <a:lumMod val="60000"/>
                    <a:lumOff val="40000"/>
                  </a:schemeClr>
                </a:solidFill>
                <a:latin typeface="Arial Black" pitchFamily="34" charset="0"/>
              </a:rPr>
              <a:t>Rozhdestvom</a:t>
            </a:r>
            <a:r>
              <a:rPr lang="en-US" sz="2400" dirty="0">
                <a:solidFill>
                  <a:schemeClr val="accent2">
                    <a:lumMod val="60000"/>
                    <a:lumOff val="40000"/>
                  </a:schemeClr>
                </a:solidFill>
                <a:latin typeface="Arial Black" pitchFamily="34" charset="0"/>
              </a:rPr>
              <a:t>!'.</a:t>
            </a:r>
          </a:p>
          <a:p>
            <a:pPr fontAlgn="base"/>
            <a:r>
              <a:rPr lang="en-US" sz="2400" dirty="0" smtClean="0"/>
              <a:t>People </a:t>
            </a:r>
            <a:r>
              <a:rPr lang="en-US" sz="2400" dirty="0"/>
              <a:t>then eat '</a:t>
            </a:r>
            <a:r>
              <a:rPr lang="en-US" sz="2400" dirty="0" err="1"/>
              <a:t>sochivo</a:t>
            </a:r>
            <a:r>
              <a:rPr lang="en-US" sz="2400" dirty="0"/>
              <a:t>' or '</a:t>
            </a:r>
            <a:r>
              <a:rPr lang="en-US" sz="2400" dirty="0" err="1"/>
              <a:t>kutia</a:t>
            </a:r>
            <a:r>
              <a:rPr lang="en-US" sz="2400" dirty="0"/>
              <a:t>' a porridge made from wheat or rice served with honey, poppy seeds, fruit </a:t>
            </a:r>
            <a:r>
              <a:rPr lang="en-US" sz="2400" dirty="0" smtClean="0"/>
              <a:t>chopped </a:t>
            </a:r>
            <a:r>
              <a:rPr lang="en-US" sz="2400" dirty="0"/>
              <a:t>walnuts or sometimes even fruit jellies!</a:t>
            </a:r>
          </a:p>
          <a:p>
            <a:endParaRPr lang="el-GR" dirty="0"/>
          </a:p>
        </p:txBody>
      </p:sp>
      <p:pic>
        <p:nvPicPr>
          <p:cNvPr id="1026" name="Picture 2" descr="http://forzaveyhan.com/wp-content/uploads/2014/11/christmas-in-russia-gyvflprp.jpg"/>
          <p:cNvPicPr>
            <a:picLocks noChangeAspect="1" noChangeArrowheads="1"/>
          </p:cNvPicPr>
          <p:nvPr/>
        </p:nvPicPr>
        <p:blipFill>
          <a:blip r:embed="rId2" cstate="print"/>
          <a:stretch>
            <a:fillRect/>
          </a:stretch>
        </p:blipFill>
        <p:spPr bwMode="auto">
          <a:xfrm>
            <a:off x="3500430" y="4000504"/>
            <a:ext cx="5428211" cy="271410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7200" dirty="0" smtClean="0">
                <a:latin typeface="Arial Black" pitchFamily="34" charset="0"/>
              </a:rPr>
              <a:t>LINKS</a:t>
            </a:r>
            <a:endParaRPr lang="el-GR" sz="7200" dirty="0">
              <a:latin typeface="Arial Black" pitchFamily="34" charset="0"/>
            </a:endParaRPr>
          </a:p>
        </p:txBody>
      </p:sp>
      <p:sp>
        <p:nvSpPr>
          <p:cNvPr id="3" name="2 - Θέση περιεχομένου"/>
          <p:cNvSpPr>
            <a:spLocks noGrp="1"/>
          </p:cNvSpPr>
          <p:nvPr>
            <p:ph idx="1"/>
          </p:nvPr>
        </p:nvSpPr>
        <p:spPr>
          <a:xfrm>
            <a:off x="467544" y="1556792"/>
            <a:ext cx="8229600" cy="4572000"/>
          </a:xfrm>
        </p:spPr>
        <p:txBody>
          <a:bodyPr>
            <a:normAutofit lnSpcReduction="10000"/>
          </a:bodyPr>
          <a:lstStyle/>
          <a:p>
            <a:r>
              <a:rPr lang="en-US" dirty="0" smtClean="0">
                <a:hlinkClick r:id="rId2"/>
              </a:rPr>
              <a:t>http://www.whychristmas.com/cultures/japan.shtml</a:t>
            </a:r>
            <a:endParaRPr lang="en-US" dirty="0" smtClean="0"/>
          </a:p>
          <a:p>
            <a:r>
              <a:rPr lang="en-US" dirty="0" smtClean="0">
                <a:hlinkClick r:id="rId3"/>
              </a:rPr>
              <a:t>http://www.whychristmas.com/cultures/china.shtml</a:t>
            </a:r>
            <a:endParaRPr lang="en-US" dirty="0" smtClean="0"/>
          </a:p>
          <a:p>
            <a:r>
              <a:rPr lang="en-US" dirty="0" smtClean="0">
                <a:hlinkClick r:id="rId4"/>
              </a:rPr>
              <a:t>http://www.whychristmas.com/cultures/armenia.shtml</a:t>
            </a:r>
            <a:endParaRPr lang="en-US" dirty="0" smtClean="0"/>
          </a:p>
          <a:p>
            <a:r>
              <a:rPr lang="en-US" dirty="0" smtClean="0">
                <a:hlinkClick r:id="rId5"/>
              </a:rPr>
              <a:t>http://www.whychristmas.com/cultures/vietnam.shtml</a:t>
            </a:r>
            <a:endParaRPr lang="en-US" dirty="0" smtClean="0"/>
          </a:p>
          <a:p>
            <a:r>
              <a:rPr lang="en-US" dirty="0" smtClean="0">
                <a:hlinkClick r:id="rId6"/>
              </a:rPr>
              <a:t>http://www.whychristmas.com/cultures/russia.shtml</a:t>
            </a:r>
            <a:endParaRPr lang="en-US"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500042"/>
            <a:ext cx="8229600" cy="4572000"/>
          </a:xfrm>
        </p:spPr>
        <p:txBody>
          <a:bodyPr>
            <a:normAutofit/>
          </a:bodyPr>
          <a:lstStyle/>
          <a:p>
            <a:pPr>
              <a:buNone/>
            </a:pPr>
            <a:r>
              <a:rPr lang="en-US" sz="5400" dirty="0" smtClean="0">
                <a:solidFill>
                  <a:schemeClr val="accent2">
                    <a:lumMod val="60000"/>
                    <a:lumOff val="40000"/>
                  </a:schemeClr>
                </a:solidFill>
              </a:rPr>
              <a:t>THANK YOU FOR YOUR ATTENTION!</a:t>
            </a:r>
          </a:p>
          <a:p>
            <a:pPr algn="r"/>
            <a:r>
              <a:rPr lang="en-US" sz="2400" dirty="0" smtClean="0">
                <a:solidFill>
                  <a:schemeClr val="accent2">
                    <a:lumMod val="60000"/>
                    <a:lumOff val="40000"/>
                  </a:schemeClr>
                </a:solidFill>
              </a:rPr>
              <a:t>DEMIR EZGI</a:t>
            </a:r>
          </a:p>
          <a:p>
            <a:pPr algn="r"/>
            <a:r>
              <a:rPr lang="en-US" sz="2400" dirty="0" smtClean="0">
                <a:solidFill>
                  <a:schemeClr val="accent2">
                    <a:lumMod val="60000"/>
                    <a:lumOff val="40000"/>
                  </a:schemeClr>
                </a:solidFill>
              </a:rPr>
              <a:t>TSAOUS EDA</a:t>
            </a:r>
          </a:p>
          <a:p>
            <a:pPr algn="r"/>
            <a:r>
              <a:rPr lang="en-US" sz="2400" dirty="0" smtClean="0">
                <a:solidFill>
                  <a:schemeClr val="accent2">
                    <a:lumMod val="60000"/>
                    <a:lumOff val="40000"/>
                  </a:schemeClr>
                </a:solidFill>
              </a:rPr>
              <a:t>KAMBA ALEINA</a:t>
            </a:r>
          </a:p>
          <a:p>
            <a:pPr>
              <a:buNone/>
            </a:pPr>
            <a:endParaRPr lang="en-US" sz="5400" dirty="0" smtClean="0">
              <a:solidFill>
                <a:schemeClr val="accent2">
                  <a:lumMod val="60000"/>
                  <a:lumOff val="40000"/>
                </a:schemeClr>
              </a:solidFill>
            </a:endParaRPr>
          </a:p>
        </p:txBody>
      </p:sp>
      <p:pic>
        <p:nvPicPr>
          <p:cNvPr id="4" name="Picture 2" descr="https://btlau.files.wordpress.com/2010/12/sl270071.jpg"/>
          <p:cNvPicPr>
            <a:picLocks noChangeAspect="1" noChangeArrowheads="1"/>
          </p:cNvPicPr>
          <p:nvPr/>
        </p:nvPicPr>
        <p:blipFill>
          <a:blip r:embed="rId2" cstate="print"/>
          <a:srcRect/>
          <a:stretch>
            <a:fillRect/>
          </a:stretch>
        </p:blipFill>
        <p:spPr bwMode="auto">
          <a:xfrm>
            <a:off x="357158" y="2714620"/>
            <a:ext cx="5500726" cy="365556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158</TotalTime>
  <Words>280</Words>
  <Application>Microsoft Office PowerPoint</Application>
  <PresentationFormat>Προβολή στην οθόνη (4:3)</PresentationFormat>
  <Paragraphs>24</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Ζωντάνια</vt:lpstr>
      <vt:lpstr>Christmas customs in ASIA</vt:lpstr>
      <vt:lpstr>IRAN </vt:lpstr>
      <vt:lpstr>JAPAN</vt:lpstr>
      <vt:lpstr>Διαφάνεια 4</vt:lpstr>
      <vt:lpstr>ARMENIA</vt:lpstr>
      <vt:lpstr>VIETNAM</vt:lpstr>
      <vt:lpstr>RUSSIA</vt:lpstr>
      <vt:lpstr>LINKS</vt:lpstr>
      <vt:lpstr>Διαφάνεια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customs in ASIA</dc:title>
  <dc:creator>user05</dc:creator>
  <cp:lastModifiedBy>Mary</cp:lastModifiedBy>
  <cp:revision>43</cp:revision>
  <dcterms:created xsi:type="dcterms:W3CDTF">2014-11-21T06:40:49Z</dcterms:created>
  <dcterms:modified xsi:type="dcterms:W3CDTF">2014-12-07T20:31:43Z</dcterms:modified>
</cp:coreProperties>
</file>