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56" r:id="rId7"/>
    <p:sldId id="257" r:id="rId8"/>
    <p:sldId id="258" r:id="rId9"/>
    <p:sldId id="259" r:id="rId10"/>
    <p:sldId id="261" r:id="rId11"/>
    <p:sldId id="263" r:id="rId12"/>
    <p:sldId id="265" r:id="rId13"/>
    <p:sldId id="277" r:id="rId14"/>
    <p:sldId id="266" r:id="rId15"/>
    <p:sldId id="267" r:id="rId16"/>
    <p:sldId id="274" r:id="rId17"/>
    <p:sldId id="275" r:id="rId18"/>
    <p:sldId id="27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zione predefinita" id="{FBE57489-8F05-41F9-A774-8F475C7C70D6}">
          <p14:sldIdLst>
            <p14:sldId id="256"/>
            <p14:sldId id="257"/>
            <p14:sldId id="258"/>
            <p14:sldId id="259"/>
            <p14:sldId id="260"/>
            <p14:sldId id="261"/>
            <p14:sldId id="263"/>
            <p14:sldId id="265"/>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8" y="-2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88899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167985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256059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41759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58536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414666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222708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51554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285125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36506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F3C74A-B2C5-431D-840B-3BEA28B467B2}"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151205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3C74A-B2C5-431D-840B-3BEA28B467B2}" type="datetimeFigureOut">
              <a:rPr lang="it-IT" smtClean="0"/>
              <a:pPr/>
              <a:t>17/12/2014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759DD-C83C-4817-A081-212DC9EA4B62}" type="slidenum">
              <a:rPr lang="it-IT" smtClean="0"/>
              <a:pPr/>
              <a:t>‹N›</a:t>
            </a:fld>
            <a:endParaRPr lang="it-IT"/>
          </a:p>
        </p:txBody>
      </p:sp>
    </p:spTree>
    <p:extLst>
      <p:ext uri="{BB962C8B-B14F-4D97-AF65-F5344CB8AC3E}">
        <p14:creationId xmlns="" xmlns:p14="http://schemas.microsoft.com/office/powerpoint/2010/main" val="3484790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5013176"/>
            <a:ext cx="7772400" cy="1470025"/>
          </a:xfrm>
        </p:spPr>
        <p:txBody>
          <a:bodyPr>
            <a:noAutofit/>
          </a:bodyPr>
          <a:lstStyle/>
          <a:p>
            <a:r>
              <a:rPr lang="it-IT" sz="8800" dirty="0" smtClean="0">
                <a:solidFill>
                  <a:schemeClr val="bg1"/>
                </a:solidFill>
                <a:latin typeface="Freestyle Script" pitchFamily="66" charset="0"/>
              </a:rPr>
              <a:t>The Christmas in Africa</a:t>
            </a:r>
            <a:endParaRPr lang="it-IT" sz="8800" dirty="0">
              <a:solidFill>
                <a:schemeClr val="bg1"/>
              </a:solidFill>
              <a:latin typeface="Freestyle Script" pitchFamily="66"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940152" y="404664"/>
            <a:ext cx="2808312" cy="3139321"/>
          </a:xfrm>
          <a:prstGeom prst="rect">
            <a:avLst/>
          </a:prstGeom>
        </p:spPr>
        <p:txBody>
          <a:bodyPr wrap="square">
            <a:spAutoFit/>
          </a:bodyPr>
          <a:lstStyle/>
          <a:p>
            <a:r>
              <a:rPr lang="en-US" dirty="0" smtClean="0">
                <a:latin typeface="Castellar" panose="020A0402060406010301" pitchFamily="18" charset="0"/>
              </a:rPr>
              <a:t>This is very much a family day in the Seychelles. </a:t>
            </a:r>
            <a:r>
              <a:rPr lang="en-US" b="1" dirty="0" smtClean="0">
                <a:latin typeface="Castellar" panose="020A0402060406010301" pitchFamily="18" charset="0"/>
              </a:rPr>
              <a:t> </a:t>
            </a:r>
            <a:r>
              <a:rPr lang="en-US" dirty="0" smtClean="0">
                <a:latin typeface="Castellar" panose="020A0402060406010301" pitchFamily="18" charset="0"/>
              </a:rPr>
              <a:t>Feasts are eaten at night and people normally indulge in a family get-together with music and dancing</a:t>
            </a:r>
            <a:r>
              <a:rPr lang="en-US" sz="1400" dirty="0" smtClean="0">
                <a:latin typeface="Castellar" panose="020A0402060406010301" pitchFamily="18" charset="0"/>
              </a:rPr>
              <a:t>.</a:t>
            </a:r>
            <a:endParaRPr lang="it-IT" sz="1400" dirty="0">
              <a:latin typeface="Castellar" panose="020A0402060406010301" pitchFamily="18"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2564904"/>
            <a:ext cx="5436096" cy="4077072"/>
          </a:xfrm>
          <a:prstGeom prst="rect">
            <a:avLst/>
          </a:prstGeom>
          <a:ln>
            <a:noFill/>
          </a:ln>
          <a:effectLst>
            <a:softEdge rad="112500"/>
          </a:effectLst>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84168" y="4221088"/>
            <a:ext cx="2590392" cy="2339906"/>
          </a:xfrm>
          <a:prstGeom prst="rect">
            <a:avLst/>
          </a:prstGeom>
          <a:ln>
            <a:noFill/>
          </a:ln>
          <a:effectLst>
            <a:softEdge rad="112500"/>
          </a:effectLst>
        </p:spPr>
      </p:pic>
      <p:sp>
        <p:nvSpPr>
          <p:cNvPr id="7" name="Rettangolo 6"/>
          <p:cNvSpPr/>
          <p:nvPr/>
        </p:nvSpPr>
        <p:spPr>
          <a:xfrm>
            <a:off x="899592" y="620688"/>
            <a:ext cx="4563044" cy="923330"/>
          </a:xfrm>
          <a:prstGeom prst="rect">
            <a:avLst/>
          </a:prstGeom>
          <a:noFill/>
        </p:spPr>
        <p:txBody>
          <a:bodyPr wrap="none" lIns="91440" tIns="45720" rIns="91440" bIns="45720">
            <a:spAutoFit/>
          </a:bodyPr>
          <a:lstStyle/>
          <a:p>
            <a:pPr algn="ctr"/>
            <a:r>
              <a:rPr lang="it-IT" sz="5400" b="1" cap="none" spc="0" dirty="0" smtClean="0">
                <a:ln w="10541" cmpd="sng">
                  <a:solidFill>
                    <a:srgbClr val="7D7D7D">
                      <a:tint val="100000"/>
                      <a:shade val="100000"/>
                      <a:satMod val="110000"/>
                    </a:srgbClr>
                  </a:solidFill>
                  <a:prstDash val="solid"/>
                </a:ln>
                <a:gradFill>
                  <a:gsLst>
                    <a:gs pos="6700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rPr>
              <a:t>NEW YEAR DAY</a:t>
            </a:r>
          </a:p>
        </p:txBody>
      </p:sp>
    </p:spTree>
    <p:extLst>
      <p:ext uri="{BB962C8B-B14F-4D97-AF65-F5344CB8AC3E}">
        <p14:creationId xmlns="" xmlns:p14="http://schemas.microsoft.com/office/powerpoint/2010/main" val="174122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55576" y="188640"/>
            <a:ext cx="7574267" cy="923330"/>
          </a:xfrm>
          <a:prstGeom prst="rect">
            <a:avLst/>
          </a:prstGeom>
          <a:noFill/>
        </p:spPr>
        <p:txBody>
          <a:bodyPr wrap="square" lIns="91440" tIns="45720" rIns="91440" bIns="45720">
            <a:spAutoFit/>
          </a:bodyPr>
          <a:lstStyle/>
          <a:p>
            <a:pPr algn="ctr"/>
            <a:r>
              <a:rPr lang="it-IT" sz="5400" b="1" dirty="0" smtClean="0">
                <a:ln w="10541" cmpd="sng">
                  <a:solidFill>
                    <a:srgbClr val="7D7D7D">
                      <a:tint val="100000"/>
                      <a:shade val="100000"/>
                      <a:satMod val="110000"/>
                    </a:srgbClr>
                  </a:solidFill>
                  <a:prstDash val="solid"/>
                </a:ln>
                <a:gradFill>
                  <a:gsLst>
                    <a:gs pos="6800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CHRISTMAS IN GHANA</a:t>
            </a:r>
          </a:p>
        </p:txBody>
      </p:sp>
      <p:sp>
        <p:nvSpPr>
          <p:cNvPr id="5" name="Rettangolo 4"/>
          <p:cNvSpPr/>
          <p:nvPr/>
        </p:nvSpPr>
        <p:spPr>
          <a:xfrm>
            <a:off x="179512" y="1124744"/>
            <a:ext cx="5328592" cy="3052118"/>
          </a:xfrm>
          <a:prstGeom prst="rect">
            <a:avLst/>
          </a:prstGeom>
        </p:spPr>
        <p:txBody>
          <a:bodyPr wrap="square">
            <a:spAutoFit/>
          </a:bodyPr>
          <a:lstStyle/>
          <a:p>
            <a:pPr>
              <a:lnSpc>
                <a:spcPct val="115000"/>
              </a:lnSpc>
              <a:spcAft>
                <a:spcPts val="1000"/>
              </a:spcAft>
            </a:pPr>
            <a:r>
              <a:rPr lang="en-US" sz="1600" dirty="0">
                <a:latin typeface="Castellar" panose="020A0402060406010301" pitchFamily="18" charset="0"/>
                <a:ea typeface="Calibri"/>
                <a:cs typeface="Times New Roman"/>
              </a:rPr>
              <a:t>Christmas is celebrated in Ghana as with us in </a:t>
            </a:r>
            <a:r>
              <a:rPr lang="en-US" sz="1600" dirty="0" smtClean="0">
                <a:latin typeface="Castellar" panose="020A0402060406010301" pitchFamily="18" charset="0"/>
                <a:ea typeface="Calibri"/>
                <a:cs typeface="Times New Roman"/>
              </a:rPr>
              <a:t>Europe.</a:t>
            </a:r>
            <a:r>
              <a:rPr lang="it-IT" sz="1600" dirty="0" smtClean="0">
                <a:latin typeface="Castellar" panose="020A0402060406010301" pitchFamily="18" charset="0"/>
                <a:ea typeface="Calibri"/>
                <a:cs typeface="Times New Roman"/>
              </a:rPr>
              <a:t>                                                                               </a:t>
            </a:r>
            <a:r>
              <a:rPr lang="en-US" sz="1600" dirty="0" smtClean="0">
                <a:latin typeface="Castellar" panose="020A0402060406010301" pitchFamily="18" charset="0"/>
                <a:ea typeface="Calibri"/>
                <a:cs typeface="Times New Roman"/>
              </a:rPr>
              <a:t>Even </a:t>
            </a:r>
            <a:r>
              <a:rPr lang="en-US" sz="1600" dirty="0">
                <a:latin typeface="Castellar" panose="020A0402060406010301" pitchFamily="18" charset="0"/>
                <a:ea typeface="Calibri"/>
                <a:cs typeface="Times New Roman"/>
              </a:rPr>
              <a:t>in Ghana are preparing cribs with figurines of dark wood and gets the Christmas tree with a local species of spruce that grows here, similar to ours but a little 'different. There are also performances of living nativity scene.</a:t>
            </a:r>
            <a:endParaRPr lang="it-IT" sz="1600" dirty="0">
              <a:latin typeface="Castellar" panose="020A0402060406010301" pitchFamily="18" charset="0"/>
              <a:ea typeface="Calibri"/>
              <a:cs typeface="Times New Roman"/>
            </a:endParaRPr>
          </a:p>
          <a:p>
            <a:pPr>
              <a:lnSpc>
                <a:spcPct val="115000"/>
              </a:lnSpc>
              <a:spcAft>
                <a:spcPts val="1000"/>
              </a:spcAft>
            </a:pPr>
            <a:endParaRPr lang="en-US" sz="1600" dirty="0" smtClean="0">
              <a:latin typeface="Castellar" panose="020A0402060406010301" pitchFamily="18" charset="0"/>
              <a:ea typeface="Calibri"/>
              <a:cs typeface="Times New Roman"/>
            </a:endParaRPr>
          </a:p>
        </p:txBody>
      </p:sp>
      <p:sp>
        <p:nvSpPr>
          <p:cNvPr id="6" name="Rettangolo 5"/>
          <p:cNvSpPr/>
          <p:nvPr/>
        </p:nvSpPr>
        <p:spPr>
          <a:xfrm>
            <a:off x="179512" y="4077071"/>
            <a:ext cx="4572000" cy="2343719"/>
          </a:xfrm>
          <a:prstGeom prst="rect">
            <a:avLst/>
          </a:prstGeom>
        </p:spPr>
        <p:txBody>
          <a:bodyPr>
            <a:spAutoFit/>
          </a:bodyPr>
          <a:lstStyle/>
          <a:p>
            <a:pPr>
              <a:lnSpc>
                <a:spcPct val="115000"/>
              </a:lnSpc>
              <a:spcAft>
                <a:spcPts val="1000"/>
              </a:spcAft>
            </a:pPr>
            <a:r>
              <a:rPr lang="en-US" sz="1600" dirty="0" smtClean="0">
                <a:latin typeface="Castellar" panose="020A0402060406010301" pitchFamily="18" charset="0"/>
                <a:ea typeface="Calibri"/>
                <a:cs typeface="Times New Roman"/>
              </a:rPr>
              <a:t>Do </a:t>
            </a:r>
            <a:r>
              <a:rPr lang="en-US" sz="1600" dirty="0">
                <a:latin typeface="Castellar" panose="020A0402060406010301" pitchFamily="18" charset="0"/>
                <a:ea typeface="Calibri"/>
                <a:cs typeface="Times New Roman"/>
              </a:rPr>
              <a:t>not use colored balls or electric lights because they cost a lot and there is not always electricity, but they hang fruits, such as bananas, mangoes, papayas and nuts and glossy paper and colored in the end the effect is very nice.</a:t>
            </a:r>
            <a:endParaRPr lang="it-IT" sz="1600" dirty="0">
              <a:latin typeface="Castellar" panose="020A0402060406010301" pitchFamily="18" charset="0"/>
              <a:ea typeface="Calibri"/>
              <a:cs typeface="Times New Roman"/>
            </a:endParaRP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57320" y="3782236"/>
            <a:ext cx="3767164" cy="2933385"/>
          </a:xfrm>
          <a:prstGeom prst="rect">
            <a:avLst/>
          </a:prstGeom>
          <a:ln>
            <a:noFill/>
          </a:ln>
          <a:effectLst>
            <a:softEdge rad="112500"/>
          </a:effectLst>
        </p:spPr>
      </p:pic>
      <p:pic>
        <p:nvPicPr>
          <p:cNvPr id="8" name="Picture 5" descr="C:\Users\NICOLA\Desktop\imgres.jpg"/>
          <p:cNvPicPr>
            <a:picLocks noChangeAspect="1" noChangeArrowheads="1"/>
          </p:cNvPicPr>
          <p:nvPr/>
        </p:nvPicPr>
        <p:blipFill>
          <a:blip r:embed="rId3" cstate="print"/>
          <a:srcRect/>
          <a:stretch>
            <a:fillRect/>
          </a:stretch>
        </p:blipFill>
        <p:spPr bwMode="auto">
          <a:xfrm>
            <a:off x="5580112" y="980728"/>
            <a:ext cx="1743075" cy="2619375"/>
          </a:xfrm>
          <a:prstGeom prst="rect">
            <a:avLst/>
          </a:prstGeom>
          <a:ln>
            <a:noFill/>
          </a:ln>
          <a:effectLst>
            <a:softEdge rad="112500"/>
          </a:effectLst>
        </p:spPr>
      </p:pic>
      <p:pic>
        <p:nvPicPr>
          <p:cNvPr id="9" name="Picture 4" descr="C:\Users\NICOLA\Desktop\imgres.jpg"/>
          <p:cNvPicPr>
            <a:picLocks noChangeAspect="1" noChangeArrowheads="1"/>
          </p:cNvPicPr>
          <p:nvPr/>
        </p:nvPicPr>
        <p:blipFill>
          <a:blip r:embed="rId4" cstate="print"/>
          <a:srcRect/>
          <a:stretch>
            <a:fillRect/>
          </a:stretch>
        </p:blipFill>
        <p:spPr bwMode="auto">
          <a:xfrm>
            <a:off x="7308304" y="980728"/>
            <a:ext cx="1691680" cy="2634602"/>
          </a:xfrm>
          <a:prstGeom prst="rect">
            <a:avLst/>
          </a:prstGeom>
          <a:ln>
            <a:noFill/>
          </a:ln>
          <a:effectLst>
            <a:softEdge rad="112500"/>
          </a:effectLst>
        </p:spPr>
      </p:pic>
    </p:spTree>
    <p:extLst>
      <p:ext uri="{BB962C8B-B14F-4D97-AF65-F5344CB8AC3E}">
        <p14:creationId xmlns="" xmlns:p14="http://schemas.microsoft.com/office/powerpoint/2010/main" val="12161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260648"/>
            <a:ext cx="8352928" cy="927946"/>
          </a:xfrm>
          <a:prstGeom prst="rect">
            <a:avLst/>
          </a:prstGeom>
        </p:spPr>
        <p:txBody>
          <a:bodyPr wrap="square">
            <a:spAutoFit/>
          </a:bodyPr>
          <a:lstStyle/>
          <a:p>
            <a:pPr>
              <a:lnSpc>
                <a:spcPct val="115000"/>
              </a:lnSpc>
              <a:spcAft>
                <a:spcPts val="1000"/>
              </a:spcAft>
            </a:pPr>
            <a:r>
              <a:rPr lang="en-US" sz="1600" dirty="0">
                <a:latin typeface="Castellar" panose="020A0402060406010301" pitchFamily="18" charset="0"/>
                <a:ea typeface="Calibri"/>
                <a:cs typeface="Times New Roman"/>
              </a:rPr>
              <a:t>In the houses they hang greeting cards with drawings and written type Merry Christmas or AFE </a:t>
            </a:r>
            <a:r>
              <a:rPr lang="en-US" sz="1600" dirty="0" err="1">
                <a:latin typeface="Castellar" panose="020A0402060406010301" pitchFamily="18" charset="0"/>
                <a:ea typeface="Calibri"/>
                <a:cs typeface="Times New Roman"/>
              </a:rPr>
              <a:t>Shiya</a:t>
            </a:r>
            <a:r>
              <a:rPr lang="en-US" sz="1600" dirty="0">
                <a:latin typeface="Castellar" panose="020A0402060406010301" pitchFamily="18" charset="0"/>
                <a:ea typeface="Calibri"/>
                <a:cs typeface="Times New Roman"/>
              </a:rPr>
              <a:t> PA '!!, which means Merry Christmas in Twi language, which is spoken by Ashanti</a:t>
            </a:r>
            <a:r>
              <a:rPr lang="en-US" sz="1600" dirty="0" smtClean="0">
                <a:latin typeface="Castellar" panose="020A0402060406010301" pitchFamily="18" charset="0"/>
                <a:ea typeface="Calibri"/>
                <a:cs typeface="Times New Roman"/>
              </a:rPr>
              <a:t>.</a:t>
            </a:r>
            <a:endParaRPr lang="it-IT" sz="1600" dirty="0">
              <a:latin typeface="Castellar" panose="020A0402060406010301" pitchFamily="18" charset="0"/>
              <a:ea typeface="Calibri"/>
              <a:cs typeface="Times New Roman"/>
            </a:endParaRPr>
          </a:p>
        </p:txBody>
      </p:sp>
      <p:sp>
        <p:nvSpPr>
          <p:cNvPr id="5" name="Rettangolo 4"/>
          <p:cNvSpPr/>
          <p:nvPr/>
        </p:nvSpPr>
        <p:spPr>
          <a:xfrm>
            <a:off x="197768" y="4869160"/>
            <a:ext cx="8748464" cy="1508105"/>
          </a:xfrm>
          <a:prstGeom prst="rect">
            <a:avLst/>
          </a:prstGeom>
        </p:spPr>
        <p:txBody>
          <a:bodyPr wrap="square">
            <a:spAutoFit/>
          </a:bodyPr>
          <a:lstStyle/>
          <a:p>
            <a:pPr>
              <a:lnSpc>
                <a:spcPct val="115000"/>
              </a:lnSpc>
              <a:spcAft>
                <a:spcPts val="1000"/>
              </a:spcAft>
            </a:pPr>
            <a:r>
              <a:rPr lang="en-US" sz="1600" dirty="0" smtClean="0">
                <a:latin typeface="Castellar" panose="020A0402060406010301" pitchFamily="18" charset="0"/>
                <a:ea typeface="Calibri"/>
                <a:cs typeface="Times New Roman"/>
              </a:rPr>
              <a:t>The </a:t>
            </a:r>
            <a:r>
              <a:rPr lang="en-US" sz="1600" dirty="0">
                <a:latin typeface="Castellar" panose="020A0402060406010301" pitchFamily="18" charset="0"/>
                <a:ea typeface="Calibri"/>
                <a:cs typeface="Times New Roman"/>
              </a:rPr>
              <a:t>weather is very hot, as with us in the spring, and then they party in the streets and squares and after the religious celebration, which lasts almost all night on Christmas Eve, you come out to the street and sing in groups, hymns Religious and Christmas songs (in English mostly).</a:t>
            </a:r>
            <a:endParaRPr lang="it-IT" sz="1600" dirty="0">
              <a:latin typeface="Castellar" panose="020A0402060406010301" pitchFamily="18" charset="0"/>
              <a:ea typeface="Calibri"/>
              <a:cs typeface="Times New Roman"/>
            </a:endParaRP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1556792"/>
            <a:ext cx="4320480" cy="3044112"/>
          </a:xfrm>
          <a:prstGeom prst="rect">
            <a:avLst/>
          </a:prstGeom>
          <a:ln>
            <a:noFill/>
          </a:ln>
          <a:effectLst>
            <a:softEdge rad="112500"/>
          </a:effectLst>
        </p:spPr>
      </p:pic>
    </p:spTree>
    <p:extLst>
      <p:ext uri="{BB962C8B-B14F-4D97-AF65-F5344CB8AC3E}">
        <p14:creationId xmlns="" xmlns:p14="http://schemas.microsoft.com/office/powerpoint/2010/main" val="17934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4149080"/>
            <a:ext cx="7776864" cy="2308324"/>
          </a:xfrm>
          <a:prstGeom prst="rect">
            <a:avLst/>
          </a:prstGeom>
        </p:spPr>
        <p:txBody>
          <a:bodyPr wrap="square">
            <a:spAutoFit/>
          </a:bodyPr>
          <a:lstStyle/>
          <a:p>
            <a:r>
              <a:rPr lang="en-US" sz="2400" dirty="0" smtClean="0">
                <a:latin typeface="Castellar" pitchFamily="18" charset="0"/>
              </a:rPr>
              <a:t>On the night of Christmas Eve is the time when the festivities begin with dances and dances that last all night but there is always those who prefer to celebrate Eve with fireworks.</a:t>
            </a:r>
            <a:endParaRPr lang="it-IT" sz="2400" dirty="0">
              <a:latin typeface="Castellar" pitchFamily="18" charset="0"/>
            </a:endParaRPr>
          </a:p>
        </p:txBody>
      </p:sp>
      <p:pic>
        <p:nvPicPr>
          <p:cNvPr id="6" name="Immagine 5" descr="hgghghgh.JPG"/>
          <p:cNvPicPr>
            <a:picLocks noChangeAspect="1"/>
          </p:cNvPicPr>
          <p:nvPr/>
        </p:nvPicPr>
        <p:blipFill>
          <a:blip r:embed="rId2" cstate="print"/>
          <a:stretch>
            <a:fillRect/>
          </a:stretch>
        </p:blipFill>
        <p:spPr>
          <a:xfrm>
            <a:off x="2483768" y="620688"/>
            <a:ext cx="4219524" cy="28083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5256584" cy="369332"/>
          </a:xfrm>
          <a:prstGeom prst="rect">
            <a:avLst/>
          </a:prstGeom>
        </p:spPr>
        <p:txBody>
          <a:bodyPr wrap="square">
            <a:spAutoFit/>
          </a:bodyPr>
          <a:lstStyle/>
          <a:p>
            <a:r>
              <a:rPr lang="it-IT" dirty="0">
                <a:ea typeface="Calibri"/>
                <a:cs typeface="Times New Roman"/>
              </a:rPr>
              <a:t> </a:t>
            </a:r>
            <a:endParaRPr lang="it-IT" dirty="0"/>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4844" y="404663"/>
            <a:ext cx="3697284" cy="2772963"/>
          </a:xfrm>
          <a:prstGeom prst="rect">
            <a:avLst/>
          </a:prstGeom>
          <a:ln>
            <a:noFill/>
          </a:ln>
          <a:effectLst>
            <a:softEdge rad="112500"/>
          </a:effectLst>
        </p:spPr>
      </p:pic>
      <p:sp>
        <p:nvSpPr>
          <p:cNvPr id="6" name="Rettangolo 5"/>
          <p:cNvSpPr/>
          <p:nvPr/>
        </p:nvSpPr>
        <p:spPr>
          <a:xfrm>
            <a:off x="323528" y="548680"/>
            <a:ext cx="4572000" cy="1988045"/>
          </a:xfrm>
          <a:prstGeom prst="rect">
            <a:avLst/>
          </a:prstGeom>
        </p:spPr>
        <p:txBody>
          <a:bodyPr>
            <a:spAutoFit/>
          </a:bodyPr>
          <a:lstStyle/>
          <a:p>
            <a:pPr>
              <a:lnSpc>
                <a:spcPct val="115000"/>
              </a:lnSpc>
              <a:spcAft>
                <a:spcPts val="1000"/>
              </a:spcAft>
            </a:pPr>
            <a:r>
              <a:rPr lang="en-US" dirty="0" smtClean="0">
                <a:latin typeface="Castellar" panose="020A0402060406010301" pitchFamily="18" charset="0"/>
                <a:ea typeface="Calibri"/>
                <a:cs typeface="Times New Roman"/>
              </a:rPr>
              <a:t>Ghana </a:t>
            </a:r>
            <a:r>
              <a:rPr lang="en-US" dirty="0">
                <a:latin typeface="Castellar" panose="020A0402060406010301" pitchFamily="18" charset="0"/>
                <a:ea typeface="Calibri"/>
                <a:cs typeface="Times New Roman"/>
              </a:rPr>
              <a:t>does not Eve dinner, but on Christmas Day gets a special lunch with chicken and who is richer, beef; fish, food that is very common, is for normal days</a:t>
            </a:r>
            <a:r>
              <a:rPr lang="en-US" dirty="0" smtClean="0">
                <a:latin typeface="Castellar" panose="020A0402060406010301" pitchFamily="18" charset="0"/>
                <a:ea typeface="Calibri"/>
                <a:cs typeface="Times New Roman"/>
              </a:rPr>
              <a:t>.</a:t>
            </a:r>
            <a:endParaRPr lang="it-IT" dirty="0">
              <a:latin typeface="Castellar" panose="020A0402060406010301" pitchFamily="18" charset="0"/>
              <a:ea typeface="Calibri"/>
              <a:cs typeface="Times New Roman"/>
            </a:endParaRPr>
          </a:p>
        </p:txBody>
      </p:sp>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76056" y="3717032"/>
            <a:ext cx="3697284" cy="2592288"/>
          </a:xfrm>
          <a:prstGeom prst="rect">
            <a:avLst/>
          </a:prstGeom>
          <a:ln>
            <a:noFill/>
          </a:ln>
          <a:effectLst>
            <a:softEdge rad="112500"/>
          </a:effectLst>
        </p:spPr>
      </p:pic>
      <p:sp>
        <p:nvSpPr>
          <p:cNvPr id="2" name="Rettangolo 1"/>
          <p:cNvSpPr/>
          <p:nvPr/>
        </p:nvSpPr>
        <p:spPr>
          <a:xfrm>
            <a:off x="251520" y="3789040"/>
            <a:ext cx="4572000" cy="2640723"/>
          </a:xfrm>
          <a:prstGeom prst="rect">
            <a:avLst/>
          </a:prstGeom>
        </p:spPr>
        <p:txBody>
          <a:bodyPr>
            <a:spAutoFit/>
          </a:bodyPr>
          <a:lstStyle/>
          <a:p>
            <a:pPr>
              <a:lnSpc>
                <a:spcPct val="115000"/>
              </a:lnSpc>
              <a:spcAft>
                <a:spcPts val="1000"/>
              </a:spcAft>
            </a:pPr>
            <a:r>
              <a:rPr lang="en-US" dirty="0">
                <a:latin typeface="Castellar" panose="020A0402060406010301" pitchFamily="18" charset="0"/>
                <a:ea typeface="Calibri"/>
                <a:cs typeface="Times New Roman"/>
              </a:rPr>
              <a:t>You do not make a lot of gifts, there are many toys as here. There are no cars or trains wood and cloth dolls for children. They are usually built in the family. For larger stack radios or cassette tape and the like.</a:t>
            </a:r>
            <a:endParaRPr lang="it-IT" dirty="0">
              <a:latin typeface="Castellar" panose="020A0402060406010301" pitchFamily="18" charset="0"/>
              <a:ea typeface="Calibri"/>
              <a:cs typeface="Times New Roman"/>
            </a:endParaRPr>
          </a:p>
        </p:txBody>
      </p:sp>
    </p:spTree>
    <p:extLst>
      <p:ext uri="{BB962C8B-B14F-4D97-AF65-F5344CB8AC3E}">
        <p14:creationId xmlns="" xmlns:p14="http://schemas.microsoft.com/office/powerpoint/2010/main" val="42334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8640960" cy="361637"/>
          </a:xfrm>
          <a:prstGeom prst="rect">
            <a:avLst/>
          </a:prstGeom>
        </p:spPr>
        <p:txBody>
          <a:bodyPr wrap="square">
            <a:spAutoFit/>
          </a:bodyPr>
          <a:lstStyle/>
          <a:p>
            <a:pPr>
              <a:lnSpc>
                <a:spcPct val="115000"/>
              </a:lnSpc>
              <a:spcAft>
                <a:spcPts val="1000"/>
              </a:spcAft>
            </a:pPr>
            <a:endParaRPr lang="it-IT" sz="1600" dirty="0">
              <a:latin typeface="Castellar" panose="020A0402060406010301" pitchFamily="18" charset="0"/>
              <a:ea typeface="Calibri"/>
              <a:cs typeface="Times New Roman"/>
            </a:endParaRPr>
          </a:p>
        </p:txBody>
      </p:sp>
      <p:sp>
        <p:nvSpPr>
          <p:cNvPr id="7" name="Rettangolo 6"/>
          <p:cNvSpPr/>
          <p:nvPr/>
        </p:nvSpPr>
        <p:spPr>
          <a:xfrm>
            <a:off x="107504" y="196087"/>
            <a:ext cx="6048672" cy="923330"/>
          </a:xfrm>
          <a:prstGeom prst="rect">
            <a:avLst/>
          </a:prstGeom>
          <a:noFill/>
        </p:spPr>
        <p:txBody>
          <a:bodyPr wrap="square" lIns="91440" tIns="45720" rIns="91440" bIns="45720">
            <a:spAutoFit/>
          </a:bodyPr>
          <a:lstStyle/>
          <a:p>
            <a:pPr algn="ctr"/>
            <a:r>
              <a:rPr lang="it-IT" sz="5400" b="1" dirty="0" smtClean="0">
                <a:ln w="10541" cmpd="sng">
                  <a:solidFill>
                    <a:srgbClr val="7D7D7D">
                      <a:tint val="100000"/>
                      <a:shade val="100000"/>
                      <a:satMod val="110000"/>
                    </a:srgbClr>
                  </a:solidFill>
                  <a:prstDash val="solid"/>
                </a:ln>
                <a:gradFill>
                  <a:gsLst>
                    <a:gs pos="6800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NEW YEARS DAY</a:t>
            </a:r>
          </a:p>
        </p:txBody>
      </p:sp>
      <p:pic>
        <p:nvPicPr>
          <p:cNvPr id="8" name="Immagin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82735" y="116632"/>
            <a:ext cx="2667000" cy="2667000"/>
          </a:xfrm>
          <a:prstGeom prst="rect">
            <a:avLst/>
          </a:prstGeom>
          <a:ln>
            <a:noFill/>
          </a:ln>
          <a:effectLst>
            <a:softEdge rad="112500"/>
          </a:effectLst>
        </p:spPr>
      </p:pic>
      <p:pic>
        <p:nvPicPr>
          <p:cNvPr id="9" name="Immagin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933056"/>
            <a:ext cx="3816423" cy="2385264"/>
          </a:xfrm>
          <a:prstGeom prst="rect">
            <a:avLst/>
          </a:prstGeom>
          <a:ln>
            <a:noFill/>
          </a:ln>
          <a:effectLst>
            <a:softEdge rad="112500"/>
          </a:effectLst>
        </p:spPr>
      </p:pic>
      <p:pic>
        <p:nvPicPr>
          <p:cNvPr id="10" name="Immagin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32040" y="3356992"/>
            <a:ext cx="3803915" cy="2852936"/>
          </a:xfrm>
          <a:prstGeom prst="rect">
            <a:avLst/>
          </a:prstGeom>
          <a:ln>
            <a:noFill/>
          </a:ln>
          <a:effectLst>
            <a:softEdge rad="112500"/>
          </a:effectLst>
        </p:spPr>
      </p:pic>
      <p:sp>
        <p:nvSpPr>
          <p:cNvPr id="11" name="Sottotitolo 2"/>
          <p:cNvSpPr txBox="1">
            <a:spLocks/>
          </p:cNvSpPr>
          <p:nvPr/>
        </p:nvSpPr>
        <p:spPr>
          <a:xfrm>
            <a:off x="0" y="1268760"/>
            <a:ext cx="5616624" cy="17811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Castellar" pitchFamily="18" charset="0"/>
              </a:rPr>
              <a:t>     People in Ghana celebrate Christmas from 20 December to the first week of January, with a lot of different activities. Many people travel to visit their relatives and friends in other parts of the country .Here are more than 66 languages spoken, and all of these language groups have different traditions and customs.</a:t>
            </a:r>
            <a:endParaRPr kumimoji="0" lang="it-IT" sz="1600" b="0" i="0" u="none" strike="noStrike" kern="1200" cap="none" spc="0" normalizeH="0" baseline="0" noProof="0" dirty="0" smtClean="0">
              <a:ln>
                <a:noFill/>
              </a:ln>
              <a:solidFill>
                <a:schemeClr val="tx1"/>
              </a:solidFill>
              <a:effectLst/>
              <a:uLnTx/>
              <a:uFillTx/>
              <a:latin typeface="Castellar"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it-IT" sz="1600" b="0" i="0" u="none" strike="noStrike" kern="1200" cap="none" spc="0" normalizeH="0" baseline="0" noProof="0" dirty="0">
              <a:ln>
                <a:noFill/>
              </a:ln>
              <a:solidFill>
                <a:schemeClr val="tx1"/>
              </a:solidFill>
              <a:effectLst/>
              <a:uLnTx/>
              <a:uFillTx/>
              <a:latin typeface="Castellar" pitchFamily="18" charset="0"/>
            </a:endParaRPr>
          </a:p>
        </p:txBody>
      </p:sp>
    </p:spTree>
    <p:extLst>
      <p:ext uri="{BB962C8B-B14F-4D97-AF65-F5344CB8AC3E}">
        <p14:creationId xmlns="" xmlns:p14="http://schemas.microsoft.com/office/powerpoint/2010/main" val="22166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63688" y="188640"/>
            <a:ext cx="5500726" cy="857256"/>
          </a:xfrm>
        </p:spPr>
        <p:txBody>
          <a:bodyPr>
            <a:normAutofit/>
          </a:bodyPr>
          <a:lstStyle/>
          <a:p>
            <a:pPr algn="ctr"/>
            <a:r>
              <a:rPr lang="it-IT" sz="2800" dirty="0" smtClean="0">
                <a:latin typeface="Comic Sans MS" pitchFamily="66" charset="0"/>
              </a:rPr>
              <a:t>Christmas in </a:t>
            </a:r>
            <a:r>
              <a:rPr lang="it-IT" sz="2800" dirty="0" err="1" smtClean="0">
                <a:latin typeface="Comic Sans MS" pitchFamily="66" charset="0"/>
              </a:rPr>
              <a:t>Egypt</a:t>
            </a:r>
            <a:endParaRPr lang="it-IT" sz="2800" dirty="0">
              <a:latin typeface="Comic Sans MS" pitchFamily="66" charset="0"/>
            </a:endParaRPr>
          </a:p>
        </p:txBody>
      </p:sp>
      <p:sp>
        <p:nvSpPr>
          <p:cNvPr id="4" name="Segnaposto testo 3"/>
          <p:cNvSpPr>
            <a:spLocks noGrp="1"/>
          </p:cNvSpPr>
          <p:nvPr>
            <p:ph type="body" sz="half" idx="2"/>
          </p:nvPr>
        </p:nvSpPr>
        <p:spPr>
          <a:xfrm>
            <a:off x="179512" y="1268760"/>
            <a:ext cx="5400600" cy="5589240"/>
          </a:xfrm>
        </p:spPr>
        <p:txBody>
          <a:bodyPr>
            <a:noAutofit/>
          </a:bodyPr>
          <a:lstStyle/>
          <a:p>
            <a:r>
              <a:rPr lang="en-US" sz="900" dirty="0" smtClean="0">
                <a:latin typeface="Castellar" pitchFamily="18" charset="0"/>
              </a:rPr>
              <a:t>Because of the time the Holy Family spent in Egypt with the infant Jesus, Christmas is a very special celebration in Egypt. In Egypt, Copts, who are Egypt's traditional Christians, have their own Pope who is the head of the Coptic churches of Egypt and the Sudan. Copts consider St. Mark to be their first Pope. He introduced Christianity to Egypt, and for hundreds of years, Alexandria was the home of the Pope. </a:t>
            </a:r>
          </a:p>
          <a:p>
            <a:r>
              <a:rPr lang="en-US" sz="900" dirty="0" smtClean="0">
                <a:latin typeface="Castellar" pitchFamily="18" charset="0"/>
              </a:rPr>
              <a:t>Egyptian Orthodox Christians (or Coptic Christians) celebrate the birth of Jesus Christ on January 7th, a date equivalent to the 29th day of the Coptic month of "</a:t>
            </a:r>
            <a:r>
              <a:rPr lang="en-US" sz="900" dirty="0" err="1" smtClean="0">
                <a:latin typeface="Castellar" pitchFamily="18" charset="0"/>
              </a:rPr>
              <a:t>kiohk</a:t>
            </a:r>
            <a:r>
              <a:rPr lang="en-US" sz="900" dirty="0" smtClean="0">
                <a:latin typeface="Castellar" pitchFamily="18" charset="0"/>
              </a:rPr>
              <a:t>, or </a:t>
            </a:r>
            <a:r>
              <a:rPr lang="en-US" sz="900" dirty="0" err="1" smtClean="0">
                <a:latin typeface="Castellar" pitchFamily="18" charset="0"/>
              </a:rPr>
              <a:t>Khiahk</a:t>
            </a:r>
            <a:r>
              <a:rPr lang="en-US" sz="900" dirty="0" smtClean="0">
                <a:latin typeface="Castellar" pitchFamily="18" charset="0"/>
              </a:rPr>
              <a:t>", though this date in relation to the western calendar advances over long periods of time. Of course, in many other countries Christmas is celebrated on December 25th, though celebrating Christmas on this date is not unique to the Copts. The difference in the dates comes from the difference between the Coptic and Gregorian calendars. </a:t>
            </a:r>
            <a:endParaRPr lang="it-IT" sz="900" dirty="0" smtClean="0">
              <a:latin typeface="Castellar" pitchFamily="18" charset="0"/>
            </a:endParaRPr>
          </a:p>
          <a:p>
            <a:r>
              <a:rPr lang="en-US" sz="900" dirty="0" smtClean="0">
                <a:latin typeface="Castellar" pitchFamily="18" charset="0"/>
              </a:rPr>
              <a:t>All Coptic feasts come after a period of fasting. A Coptic fast does not means going completely without food for a part of the day. They may eat normally, but the type of food that is consumed is limited to non-animal products. Therefore, meat, fish, eggs and milk are forbidden The fast leading up to Christmas is called "lent fasting", and traditionally lasts for 43 days, celebrating the forty days of fast Moses endured while receiving the Ten Commandments and the three days of fast associated with the miracle of moving the mountain of El </a:t>
            </a:r>
            <a:r>
              <a:rPr lang="en-US" sz="900" dirty="0" err="1" smtClean="0">
                <a:latin typeface="Castellar" pitchFamily="18" charset="0"/>
              </a:rPr>
              <a:t>Mokattam</a:t>
            </a:r>
            <a:r>
              <a:rPr lang="en-US" sz="900" dirty="0" smtClean="0">
                <a:latin typeface="Castellar" pitchFamily="18" charset="0"/>
              </a:rPr>
              <a:t>, a purely Egyptian event.</a:t>
            </a:r>
            <a:endParaRPr lang="it-IT" sz="900" dirty="0" smtClean="0">
              <a:latin typeface="Castellar" pitchFamily="18" charset="0"/>
            </a:endParaRPr>
          </a:p>
          <a:p>
            <a:r>
              <a:rPr lang="en-US" sz="900" dirty="0" smtClean="0">
                <a:latin typeface="Castellar" pitchFamily="18" charset="0"/>
              </a:rPr>
              <a:t>Much of the Christmas celebration actually begins in the last week leading up to Christmas. This is when much of the cooking takes place, and like in the west, homes are decorated with lights and Christmas trees.</a:t>
            </a:r>
            <a:endParaRPr lang="it-IT" sz="900" dirty="0" smtClean="0">
              <a:latin typeface="Castellar" pitchFamily="18" charset="0"/>
            </a:endParaRPr>
          </a:p>
          <a:p>
            <a:r>
              <a:rPr lang="en-US" sz="900" dirty="0" smtClean="0">
                <a:latin typeface="Castellar" pitchFamily="18" charset="0"/>
              </a:rPr>
              <a:t>Some Christmas trees are real, but many are artificial. One will even find Christmas trees in Coptic operated businesses. Christmas cards are also sent out.</a:t>
            </a:r>
            <a:endParaRPr lang="it-IT" sz="900" dirty="0" smtClean="0">
              <a:latin typeface="Castellar" pitchFamily="18" charset="0"/>
            </a:endParaRPr>
          </a:p>
          <a:p>
            <a:r>
              <a:rPr lang="en-US" sz="900" dirty="0" smtClean="0">
                <a:latin typeface="Castellar" pitchFamily="18" charset="0"/>
              </a:rPr>
              <a:t>Nowadays, the Coptic Nativity is celebrated by a special midnight service in the church, followed by the ringing of the church's bells.</a:t>
            </a:r>
            <a:endParaRPr lang="it-IT" sz="900" dirty="0" smtClean="0">
              <a:latin typeface="Castellar" pitchFamily="18" charset="0"/>
            </a:endParaRPr>
          </a:p>
          <a:p>
            <a:r>
              <a:rPr lang="en-US" sz="900" dirty="0" smtClean="0">
                <a:latin typeface="Castellar" pitchFamily="18" charset="0"/>
              </a:rPr>
              <a:t>After the service, families go home to break their fast and children receive new clothes and gifts. The meal is called </a:t>
            </a:r>
            <a:r>
              <a:rPr lang="en-US" sz="900" dirty="0" err="1" smtClean="0">
                <a:latin typeface="Castellar" pitchFamily="18" charset="0"/>
              </a:rPr>
              <a:t>fatta</a:t>
            </a:r>
            <a:r>
              <a:rPr lang="en-US" sz="900" dirty="0" smtClean="0">
                <a:latin typeface="Castellar" pitchFamily="18" charset="0"/>
              </a:rPr>
              <a:t>, and usually consists of meat and </a:t>
            </a:r>
            <a:r>
              <a:rPr lang="en-US" sz="900" dirty="0" err="1" smtClean="0">
                <a:latin typeface="Castellar" pitchFamily="18" charset="0"/>
              </a:rPr>
              <a:t>rice.On</a:t>
            </a:r>
            <a:r>
              <a:rPr lang="en-US" sz="900" dirty="0" smtClean="0">
                <a:latin typeface="Castellar" pitchFamily="18" charset="0"/>
              </a:rPr>
              <a:t> Christmas morning people visit friends and neighbors. Children are given El '</a:t>
            </a:r>
            <a:r>
              <a:rPr lang="en-US" sz="900" dirty="0" err="1" smtClean="0">
                <a:latin typeface="Castellar" pitchFamily="18" charset="0"/>
              </a:rPr>
              <a:t>aidia</a:t>
            </a:r>
            <a:r>
              <a:rPr lang="en-US" sz="900" dirty="0" smtClean="0">
                <a:latin typeface="Castellar" pitchFamily="18" charset="0"/>
              </a:rPr>
              <a:t>, a feast gift consisting of a small sum of money to buy sweets, toys and ice cream.</a:t>
            </a:r>
            <a:endParaRPr lang="it-IT" sz="900" dirty="0" smtClean="0">
              <a:latin typeface="Castellar"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357166"/>
            <a:ext cx="6929486" cy="1470025"/>
          </a:xfrm>
        </p:spPr>
        <p:txBody>
          <a:bodyPr>
            <a:normAutofit/>
          </a:bodyPr>
          <a:lstStyle/>
          <a:p>
            <a:r>
              <a:rPr lang="en-US" b="1" dirty="0" smtClean="0">
                <a:latin typeface="Castellar" pitchFamily="18" charset="0"/>
              </a:rPr>
              <a:t>The Nativity</a:t>
            </a:r>
            <a:br>
              <a:rPr lang="en-US" b="1" dirty="0" smtClean="0">
                <a:latin typeface="Castellar" pitchFamily="18" charset="0"/>
              </a:rPr>
            </a:br>
            <a:r>
              <a:rPr lang="en-US" b="1" dirty="0" smtClean="0">
                <a:latin typeface="Castellar" pitchFamily="18" charset="0"/>
              </a:rPr>
              <a:t>Christmas in Past</a:t>
            </a:r>
            <a:endParaRPr lang="it-IT" dirty="0">
              <a:latin typeface="Castellar" pitchFamily="18" charset="0"/>
            </a:endParaRPr>
          </a:p>
        </p:txBody>
      </p:sp>
      <p:sp>
        <p:nvSpPr>
          <p:cNvPr id="3" name="Sottotitolo 2"/>
          <p:cNvSpPr>
            <a:spLocks noGrp="1"/>
          </p:cNvSpPr>
          <p:nvPr>
            <p:ph type="subTitle" idx="1"/>
          </p:nvPr>
        </p:nvSpPr>
        <p:spPr>
          <a:xfrm>
            <a:off x="611560" y="1916832"/>
            <a:ext cx="7672936" cy="3929090"/>
          </a:xfrm>
        </p:spPr>
        <p:txBody>
          <a:bodyPr>
            <a:noAutofit/>
          </a:bodyPr>
          <a:lstStyle/>
          <a:p>
            <a:r>
              <a:rPr lang="en-US" sz="1400" dirty="0" smtClean="0">
                <a:solidFill>
                  <a:schemeClr val="tx1"/>
                </a:solidFill>
                <a:latin typeface="Comic Sans MS" pitchFamily="66" charset="0"/>
              </a:rPr>
              <a:t/>
            </a:r>
            <a:br>
              <a:rPr lang="en-US" sz="1400" dirty="0" smtClean="0">
                <a:solidFill>
                  <a:schemeClr val="tx1"/>
                </a:solidFill>
                <a:latin typeface="Comic Sans MS" pitchFamily="66" charset="0"/>
              </a:rPr>
            </a:br>
            <a:r>
              <a:rPr lang="en-US" sz="1400" dirty="0" smtClean="0">
                <a:solidFill>
                  <a:schemeClr val="tx1"/>
                </a:solidFill>
                <a:latin typeface="Castellar" pitchFamily="18" charset="0"/>
              </a:rPr>
              <a:t>Nothing has changed since Islam came to Egypt in 642. </a:t>
            </a:r>
            <a:r>
              <a:rPr lang="en-US" sz="1400" dirty="0" err="1" smtClean="0">
                <a:solidFill>
                  <a:schemeClr val="tx1"/>
                </a:solidFill>
                <a:latin typeface="Castellar" pitchFamily="18" charset="0"/>
              </a:rPr>
              <a:t>Coptics</a:t>
            </a:r>
            <a:r>
              <a:rPr lang="en-US" sz="1400" dirty="0" smtClean="0">
                <a:solidFill>
                  <a:schemeClr val="tx1"/>
                </a:solidFill>
                <a:latin typeface="Castellar" pitchFamily="18" charset="0"/>
              </a:rPr>
              <a:t> had, and continue to have, the freedom to practice their religion, including feasts. Even the Fatimid caliphs (who had several Coptic &amp; Jewish palace officials) often encouraged non-Muslim festivals. In fact, the Nativity became one of the main festivals celebrated by both Christians and Muslims. The caliph once distributed special trays of food to princes and officials, especially including dishes of "</a:t>
            </a:r>
            <a:r>
              <a:rPr lang="en-US" sz="1400" dirty="0" err="1" smtClean="0">
                <a:solidFill>
                  <a:schemeClr val="tx1"/>
                </a:solidFill>
                <a:latin typeface="Castellar" pitchFamily="18" charset="0"/>
              </a:rPr>
              <a:t>bouri</a:t>
            </a:r>
            <a:r>
              <a:rPr lang="en-US" sz="1400" dirty="0" smtClean="0">
                <a:solidFill>
                  <a:schemeClr val="tx1"/>
                </a:solidFill>
                <a:latin typeface="Castellar" pitchFamily="18" charset="0"/>
              </a:rPr>
              <a:t>" (mullet fish) and "</a:t>
            </a:r>
            <a:r>
              <a:rPr lang="en-US" sz="1400" dirty="0" err="1" smtClean="0">
                <a:solidFill>
                  <a:schemeClr val="tx1"/>
                </a:solidFill>
                <a:latin typeface="Castellar" pitchFamily="18" charset="0"/>
              </a:rPr>
              <a:t>Zalabya</a:t>
            </a:r>
            <a:r>
              <a:rPr lang="en-US" sz="1400" dirty="0" smtClean="0">
                <a:solidFill>
                  <a:schemeClr val="tx1"/>
                </a:solidFill>
                <a:latin typeface="Castellar" pitchFamily="18" charset="0"/>
              </a:rPr>
              <a:t>" (doughnuts).</a:t>
            </a:r>
            <a:br>
              <a:rPr lang="en-US" sz="1400" dirty="0" smtClean="0">
                <a:solidFill>
                  <a:schemeClr val="tx1"/>
                </a:solidFill>
                <a:latin typeface="Castellar" pitchFamily="18" charset="0"/>
              </a:rPr>
            </a:br>
            <a:r>
              <a:rPr lang="en-US" sz="1400" dirty="0" smtClean="0">
                <a:solidFill>
                  <a:schemeClr val="tx1"/>
                </a:solidFill>
                <a:latin typeface="Castellar" pitchFamily="18" charset="0"/>
              </a:rPr>
              <a:t/>
            </a:r>
            <a:br>
              <a:rPr lang="en-US" sz="1400" dirty="0" smtClean="0">
                <a:solidFill>
                  <a:schemeClr val="tx1"/>
                </a:solidFill>
                <a:latin typeface="Castellar" pitchFamily="18" charset="0"/>
              </a:rPr>
            </a:br>
            <a:r>
              <a:rPr lang="en-US" sz="1400" dirty="0" smtClean="0">
                <a:solidFill>
                  <a:schemeClr val="tx1"/>
                </a:solidFill>
                <a:latin typeface="Castellar" pitchFamily="18" charset="0"/>
              </a:rPr>
              <a:t>During the Nativity, churches have always been decorated with special candles and lamps. Copts also gave candles and lamps as gifts to their families, neighbors and friends, as well as to the poor. It is believed that the candles are in memory of Joseph the Carpenter, who lit lamps to protect Mary (The Virgin) from the cold on the night of the Nativity. For many centuries the Nativity was celebrated by performances in the streets and by fire-shows. In the </a:t>
            </a:r>
            <a:r>
              <a:rPr lang="en-US" sz="1400" dirty="0" err="1" smtClean="0">
                <a:solidFill>
                  <a:schemeClr val="tx1"/>
                </a:solidFill>
                <a:latin typeface="Castellar" pitchFamily="18" charset="0"/>
              </a:rPr>
              <a:t>Mamluk</a:t>
            </a:r>
            <a:r>
              <a:rPr lang="en-US" sz="1400" dirty="0" smtClean="0">
                <a:solidFill>
                  <a:schemeClr val="tx1"/>
                </a:solidFill>
                <a:latin typeface="Castellar" pitchFamily="18" charset="0"/>
              </a:rPr>
              <a:t> times, lamps decorated the streets and candles were everywhere.</a:t>
            </a:r>
            <a:endParaRPr lang="it-IT" sz="1400" dirty="0" smtClean="0">
              <a:solidFill>
                <a:schemeClr val="tx1"/>
              </a:solidFill>
              <a:latin typeface="Castellar" pitchFamily="18" charset="0"/>
            </a:endParaRPr>
          </a:p>
          <a:p>
            <a:endParaRPr lang="it-IT" sz="1100" dirty="0">
              <a:solidFill>
                <a:schemeClr val="tx1"/>
              </a:solidFill>
              <a:latin typeface="Castellar"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4857760"/>
            <a:ext cx="7772400" cy="1470025"/>
          </a:xfrm>
        </p:spPr>
        <p:txBody>
          <a:bodyPr>
            <a:normAutofit/>
          </a:bodyPr>
          <a:lstStyle/>
          <a:p>
            <a:r>
              <a:rPr lang="en-US" sz="5400" b="1" dirty="0" smtClean="0">
                <a:latin typeface="Castellar" pitchFamily="18" charset="0"/>
              </a:rPr>
              <a:t>Trivia</a:t>
            </a:r>
            <a:endParaRPr lang="it-IT" sz="5400" dirty="0">
              <a:latin typeface="Castellar" pitchFamily="18" charset="0"/>
            </a:endParaRPr>
          </a:p>
        </p:txBody>
      </p:sp>
      <p:sp>
        <p:nvSpPr>
          <p:cNvPr id="3" name="Sottotitolo 2"/>
          <p:cNvSpPr>
            <a:spLocks noGrp="1"/>
          </p:cNvSpPr>
          <p:nvPr>
            <p:ph type="subTitle" idx="1"/>
          </p:nvPr>
        </p:nvSpPr>
        <p:spPr>
          <a:xfrm>
            <a:off x="642910" y="500042"/>
            <a:ext cx="8143932" cy="3144982"/>
          </a:xfrm>
        </p:spPr>
        <p:txBody>
          <a:bodyPr>
            <a:normAutofit fontScale="32500" lnSpcReduction="20000"/>
          </a:bodyPr>
          <a:lstStyle/>
          <a:p>
            <a:r>
              <a:rPr lang="en-US" sz="4900" dirty="0" smtClean="0">
                <a:solidFill>
                  <a:schemeClr val="tx1"/>
                </a:solidFill>
                <a:latin typeface="Castellar" pitchFamily="18" charset="0"/>
              </a:rPr>
              <a:t>The birthplace of the Christmas Tree is Egypt, and its origin dates from a period long antecedent to the Christian era. The palm-tree is known to put forth a shoot every month and a spray of this tree with twelve shoots on it was used in Egypt at the time of the winter solstice as a symbol of the year completed.</a:t>
            </a:r>
            <a:endParaRPr lang="it-IT" sz="4900" dirty="0" smtClean="0">
              <a:solidFill>
                <a:schemeClr val="tx1"/>
              </a:solidFill>
              <a:latin typeface="Castellar" pitchFamily="18" charset="0"/>
            </a:endParaRPr>
          </a:p>
          <a:p>
            <a:r>
              <a:rPr lang="en-US" sz="4900" dirty="0" smtClean="0">
                <a:solidFill>
                  <a:schemeClr val="tx1"/>
                </a:solidFill>
                <a:latin typeface="Castellar" pitchFamily="18" charset="0"/>
              </a:rPr>
              <a:t>The palm-tree spray of Egypt, on reaching Italy, became a branch of any other tree (the tip of the fir was found most suitable from its pyramidal or conical shape) and was decorated with burning tapers lit in honor of Saturn, whose saturnalia were celebrated from the 17th to the 21st of December, the period of the winter solstice. Later, this tradition was carried forward for the Christmas season.</a:t>
            </a:r>
            <a:endParaRPr lang="it-IT" sz="4900" dirty="0" smtClean="0">
              <a:solidFill>
                <a:schemeClr val="tx1"/>
              </a:solidFill>
              <a:latin typeface="Castellar" pitchFamily="18" charset="0"/>
            </a:endParaRPr>
          </a:p>
          <a:p>
            <a:endParaRPr lang="it-IT" dirty="0">
              <a:solidFill>
                <a:schemeClr val="tx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692696"/>
            <a:ext cx="8001056" cy="3384376"/>
          </a:xfrm>
        </p:spPr>
        <p:txBody>
          <a:bodyPr>
            <a:noAutofit/>
          </a:bodyPr>
          <a:lstStyle/>
          <a:p>
            <a:r>
              <a:rPr lang="en-US" sz="1600" dirty="0" smtClean="0">
                <a:solidFill>
                  <a:schemeClr val="tx1"/>
                </a:solidFill>
                <a:latin typeface="Castellar" pitchFamily="18" charset="0"/>
              </a:rPr>
              <a:t>Christmas is celebrated throughout the African continent by Christian communities large and small. There are approximately 350 million Christians in Africa. On Christmas day carols are sung from </a:t>
            </a:r>
            <a:endParaRPr lang="it-IT" sz="1600" dirty="0" smtClean="0">
              <a:solidFill>
                <a:schemeClr val="tx1"/>
              </a:solidFill>
              <a:latin typeface="Castellar" pitchFamily="18" charset="0"/>
            </a:endParaRPr>
          </a:p>
          <a:p>
            <a:r>
              <a:rPr lang="en-US" sz="1600" dirty="0" smtClean="0">
                <a:solidFill>
                  <a:schemeClr val="tx1"/>
                </a:solidFill>
                <a:latin typeface="Castellar" pitchFamily="18" charset="0"/>
              </a:rPr>
              <a:t>Ghana on down to South Africa . Meats are roasted, gifts are exchanged and family visits made. The Coptic Christians in Ethiopia and Egypt celebrate Christmas on the 25th of December in their calendar, which is the 7th of January for most of the rest of us. Kwanzaa is not celebrated in Africa, as it's an African-American holiday. And unless you're in the Atlas Mountains in Morocco , there's little chance of anyone enjoying a white Christmas in Africa . </a:t>
            </a:r>
            <a:endParaRPr lang="it-IT" sz="1600" dirty="0" smtClean="0">
              <a:solidFill>
                <a:schemeClr val="tx1"/>
              </a:solidFill>
              <a:latin typeface="Castellar" pitchFamily="18" charset="0"/>
            </a:endParaRPr>
          </a:p>
          <a:p>
            <a:endParaRPr lang="it-IT" sz="1600" dirty="0">
              <a:latin typeface="Castellar" pitchFamily="18" charset="0"/>
            </a:endParaRPr>
          </a:p>
        </p:txBody>
      </p:sp>
      <p:sp>
        <p:nvSpPr>
          <p:cNvPr id="5" name="Rettangolo 4"/>
          <p:cNvSpPr/>
          <p:nvPr/>
        </p:nvSpPr>
        <p:spPr>
          <a:xfrm>
            <a:off x="467544" y="4077072"/>
            <a:ext cx="8100392" cy="2308324"/>
          </a:xfrm>
          <a:prstGeom prst="rect">
            <a:avLst/>
          </a:prstGeom>
        </p:spPr>
        <p:txBody>
          <a:bodyPr wrap="square">
            <a:spAutoFit/>
          </a:bodyPr>
          <a:lstStyle/>
          <a:p>
            <a:pPr algn="ctr"/>
            <a:r>
              <a:rPr lang="en-US" dirty="0" smtClean="0">
                <a:latin typeface="Castellar" pitchFamily="18" charset="0"/>
              </a:rPr>
              <a:t>Even in some of Africa's predominantly Muslim countries, Christmas is still marked for celebration. In Dakar, Senegal's capital, hawkers are happy to sell plastic trees and inflatable </a:t>
            </a:r>
            <a:r>
              <a:rPr lang="en-US" dirty="0" err="1" smtClean="0">
                <a:latin typeface="Castellar" pitchFamily="18" charset="0"/>
              </a:rPr>
              <a:t>santas</a:t>
            </a:r>
            <a:r>
              <a:rPr lang="en-US" dirty="0" smtClean="0">
                <a:latin typeface="Castellar" pitchFamily="18" charset="0"/>
              </a:rPr>
              <a:t>. "While secularism may mean elsewhere that each person is free to celebrate his or her own holidays, many in Senegal have interpreted it to mean they should celebrate all holidays." (</a:t>
            </a:r>
            <a:r>
              <a:rPr lang="en-US" i="1" dirty="0" smtClean="0">
                <a:latin typeface="Castellar" pitchFamily="18" charset="0"/>
              </a:rPr>
              <a:t>Mail &amp; Guardian</a:t>
            </a:r>
            <a:r>
              <a:rPr lang="en-US" dirty="0" smtClean="0">
                <a:latin typeface="Castellar" pitchFamily="18" charset="0"/>
              </a:rPr>
              <a:t>).</a:t>
            </a:r>
            <a:endParaRPr lang="it-IT" dirty="0" smtClean="0">
              <a:latin typeface="Castellar"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785794"/>
            <a:ext cx="7772400" cy="1470025"/>
          </a:xfrm>
        </p:spPr>
        <p:txBody>
          <a:bodyPr/>
          <a:lstStyle/>
          <a:p>
            <a:r>
              <a:rPr lang="en-US" b="1" dirty="0" smtClean="0">
                <a:latin typeface="Castellar" pitchFamily="18" charset="0"/>
              </a:rPr>
              <a:t>Gift Giving</a:t>
            </a:r>
            <a:endParaRPr lang="it-IT" dirty="0">
              <a:latin typeface="Castellar" pitchFamily="18" charset="0"/>
            </a:endParaRPr>
          </a:p>
        </p:txBody>
      </p:sp>
      <p:sp>
        <p:nvSpPr>
          <p:cNvPr id="3" name="Sottotitolo 2"/>
          <p:cNvSpPr>
            <a:spLocks noGrp="1"/>
          </p:cNvSpPr>
          <p:nvPr>
            <p:ph type="subTitle" idx="1"/>
          </p:nvPr>
        </p:nvSpPr>
        <p:spPr>
          <a:xfrm>
            <a:off x="571472" y="2428868"/>
            <a:ext cx="8143932" cy="2928958"/>
          </a:xfrm>
        </p:spPr>
        <p:txBody>
          <a:bodyPr>
            <a:normAutofit fontScale="47500" lnSpcReduction="20000"/>
          </a:bodyPr>
          <a:lstStyle/>
          <a:p>
            <a:r>
              <a:rPr lang="en-US" dirty="0" smtClean="0">
                <a:solidFill>
                  <a:schemeClr val="tx1"/>
                </a:solidFill>
                <a:latin typeface="Castellar" pitchFamily="18" charset="0"/>
              </a:rPr>
              <a:t>Those who can afford it will generally give gifts at Christmas but the holiday is not nearly as commercial as it is in Europe or the Americas. The emphasis is more on the religious aspect of celebrating the birth of Jesus and singing in church, than it is on gift giving. The most common thing bought at Christmas is a new set of clothes to be worn to the church service. Many Africans are too poor to be able to afford presents for their kids and there aren't too many toy stores in rural Africa to shop at anyway. If gifts are exchanged in poorer communities they usually come in the form of school books, soap, cloth, candles and other practical goods</a:t>
            </a:r>
            <a:endParaRPr lang="it-IT" dirty="0">
              <a:solidFill>
                <a:schemeClr val="tx1"/>
              </a:solidFill>
              <a:latin typeface="Castellar"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785794"/>
            <a:ext cx="7772400" cy="1470025"/>
          </a:xfrm>
        </p:spPr>
        <p:txBody>
          <a:bodyPr>
            <a:normAutofit/>
          </a:bodyPr>
          <a:lstStyle/>
          <a:p>
            <a:r>
              <a:rPr lang="en-US" b="1" dirty="0" smtClean="0">
                <a:latin typeface="Castellar" pitchFamily="18" charset="0"/>
              </a:rPr>
              <a:t>Christmas Dinner</a:t>
            </a:r>
            <a:endParaRPr lang="it-IT" dirty="0">
              <a:latin typeface="Castellar" pitchFamily="18" charset="0"/>
            </a:endParaRPr>
          </a:p>
        </p:txBody>
      </p:sp>
      <p:sp>
        <p:nvSpPr>
          <p:cNvPr id="3" name="Sottotitolo 2"/>
          <p:cNvSpPr>
            <a:spLocks noGrp="1"/>
          </p:cNvSpPr>
          <p:nvPr>
            <p:ph type="subTitle" idx="1"/>
          </p:nvPr>
        </p:nvSpPr>
        <p:spPr>
          <a:xfrm>
            <a:off x="928662" y="2357430"/>
            <a:ext cx="6929486" cy="2643206"/>
          </a:xfrm>
        </p:spPr>
        <p:txBody>
          <a:bodyPr>
            <a:normAutofit fontScale="40000" lnSpcReduction="20000"/>
          </a:bodyPr>
          <a:lstStyle/>
          <a:p>
            <a:r>
              <a:rPr lang="en-US" dirty="0" smtClean="0">
                <a:solidFill>
                  <a:schemeClr val="tx1"/>
                </a:solidFill>
                <a:latin typeface="Castellar" pitchFamily="18" charset="0"/>
              </a:rPr>
              <a:t>As in most Christian cultures, celebrating Christmas dinner with friends and family tops the list after attending church. In most countries Christmas is a public holiday and people take the opportunity to visit friends and family. In East Africa goats are quickly snapped up at the local markets and roasted on Christmas day. In South Africa the sun is hot and the beaches are full of families enjoying </a:t>
            </a:r>
            <a:r>
              <a:rPr lang="en-US" dirty="0" err="1" smtClean="0">
                <a:solidFill>
                  <a:schemeClr val="tx1"/>
                </a:solidFill>
                <a:latin typeface="Castellar" pitchFamily="18" charset="0"/>
              </a:rPr>
              <a:t>braais</a:t>
            </a:r>
            <a:r>
              <a:rPr lang="en-US" dirty="0" smtClean="0">
                <a:solidFill>
                  <a:schemeClr val="tx1"/>
                </a:solidFill>
                <a:latin typeface="Castellar" pitchFamily="18" charset="0"/>
              </a:rPr>
              <a:t> (</a:t>
            </a:r>
            <a:r>
              <a:rPr lang="en-US" dirty="0" err="1" smtClean="0">
                <a:solidFill>
                  <a:schemeClr val="tx1"/>
                </a:solidFill>
                <a:latin typeface="Castellar" pitchFamily="18" charset="0"/>
              </a:rPr>
              <a:t>bbq's</a:t>
            </a:r>
            <a:r>
              <a:rPr lang="en-US" dirty="0" smtClean="0">
                <a:solidFill>
                  <a:schemeClr val="tx1"/>
                </a:solidFill>
                <a:latin typeface="Castellar" pitchFamily="18" charset="0"/>
              </a:rPr>
              <a:t>) or traditional Christmas dinners with paper hats, mince pies, turkey and plum pudding (a vestige of the British colonial legacy.) In Ghana Christmas dinner is not complete without </a:t>
            </a:r>
            <a:r>
              <a:rPr lang="en-US" dirty="0" err="1" smtClean="0">
                <a:solidFill>
                  <a:schemeClr val="tx1"/>
                </a:solidFill>
                <a:latin typeface="Castellar" pitchFamily="18" charset="0"/>
              </a:rPr>
              <a:t>fufu</a:t>
            </a:r>
            <a:r>
              <a:rPr lang="en-US" dirty="0" smtClean="0">
                <a:solidFill>
                  <a:schemeClr val="tx1"/>
                </a:solidFill>
                <a:latin typeface="Castellar" pitchFamily="18" charset="0"/>
              </a:rPr>
              <a:t> and okra soup and in Liberia rice, beef and biscuits are the order of the day. Zimbabweans make sure there's plenty of bread, jam and tea to eat along with their goat meat. </a:t>
            </a:r>
            <a:endParaRPr lang="it-IT" dirty="0" smtClean="0">
              <a:solidFill>
                <a:schemeClr val="tx1"/>
              </a:solidFill>
              <a:latin typeface="Castellar" pitchFamily="18" charset="0"/>
            </a:endParaRPr>
          </a:p>
          <a:p>
            <a:endParaRPr lang="it-IT" dirty="0">
              <a:latin typeface="Castellar"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428604"/>
            <a:ext cx="7772400" cy="1184273"/>
          </a:xfrm>
        </p:spPr>
        <p:txBody>
          <a:bodyPr>
            <a:normAutofit fontScale="90000"/>
          </a:bodyPr>
          <a:lstStyle/>
          <a:p>
            <a:r>
              <a:rPr lang="en-US" b="1" dirty="0" smtClean="0">
                <a:latin typeface="Castellar" pitchFamily="18" charset="0"/>
              </a:rPr>
              <a:t>Christmas Decorations</a:t>
            </a:r>
            <a:endParaRPr lang="it-IT" dirty="0">
              <a:latin typeface="Castellar" pitchFamily="18" charset="0"/>
            </a:endParaRPr>
          </a:p>
        </p:txBody>
      </p:sp>
      <p:sp>
        <p:nvSpPr>
          <p:cNvPr id="3" name="Sottotitolo 2"/>
          <p:cNvSpPr>
            <a:spLocks noGrp="1"/>
          </p:cNvSpPr>
          <p:nvPr>
            <p:ph type="subTitle" idx="1"/>
          </p:nvPr>
        </p:nvSpPr>
        <p:spPr>
          <a:xfrm>
            <a:off x="4143372" y="2143116"/>
            <a:ext cx="4071966" cy="2928958"/>
          </a:xfrm>
        </p:spPr>
        <p:txBody>
          <a:bodyPr>
            <a:normAutofit fontScale="47500" lnSpcReduction="20000"/>
          </a:bodyPr>
          <a:lstStyle/>
          <a:p>
            <a:pPr algn="l"/>
            <a:r>
              <a:rPr lang="en-US" dirty="0" smtClean="0">
                <a:solidFill>
                  <a:schemeClr val="tx1"/>
                </a:solidFill>
                <a:latin typeface="Castellar" pitchFamily="18" charset="0"/>
              </a:rPr>
              <a:t>Decorating shop fronts, mango trees, churches and homes is common throughout African Christian communities. You may see fake snow decorating store fronts in Nairobi , palm trees laden with candles in Ghana, or oil palms loaded with bells in Liberia.</a:t>
            </a:r>
          </a:p>
          <a:p>
            <a:pPr algn="l"/>
            <a:endParaRPr lang="en-US" dirty="0" smtClean="0">
              <a:solidFill>
                <a:schemeClr val="tx1"/>
              </a:solidFill>
              <a:latin typeface="Castellar" pitchFamily="18" charset="0"/>
            </a:endParaRPr>
          </a:p>
          <a:p>
            <a:pPr algn="l"/>
            <a:r>
              <a:rPr lang="en-US" dirty="0" smtClean="0">
                <a:solidFill>
                  <a:schemeClr val="tx1"/>
                </a:solidFill>
                <a:latin typeface="Castellar" pitchFamily="18" charset="0"/>
              </a:rPr>
              <a:t> </a:t>
            </a:r>
          </a:p>
          <a:p>
            <a:pPr algn="l"/>
            <a:r>
              <a:rPr lang="en-US" dirty="0" smtClean="0">
                <a:solidFill>
                  <a:schemeClr val="tx1"/>
                </a:solidFill>
                <a:latin typeface="Castellar" pitchFamily="18" charset="0"/>
              </a:rPr>
              <a:t>Christmas Angel, Zimbabwe (made from million dollar notes).  </a:t>
            </a:r>
            <a:endParaRPr lang="it-IT" dirty="0" smtClean="0">
              <a:solidFill>
                <a:schemeClr val="tx1"/>
              </a:solidFill>
              <a:latin typeface="Castellar" pitchFamily="18" charset="0"/>
            </a:endParaRPr>
          </a:p>
          <a:p>
            <a:endParaRPr lang="it-IT" dirty="0">
              <a:latin typeface="Castellar" pitchFamily="18" charset="0"/>
            </a:endParaRPr>
          </a:p>
        </p:txBody>
      </p:sp>
      <p:pic>
        <p:nvPicPr>
          <p:cNvPr id="4" name="Immagine 3" descr="Christmas Angel, Zimbabwe (made from million dollar notes) - © Anouk Zijlma"/>
          <p:cNvPicPr/>
          <p:nvPr/>
        </p:nvPicPr>
        <p:blipFill>
          <a:blip r:embed="rId2" cstate="print"/>
          <a:srcRect/>
          <a:stretch>
            <a:fillRect/>
          </a:stretch>
        </p:blipFill>
        <p:spPr bwMode="auto">
          <a:xfrm>
            <a:off x="714348" y="1857364"/>
            <a:ext cx="2857500" cy="34385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52120" y="1772816"/>
            <a:ext cx="2696277" cy="1915776"/>
          </a:xfrm>
          <a:prstGeom prst="rect">
            <a:avLst/>
          </a:prstGeom>
          <a:ln>
            <a:noFill/>
          </a:ln>
          <a:effectLst>
            <a:softEdge rad="112500"/>
          </a:effectLst>
        </p:spPr>
      </p:pic>
      <p:sp>
        <p:nvSpPr>
          <p:cNvPr id="5" name="Rettangolo 4"/>
          <p:cNvSpPr/>
          <p:nvPr/>
        </p:nvSpPr>
        <p:spPr>
          <a:xfrm>
            <a:off x="122253" y="260648"/>
            <a:ext cx="8867941" cy="1107996"/>
          </a:xfrm>
          <a:prstGeom prst="rect">
            <a:avLst/>
          </a:prstGeom>
          <a:noFill/>
        </p:spPr>
        <p:txBody>
          <a:bodyPr wrap="none" lIns="91440" tIns="45720" rIns="91440" bIns="45720">
            <a:spAutoFit/>
          </a:bodyPr>
          <a:lstStyle/>
          <a:p>
            <a:pPr algn="ctr"/>
            <a:r>
              <a:rPr lang="it-IT" sz="6600" b="1" cap="none" spc="0" dirty="0" smtClean="0">
                <a:ln w="10541" cmpd="sng">
                  <a:solidFill>
                    <a:srgbClr val="7D7D7D">
                      <a:tint val="100000"/>
                      <a:shade val="100000"/>
                      <a:satMod val="110000"/>
                    </a:srgbClr>
                  </a:solidFill>
                  <a:prstDash val="solid"/>
                </a:ln>
                <a:gradFill>
                  <a:gsLst>
                    <a:gs pos="6400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rPr>
              <a:t>SEYCHELLES’ CHRISTMAS</a:t>
            </a:r>
            <a:endParaRPr lang="it-IT" sz="6600" b="1" cap="none" spc="0" dirty="0">
              <a:ln w="10541" cmpd="sng">
                <a:solidFill>
                  <a:srgbClr val="7D7D7D">
                    <a:tint val="100000"/>
                    <a:shade val="100000"/>
                    <a:satMod val="110000"/>
                  </a:srgbClr>
                </a:solidFill>
                <a:prstDash val="solid"/>
              </a:ln>
              <a:gradFill>
                <a:gsLst>
                  <a:gs pos="6400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endParaRPr>
          </a:p>
        </p:txBody>
      </p:sp>
      <p:sp>
        <p:nvSpPr>
          <p:cNvPr id="6" name="Rettangolo 5"/>
          <p:cNvSpPr/>
          <p:nvPr/>
        </p:nvSpPr>
        <p:spPr>
          <a:xfrm>
            <a:off x="467544" y="1772816"/>
            <a:ext cx="4311594" cy="4524315"/>
          </a:xfrm>
          <a:prstGeom prst="rect">
            <a:avLst/>
          </a:prstGeom>
        </p:spPr>
        <p:txBody>
          <a:bodyPr wrap="square">
            <a:spAutoFit/>
          </a:bodyPr>
          <a:lstStyle/>
          <a:p>
            <a:r>
              <a:rPr lang="en-US" dirty="0">
                <a:latin typeface="Castellar" panose="020A0402060406010301" pitchFamily="18" charset="0"/>
              </a:rPr>
              <a:t>Christmas in Seychelles is the time for sumptuous feasts and family gatherings. On this festive occasion, every family member usually hosts a lavish dinner which is then followed by gift-giving and evening parties. With delicious food, games, and fun-filled activities, the celebrations in Seychelles are no less exciting than that in any other part of the world during this festival. </a:t>
            </a:r>
            <a:endParaRPr lang="it-IT" dirty="0">
              <a:latin typeface="Castellar" panose="020A0402060406010301" pitchFamily="18" charset="0"/>
            </a:endParaRPr>
          </a:p>
        </p:txBody>
      </p:sp>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6224" y="3933056"/>
            <a:ext cx="4352034" cy="2628900"/>
          </a:xfrm>
          <a:prstGeom prst="rect">
            <a:avLst/>
          </a:prstGeom>
          <a:ln>
            <a:noFill/>
          </a:ln>
          <a:effectLst>
            <a:softEdge rad="112500"/>
          </a:effectLst>
        </p:spPr>
      </p:pic>
    </p:spTree>
    <p:extLst>
      <p:ext uri="{BB962C8B-B14F-4D97-AF65-F5344CB8AC3E}">
        <p14:creationId xmlns="" xmlns:p14="http://schemas.microsoft.com/office/powerpoint/2010/main" val="37358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9512" y="162736"/>
            <a:ext cx="8712968" cy="1754326"/>
          </a:xfrm>
          <a:prstGeom prst="rect">
            <a:avLst/>
          </a:prstGeom>
          <a:noFill/>
        </p:spPr>
        <p:txBody>
          <a:bodyPr wrap="square" lIns="91440" tIns="45720" rIns="91440" bIns="45720">
            <a:spAutoFit/>
          </a:bodyPr>
          <a:lstStyle/>
          <a:p>
            <a:pPr algn="ctr"/>
            <a:r>
              <a:rPr lang="it-IT" sz="5400" b="1" cap="none" spc="0" dirty="0" smtClean="0">
                <a:ln w="10541" cmpd="sng">
                  <a:solidFill>
                    <a:srgbClr val="7D7D7D">
                      <a:tint val="100000"/>
                      <a:shade val="100000"/>
                      <a:satMod val="110000"/>
                    </a:srgbClr>
                  </a:solidFill>
                  <a:prstDash val="solid"/>
                </a:ln>
                <a:gradFill>
                  <a:gsLst>
                    <a:gs pos="0">
                      <a:srgbClr val="3399FF"/>
                    </a:gs>
                    <a:gs pos="68000">
                      <a:srgbClr val="00CCCC"/>
                    </a:gs>
                    <a:gs pos="47000">
                      <a:srgbClr val="9999FF"/>
                    </a:gs>
                    <a:gs pos="60001">
                      <a:srgbClr val="2E6792"/>
                    </a:gs>
                    <a:gs pos="71001">
                      <a:srgbClr val="3333CC"/>
                    </a:gs>
                    <a:gs pos="81000">
                      <a:srgbClr val="1170FF"/>
                    </a:gs>
                    <a:gs pos="100000">
                      <a:srgbClr val="006699"/>
                    </a:gs>
                  </a:gsLst>
                  <a:lin ang="5400000" scaled="0"/>
                </a:gradFill>
                <a:effectLst/>
              </a:rPr>
              <a:t>CHRISTMAS CELEBRATIOS</a:t>
            </a:r>
          </a:p>
          <a:p>
            <a:pPr algn="ctr"/>
            <a:r>
              <a:rPr lang="it-IT" sz="5400" b="1" dirty="0" smtClean="0">
                <a:ln w="10541" cmpd="sng">
                  <a:solidFill>
                    <a:srgbClr val="7D7D7D">
                      <a:tint val="100000"/>
                      <a:shade val="100000"/>
                      <a:satMod val="110000"/>
                    </a:srgbClr>
                  </a:solidFill>
                  <a:prstDash val="solid"/>
                </a:ln>
                <a:gradFill>
                  <a:gsLst>
                    <a:gs pos="0">
                      <a:srgbClr val="3399FF"/>
                    </a:gs>
                    <a:gs pos="68000">
                      <a:srgbClr val="00CCCC"/>
                    </a:gs>
                    <a:gs pos="47000">
                      <a:srgbClr val="9999FF"/>
                    </a:gs>
                    <a:gs pos="60001">
                      <a:srgbClr val="2E6792"/>
                    </a:gs>
                    <a:gs pos="71001">
                      <a:srgbClr val="3333CC"/>
                    </a:gs>
                    <a:gs pos="81000">
                      <a:srgbClr val="1170FF"/>
                    </a:gs>
                    <a:gs pos="100000">
                      <a:srgbClr val="006699"/>
                    </a:gs>
                  </a:gsLst>
                  <a:lin ang="5400000" scaled="0"/>
                </a:gradFill>
              </a:rPr>
              <a:t>IN SEYCHELLES</a:t>
            </a:r>
          </a:p>
        </p:txBody>
      </p:sp>
      <p:sp>
        <p:nvSpPr>
          <p:cNvPr id="6" name="Rettangolo 5"/>
          <p:cNvSpPr/>
          <p:nvPr/>
        </p:nvSpPr>
        <p:spPr>
          <a:xfrm>
            <a:off x="179512" y="2492896"/>
            <a:ext cx="4008779" cy="3139321"/>
          </a:xfrm>
          <a:prstGeom prst="rect">
            <a:avLst/>
          </a:prstGeom>
        </p:spPr>
        <p:txBody>
          <a:bodyPr wrap="square">
            <a:spAutoFit/>
          </a:bodyPr>
          <a:lstStyle/>
          <a:p>
            <a:r>
              <a:rPr lang="en-US" dirty="0" smtClean="0">
                <a:solidFill>
                  <a:schemeClr val="bg2">
                    <a:lumMod val="60000"/>
                    <a:lumOff val="40000"/>
                  </a:schemeClr>
                </a:solidFill>
                <a:latin typeface="Castellar" panose="020A0402060406010301" pitchFamily="18" charset="0"/>
              </a:rPr>
              <a:t>Beach parties</a:t>
            </a:r>
            <a:r>
              <a:rPr lang="en-US" dirty="0" smtClean="0">
                <a:latin typeface="Castellar" panose="020A0402060406010301" pitchFamily="18" charset="0"/>
              </a:rPr>
              <a:t>: Seychelles is known for its wonderful beach parties which are just ideal for adventure lovers. Whether it is sailing, diving, or fly fishing, you can actually indulge in a lot of activities while celebrating Christmas in this island country.</a:t>
            </a:r>
            <a:endParaRPr lang="it-IT" dirty="0">
              <a:latin typeface="Castellar" panose="020A0402060406010301" pitchFamily="18" charset="0"/>
            </a:endParaRPr>
          </a:p>
        </p:txBody>
      </p:sp>
      <p:pic>
        <p:nvPicPr>
          <p:cNvPr id="4" name="Immagine 3" descr="Christmas.jpg"/>
          <p:cNvPicPr>
            <a:picLocks noChangeAspect="1"/>
          </p:cNvPicPr>
          <p:nvPr/>
        </p:nvPicPr>
        <p:blipFill>
          <a:blip r:embed="rId2" cstate="print"/>
          <a:stretch>
            <a:fillRect/>
          </a:stretch>
        </p:blipFill>
        <p:spPr>
          <a:xfrm>
            <a:off x="4644008" y="2708920"/>
            <a:ext cx="4105927" cy="2507159"/>
          </a:xfrm>
          <a:prstGeom prst="rect">
            <a:avLst/>
          </a:prstGeom>
          <a:ln>
            <a:noFill/>
          </a:ln>
          <a:effectLst>
            <a:softEdge rad="112500"/>
          </a:effectLst>
        </p:spPr>
      </p:pic>
    </p:spTree>
    <p:extLst>
      <p:ext uri="{BB962C8B-B14F-4D97-AF65-F5344CB8AC3E}">
        <p14:creationId xmlns="" xmlns:p14="http://schemas.microsoft.com/office/powerpoint/2010/main" val="26093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504" y="105602"/>
            <a:ext cx="8836266" cy="2031325"/>
          </a:xfrm>
          <a:prstGeom prst="rect">
            <a:avLst/>
          </a:prstGeom>
        </p:spPr>
        <p:txBody>
          <a:bodyPr wrap="square">
            <a:spAutoFit/>
          </a:bodyPr>
          <a:lstStyle/>
          <a:p>
            <a:r>
              <a:rPr lang="en-US" dirty="0">
                <a:solidFill>
                  <a:schemeClr val="bg2">
                    <a:lumMod val="60000"/>
                    <a:lumOff val="40000"/>
                  </a:schemeClr>
                </a:solidFill>
                <a:latin typeface="Castellar" panose="020A0402060406010301" pitchFamily="18" charset="0"/>
              </a:rPr>
              <a:t>Colorful decorations</a:t>
            </a:r>
            <a:r>
              <a:rPr lang="en-US" b="1" dirty="0">
                <a:latin typeface="Castellar" panose="020A0402060406010301" pitchFamily="18" charset="0"/>
              </a:rPr>
              <a:t>:</a:t>
            </a:r>
            <a:r>
              <a:rPr lang="en-US" dirty="0">
                <a:latin typeface="Castellar" panose="020A0402060406010301" pitchFamily="18" charset="0"/>
              </a:rPr>
              <a:t> The festive celebrations in Seychelles include decorating the interiors and exteriors of the malls, stores, homes, and commercial buildings with colorful lights. Even the pubs and restaurants are adorned with such lights. Homemade crafts and decorative items are widely used during Christmas celebrations in Seychelles. </a:t>
            </a:r>
            <a:endParaRPr lang="it-IT" dirty="0">
              <a:latin typeface="Castellar" panose="020A0402060406010301" pitchFamily="18" charset="0"/>
            </a:endParaRPr>
          </a:p>
        </p:txBody>
      </p:sp>
      <p:sp>
        <p:nvSpPr>
          <p:cNvPr id="4" name="Rettangolo 3"/>
          <p:cNvSpPr/>
          <p:nvPr/>
        </p:nvSpPr>
        <p:spPr>
          <a:xfrm>
            <a:off x="132166" y="2136927"/>
            <a:ext cx="8328266" cy="4247317"/>
          </a:xfrm>
          <a:prstGeom prst="rect">
            <a:avLst/>
          </a:prstGeom>
        </p:spPr>
        <p:txBody>
          <a:bodyPr wrap="square">
            <a:spAutoFit/>
          </a:bodyPr>
          <a:lstStyle/>
          <a:p>
            <a:r>
              <a:rPr lang="en-US" b="1" dirty="0">
                <a:solidFill>
                  <a:schemeClr val="bg2">
                    <a:lumMod val="60000"/>
                    <a:lumOff val="40000"/>
                  </a:schemeClr>
                </a:solidFill>
                <a:latin typeface="Castellar" panose="020A0402060406010301" pitchFamily="18" charset="0"/>
              </a:rPr>
              <a:t>Sight seeing</a:t>
            </a:r>
            <a:r>
              <a:rPr lang="en-US" b="1" dirty="0">
                <a:latin typeface="Castellar" panose="020A0402060406010301" pitchFamily="18" charset="0"/>
              </a:rPr>
              <a:t>:</a:t>
            </a:r>
            <a:r>
              <a:rPr lang="en-US" dirty="0">
                <a:latin typeface="Castellar" panose="020A0402060406010301" pitchFamily="18" charset="0"/>
              </a:rPr>
              <a:t> On this festive occasion, people in Seychelles go sightseeing to catch a glimpse of the popular tourist locations in this island nation. Some of the places worth visiting here are </a:t>
            </a:r>
            <a:r>
              <a:rPr lang="en-US" dirty="0" smtClean="0">
                <a:latin typeface="Castellar" panose="020A0402060406010301" pitchFamily="18" charset="0"/>
              </a:rPr>
              <a:t>AnseLazio</a:t>
            </a:r>
            <a:r>
              <a:rPr lang="en-US" dirty="0">
                <a:latin typeface="Castellar" panose="020A0402060406010301" pitchFamily="18" charset="0"/>
              </a:rPr>
              <a:t>, Valle de Aldabra, and Valle de Mai. </a:t>
            </a:r>
            <a:br>
              <a:rPr lang="en-US" dirty="0">
                <a:latin typeface="Castellar" panose="020A0402060406010301" pitchFamily="18" charset="0"/>
              </a:rPr>
            </a:br>
            <a:r>
              <a:rPr lang="en-US" dirty="0" smtClean="0">
                <a:solidFill>
                  <a:schemeClr val="bg2">
                    <a:lumMod val="75000"/>
                  </a:schemeClr>
                </a:solidFill>
                <a:latin typeface="Castellar" panose="020A0402060406010301" pitchFamily="18" charset="0"/>
              </a:rPr>
              <a:t>AnseLazio</a:t>
            </a:r>
            <a:r>
              <a:rPr lang="en-US" dirty="0" smtClean="0">
                <a:latin typeface="Castellar" panose="020A0402060406010301" pitchFamily="18" charset="0"/>
              </a:rPr>
              <a:t> </a:t>
            </a:r>
            <a:r>
              <a:rPr lang="en-US" dirty="0">
                <a:latin typeface="Castellar" panose="020A0402060406010301" pitchFamily="18" charset="0"/>
              </a:rPr>
              <a:t>is a crystal water lake </a:t>
            </a:r>
            <a:endParaRPr lang="en-US" dirty="0" smtClean="0">
              <a:latin typeface="Castellar" panose="020A0402060406010301" pitchFamily="18" charset="0"/>
            </a:endParaRPr>
          </a:p>
          <a:p>
            <a:r>
              <a:rPr lang="en-US" dirty="0" smtClean="0">
                <a:latin typeface="Castellar" panose="020A0402060406010301" pitchFamily="18" charset="0"/>
              </a:rPr>
              <a:t>with </a:t>
            </a:r>
            <a:r>
              <a:rPr lang="en-US" dirty="0">
                <a:latin typeface="Castellar" panose="020A0402060406010301" pitchFamily="18" charset="0"/>
              </a:rPr>
              <a:t>white sandy beaches and </a:t>
            </a:r>
            <a:endParaRPr lang="en-US" dirty="0" smtClean="0">
              <a:latin typeface="Castellar" panose="020A0402060406010301" pitchFamily="18" charset="0"/>
            </a:endParaRPr>
          </a:p>
          <a:p>
            <a:r>
              <a:rPr lang="en-US" dirty="0" smtClean="0">
                <a:latin typeface="Castellar" panose="020A0402060406010301" pitchFamily="18" charset="0"/>
              </a:rPr>
              <a:t>quiet </a:t>
            </a:r>
            <a:r>
              <a:rPr lang="en-US" dirty="0">
                <a:latin typeface="Castellar" panose="020A0402060406010301" pitchFamily="18" charset="0"/>
              </a:rPr>
              <a:t>waves. </a:t>
            </a:r>
            <a:r>
              <a:rPr lang="en-US" dirty="0">
                <a:solidFill>
                  <a:schemeClr val="bg2">
                    <a:lumMod val="75000"/>
                  </a:schemeClr>
                </a:solidFill>
                <a:latin typeface="Castellar" panose="020A0402060406010301" pitchFamily="18" charset="0"/>
              </a:rPr>
              <a:t>Aldabra</a:t>
            </a:r>
            <a:r>
              <a:rPr lang="en-US" dirty="0">
                <a:latin typeface="Castellar" panose="020A0402060406010301" pitchFamily="18" charset="0"/>
              </a:rPr>
              <a:t> is </a:t>
            </a:r>
            <a:r>
              <a:rPr lang="en-US" dirty="0" smtClean="0">
                <a:latin typeface="Castellar" panose="020A0402060406010301" pitchFamily="18" charset="0"/>
              </a:rPr>
              <a:t>considered</a:t>
            </a:r>
          </a:p>
          <a:p>
            <a:r>
              <a:rPr lang="en-US" dirty="0" smtClean="0">
                <a:latin typeface="Castellar" panose="020A0402060406010301" pitchFamily="18" charset="0"/>
              </a:rPr>
              <a:t> </a:t>
            </a:r>
            <a:r>
              <a:rPr lang="en-US" dirty="0">
                <a:latin typeface="Castellar" panose="020A0402060406010301" pitchFamily="18" charset="0"/>
              </a:rPr>
              <a:t>to be one of the largest coral </a:t>
            </a:r>
            <a:endParaRPr lang="en-US" dirty="0" smtClean="0">
              <a:latin typeface="Castellar" panose="020A0402060406010301" pitchFamily="18" charset="0"/>
            </a:endParaRPr>
          </a:p>
          <a:p>
            <a:r>
              <a:rPr lang="en-US" dirty="0" smtClean="0">
                <a:latin typeface="Castellar" panose="020A0402060406010301" pitchFamily="18" charset="0"/>
              </a:rPr>
              <a:t>reefs </a:t>
            </a:r>
            <a:r>
              <a:rPr lang="en-US" dirty="0">
                <a:latin typeface="Castellar" panose="020A0402060406010301" pitchFamily="18" charset="0"/>
              </a:rPr>
              <a:t>in the world, and it </a:t>
            </a:r>
            <a:r>
              <a:rPr lang="en-US" dirty="0" smtClean="0">
                <a:latin typeface="Castellar" panose="020A0402060406010301" pitchFamily="18" charset="0"/>
              </a:rPr>
              <a:t>extends</a:t>
            </a:r>
          </a:p>
          <a:p>
            <a:r>
              <a:rPr lang="en-US" dirty="0" smtClean="0">
                <a:latin typeface="Castellar" panose="020A0402060406010301" pitchFamily="18" charset="0"/>
              </a:rPr>
              <a:t> </a:t>
            </a:r>
            <a:r>
              <a:rPr lang="en-US" dirty="0">
                <a:latin typeface="Castellar" panose="020A0402060406010301" pitchFamily="18" charset="0"/>
              </a:rPr>
              <a:t>for 22 Km. Visiting these tourist </a:t>
            </a:r>
            <a:endParaRPr lang="en-US" dirty="0" smtClean="0">
              <a:latin typeface="Castellar" panose="020A0402060406010301" pitchFamily="18" charset="0"/>
            </a:endParaRPr>
          </a:p>
          <a:p>
            <a:r>
              <a:rPr lang="en-US" dirty="0" smtClean="0">
                <a:latin typeface="Castellar" panose="020A0402060406010301" pitchFamily="18" charset="0"/>
              </a:rPr>
              <a:t>attractions</a:t>
            </a:r>
            <a:r>
              <a:rPr lang="en-US" dirty="0">
                <a:latin typeface="Castellar" panose="020A0402060406010301" pitchFamily="18" charset="0"/>
              </a:rPr>
              <a:t>, especially during </a:t>
            </a:r>
            <a:endParaRPr lang="en-US" dirty="0" smtClean="0">
              <a:latin typeface="Castellar" panose="020A0402060406010301" pitchFamily="18" charset="0"/>
            </a:endParaRPr>
          </a:p>
          <a:p>
            <a:r>
              <a:rPr lang="en-US" dirty="0" smtClean="0">
                <a:latin typeface="Castellar" panose="020A0402060406010301" pitchFamily="18" charset="0"/>
              </a:rPr>
              <a:t>Christmas</a:t>
            </a:r>
            <a:r>
              <a:rPr lang="en-US" dirty="0">
                <a:latin typeface="Castellar" panose="020A0402060406010301" pitchFamily="18" charset="0"/>
              </a:rPr>
              <a:t>, will let you experience </a:t>
            </a:r>
            <a:endParaRPr lang="en-US" dirty="0" smtClean="0">
              <a:latin typeface="Castellar" panose="020A0402060406010301" pitchFamily="18" charset="0"/>
            </a:endParaRPr>
          </a:p>
          <a:p>
            <a:r>
              <a:rPr lang="en-US" dirty="0" smtClean="0">
                <a:latin typeface="Castellar" panose="020A0402060406010301" pitchFamily="18" charset="0"/>
              </a:rPr>
              <a:t>the </a:t>
            </a:r>
            <a:r>
              <a:rPr lang="en-US" dirty="0">
                <a:latin typeface="Castellar" panose="020A0402060406010301" pitchFamily="18" charset="0"/>
              </a:rPr>
              <a:t>joys and wonders of this </a:t>
            </a:r>
            <a:endParaRPr lang="en-US" dirty="0" smtClean="0">
              <a:latin typeface="Castellar" panose="020A0402060406010301" pitchFamily="18" charset="0"/>
            </a:endParaRPr>
          </a:p>
          <a:p>
            <a:r>
              <a:rPr lang="en-US" dirty="0" smtClean="0">
                <a:latin typeface="Castellar" panose="020A0402060406010301" pitchFamily="18" charset="0"/>
              </a:rPr>
              <a:t>festive </a:t>
            </a:r>
            <a:r>
              <a:rPr lang="en-US" dirty="0">
                <a:latin typeface="Castellar" panose="020A0402060406010301" pitchFamily="18" charset="0"/>
              </a:rPr>
              <a:t>season. </a:t>
            </a:r>
            <a:endParaRPr lang="it-IT" dirty="0">
              <a:latin typeface="Castellar" panose="020A0402060406010301" pitchFamily="18" charset="0"/>
            </a:endParaRPr>
          </a:p>
        </p:txBody>
      </p:sp>
      <p:pic>
        <p:nvPicPr>
          <p:cNvPr id="16" name="Immagin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24128" y="3861048"/>
            <a:ext cx="2857500" cy="1905000"/>
          </a:xfrm>
          <a:prstGeom prst="rect">
            <a:avLst/>
          </a:prstGeom>
          <a:ln>
            <a:noFill/>
          </a:ln>
          <a:effectLst>
            <a:softEdge rad="112500"/>
          </a:effectLst>
        </p:spPr>
      </p:pic>
    </p:spTree>
    <p:extLst>
      <p:ext uri="{BB962C8B-B14F-4D97-AF65-F5344CB8AC3E}">
        <p14:creationId xmlns="" xmlns:p14="http://schemas.microsoft.com/office/powerpoint/2010/main" val="39340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548680"/>
            <a:ext cx="7992888" cy="1754326"/>
          </a:xfrm>
          <a:prstGeom prst="rect">
            <a:avLst/>
          </a:prstGeom>
        </p:spPr>
        <p:txBody>
          <a:bodyPr wrap="square">
            <a:spAutoFit/>
          </a:bodyPr>
          <a:lstStyle/>
          <a:p>
            <a:r>
              <a:rPr lang="en-US" b="1" dirty="0">
                <a:solidFill>
                  <a:schemeClr val="bg2">
                    <a:lumMod val="60000"/>
                    <a:lumOff val="40000"/>
                  </a:schemeClr>
                </a:solidFill>
                <a:latin typeface="Castellar" panose="020A0402060406010301" pitchFamily="18" charset="0"/>
              </a:rPr>
              <a:t>Shopping during Christmas</a:t>
            </a:r>
            <a:r>
              <a:rPr lang="en-US" b="1" dirty="0">
                <a:latin typeface="Castellar" panose="020A0402060406010301" pitchFamily="18" charset="0"/>
              </a:rPr>
              <a:t>: </a:t>
            </a:r>
            <a:r>
              <a:rPr lang="en-US" dirty="0">
                <a:latin typeface="Castellar" panose="020A0402060406010301" pitchFamily="18" charset="0"/>
              </a:rPr>
              <a:t>If you shop around, you will find unbelievable discounts and deals. Such deals will help you save more while you go shopping to celebrate Christmas in a very special way. </a:t>
            </a:r>
            <a:br>
              <a:rPr lang="en-US" dirty="0">
                <a:latin typeface="Castellar" panose="020A0402060406010301" pitchFamily="18" charset="0"/>
              </a:rPr>
            </a:br>
            <a:r>
              <a:rPr lang="en-US" dirty="0">
                <a:latin typeface="Castellar" panose="020A0402060406010301" pitchFamily="18" charset="0"/>
              </a:rPr>
              <a:t/>
            </a:r>
            <a:br>
              <a:rPr lang="en-US" dirty="0">
                <a:latin typeface="Castellar" panose="020A0402060406010301" pitchFamily="18" charset="0"/>
              </a:rPr>
            </a:br>
            <a:endParaRPr lang="it-IT" dirty="0">
              <a:latin typeface="Castellar" panose="020A0402060406010301" pitchFamily="18" charset="0"/>
            </a:endParaRPr>
          </a:p>
        </p:txBody>
      </p:sp>
      <p:sp>
        <p:nvSpPr>
          <p:cNvPr id="5" name="Rettangolo 4"/>
          <p:cNvSpPr/>
          <p:nvPr/>
        </p:nvSpPr>
        <p:spPr>
          <a:xfrm>
            <a:off x="634246" y="4984263"/>
            <a:ext cx="7992888" cy="1354217"/>
          </a:xfrm>
          <a:prstGeom prst="rect">
            <a:avLst/>
          </a:prstGeom>
        </p:spPr>
        <p:txBody>
          <a:bodyPr wrap="square">
            <a:spAutoFit/>
          </a:bodyPr>
          <a:lstStyle/>
          <a:p>
            <a:r>
              <a:rPr lang="en-US" dirty="0">
                <a:solidFill>
                  <a:schemeClr val="bg2">
                    <a:lumMod val="60000"/>
                    <a:lumOff val="40000"/>
                  </a:schemeClr>
                </a:solidFill>
              </a:rPr>
              <a:t/>
            </a:r>
            <a:br>
              <a:rPr lang="en-US" dirty="0">
                <a:solidFill>
                  <a:schemeClr val="bg2">
                    <a:lumMod val="60000"/>
                    <a:lumOff val="40000"/>
                  </a:schemeClr>
                </a:solidFill>
              </a:rPr>
            </a:br>
            <a:r>
              <a:rPr lang="it-IT" sz="3200" dirty="0" err="1">
                <a:solidFill>
                  <a:schemeClr val="bg2">
                    <a:lumMod val="60000"/>
                    <a:lumOff val="40000"/>
                  </a:schemeClr>
                </a:solidFill>
                <a:latin typeface="Castellar" panose="020A0402060406010301" pitchFamily="18" charset="0"/>
              </a:rPr>
              <a:t>This</a:t>
            </a:r>
            <a:r>
              <a:rPr lang="it-IT" sz="3200" dirty="0">
                <a:solidFill>
                  <a:schemeClr val="bg2">
                    <a:lumMod val="60000"/>
                    <a:lumOff val="40000"/>
                  </a:schemeClr>
                </a:solidFill>
                <a:latin typeface="Castellar" panose="020A0402060406010301" pitchFamily="18" charset="0"/>
              </a:rPr>
              <a:t> </a:t>
            </a:r>
            <a:r>
              <a:rPr lang="it-IT" sz="3200" dirty="0" err="1">
                <a:solidFill>
                  <a:schemeClr val="bg2">
                    <a:lumMod val="60000"/>
                    <a:lumOff val="40000"/>
                  </a:schemeClr>
                </a:solidFill>
                <a:latin typeface="Castellar" panose="020A0402060406010301" pitchFamily="18" charset="0"/>
              </a:rPr>
              <a:t>is</a:t>
            </a:r>
            <a:r>
              <a:rPr lang="it-IT" sz="3200" dirty="0">
                <a:solidFill>
                  <a:schemeClr val="bg2">
                    <a:lumMod val="60000"/>
                    <a:lumOff val="40000"/>
                  </a:schemeClr>
                </a:solidFill>
                <a:latin typeface="Castellar" panose="020A0402060406010301" pitchFamily="18" charset="0"/>
              </a:rPr>
              <a:t> </a:t>
            </a:r>
            <a:r>
              <a:rPr lang="it-IT" sz="3200" dirty="0" err="1">
                <a:solidFill>
                  <a:schemeClr val="bg2">
                    <a:lumMod val="60000"/>
                    <a:lumOff val="40000"/>
                  </a:schemeClr>
                </a:solidFill>
                <a:latin typeface="Castellar" panose="020A0402060406010301" pitchFamily="18" charset="0"/>
              </a:rPr>
              <a:t>how</a:t>
            </a:r>
            <a:r>
              <a:rPr lang="it-IT" sz="3200" dirty="0">
                <a:solidFill>
                  <a:schemeClr val="bg2">
                    <a:lumMod val="60000"/>
                    <a:lumOff val="40000"/>
                  </a:schemeClr>
                </a:solidFill>
                <a:latin typeface="Castellar" panose="020A0402060406010301" pitchFamily="18" charset="0"/>
              </a:rPr>
              <a:t> </a:t>
            </a:r>
            <a:r>
              <a:rPr lang="it-IT" sz="3200" dirty="0" err="1">
                <a:solidFill>
                  <a:schemeClr val="bg2">
                    <a:lumMod val="60000"/>
                    <a:lumOff val="40000"/>
                  </a:schemeClr>
                </a:solidFill>
                <a:latin typeface="Castellar" panose="020A0402060406010301" pitchFamily="18" charset="0"/>
              </a:rPr>
              <a:t>people</a:t>
            </a:r>
            <a:r>
              <a:rPr lang="it-IT" sz="3200" dirty="0">
                <a:solidFill>
                  <a:schemeClr val="bg2">
                    <a:lumMod val="60000"/>
                    <a:lumOff val="40000"/>
                  </a:schemeClr>
                </a:solidFill>
                <a:latin typeface="Castellar" panose="020A0402060406010301" pitchFamily="18" charset="0"/>
              </a:rPr>
              <a:t> celebrate Christmas in Seychelles</a:t>
            </a:r>
            <a:r>
              <a:rPr lang="it-IT" dirty="0">
                <a:solidFill>
                  <a:schemeClr val="bg2">
                    <a:lumMod val="60000"/>
                    <a:lumOff val="40000"/>
                  </a:schemeClr>
                </a:solidFill>
                <a:latin typeface="Castellar" panose="020A0402060406010301" pitchFamily="18" charset="0"/>
              </a:rPr>
              <a:t>. </a:t>
            </a: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7342" y="1859099"/>
            <a:ext cx="3952875" cy="3139802"/>
          </a:xfrm>
          <a:prstGeom prst="rect">
            <a:avLst/>
          </a:prstGeom>
          <a:ln>
            <a:noFill/>
          </a:ln>
          <a:effectLst>
            <a:softEdge rad="112500"/>
          </a:effectLst>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2080" y="2334641"/>
            <a:ext cx="2870448" cy="2188717"/>
          </a:xfrm>
          <a:prstGeom prst="rect">
            <a:avLst/>
          </a:prstGeom>
          <a:ln>
            <a:noFill/>
          </a:ln>
          <a:effectLst>
            <a:softEdge rad="112500"/>
          </a:effectLst>
        </p:spPr>
      </p:pic>
    </p:spTree>
    <p:extLst>
      <p:ext uri="{BB962C8B-B14F-4D97-AF65-F5344CB8AC3E}">
        <p14:creationId xmlns="" xmlns:p14="http://schemas.microsoft.com/office/powerpoint/2010/main" val="28538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1795</Words>
  <Application>Microsoft Office PowerPoint</Application>
  <PresentationFormat>Presentazione su schermo (4:3)</PresentationFormat>
  <Paragraphs>57</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The Christmas in Africa</vt:lpstr>
      <vt:lpstr>Diapositiva 2</vt:lpstr>
      <vt:lpstr>Gift Giving</vt:lpstr>
      <vt:lpstr>Christmas Dinner</vt:lpstr>
      <vt:lpstr>Christmas Decorations</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Christmas in Egypt</vt:lpstr>
      <vt:lpstr>The Nativity Christmas in Past</vt:lpstr>
      <vt:lpstr>Trivia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casarin.martina</cp:lastModifiedBy>
  <cp:revision>19</cp:revision>
  <dcterms:created xsi:type="dcterms:W3CDTF">2014-12-09T14:29:15Z</dcterms:created>
  <dcterms:modified xsi:type="dcterms:W3CDTF">2014-12-17T08:43:25Z</dcterms:modified>
</cp:coreProperties>
</file>