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0EBEECA-3631-4B0F-8C91-A72B560867D7}" type="datetimeFigureOut">
              <a:rPr lang="it-IT" smtClean="0"/>
              <a:pPr/>
              <a:t>17/12/2014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F2187A-4072-4BF6-BA5E-304991AB83B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EBEECA-3631-4B0F-8C91-A72B560867D7}" type="datetimeFigureOut">
              <a:rPr lang="it-IT" smtClean="0"/>
              <a:pPr/>
              <a:t>17/12/2014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F2187A-4072-4BF6-BA5E-304991AB83B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EBEECA-3631-4B0F-8C91-A72B560867D7}" type="datetimeFigureOut">
              <a:rPr lang="it-IT" smtClean="0"/>
              <a:pPr/>
              <a:t>17/12/2014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F2187A-4072-4BF6-BA5E-304991AB83B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EBEECA-3631-4B0F-8C91-A72B560867D7}" type="datetimeFigureOut">
              <a:rPr lang="it-IT" smtClean="0"/>
              <a:pPr/>
              <a:t>17/12/2014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F2187A-4072-4BF6-BA5E-304991AB83B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0EBEECA-3631-4B0F-8C91-A72B560867D7}" type="datetimeFigureOut">
              <a:rPr lang="it-IT" smtClean="0"/>
              <a:pPr/>
              <a:t>17/12/2014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F2187A-4072-4BF6-BA5E-304991AB83B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0EBEECA-3631-4B0F-8C91-A72B560867D7}" type="datetimeFigureOut">
              <a:rPr lang="it-IT" smtClean="0"/>
              <a:pPr/>
              <a:t>17/12/2014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F2187A-4072-4BF6-BA5E-304991AB83B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0EBEECA-3631-4B0F-8C91-A72B560867D7}" type="datetimeFigureOut">
              <a:rPr lang="it-IT" smtClean="0"/>
              <a:pPr/>
              <a:t>17/12/2014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F2187A-4072-4BF6-BA5E-304991AB83B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0EBEECA-3631-4B0F-8C91-A72B560867D7}" type="datetimeFigureOut">
              <a:rPr lang="it-IT" smtClean="0"/>
              <a:pPr/>
              <a:t>17/12/2014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F2187A-4072-4BF6-BA5E-304991AB83B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EBEECA-3631-4B0F-8C91-A72B560867D7}" type="datetimeFigureOut">
              <a:rPr lang="it-IT" smtClean="0"/>
              <a:pPr/>
              <a:t>17/12/2014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F2187A-4072-4BF6-BA5E-304991AB83B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0EBEECA-3631-4B0F-8C91-A72B560867D7}" type="datetimeFigureOut">
              <a:rPr lang="it-IT" smtClean="0"/>
              <a:pPr/>
              <a:t>17/12/2014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F2187A-4072-4BF6-BA5E-304991AB83B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0EBEECA-3631-4B0F-8C91-A72B560867D7}" type="datetimeFigureOut">
              <a:rPr lang="it-IT" smtClean="0"/>
              <a:pPr/>
              <a:t>17/12/2014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F2187A-4072-4BF6-BA5E-304991AB83B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BEECA-3631-4B0F-8C91-A72B560867D7}" type="datetimeFigureOut">
              <a:rPr lang="it-IT" smtClean="0"/>
              <a:pPr/>
              <a:t>17/12/2014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2187A-4072-4BF6-BA5E-304991AB83B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youinjapan.net/holidays/pics/shinjuku_southern_terrace_christmas_lights.jp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youinjapan.net/holidays/pics/nishi_shinjuku_christmas_lights.jp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youinjapan.net/holidays/pics/shiodome_christmas_lights.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youinjapan.net/holidays/pics/japanese_christmas_cake.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New_Year's_Day"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Soybean" TargetMode="External"/><Relationship Id="rId13" Type="http://schemas.openxmlformats.org/officeDocument/2006/relationships/hyperlink" Target="http://en.wikipedia.org/wiki/Herb" TargetMode="External"/><Relationship Id="rId18" Type="http://schemas.openxmlformats.org/officeDocument/2006/relationships/image" Target="../media/image10.jpeg"/><Relationship Id="rId3" Type="http://schemas.openxmlformats.org/officeDocument/2006/relationships/hyperlink" Target="http://en.wikipedia.org/wiki/Osechi" TargetMode="External"/><Relationship Id="rId7" Type="http://schemas.openxmlformats.org/officeDocument/2006/relationships/hyperlink" Target="http://en.wikipedia.org/wiki/Burdock" TargetMode="External"/><Relationship Id="rId12" Type="http://schemas.openxmlformats.org/officeDocument/2006/relationships/hyperlink" Target="http://en.wikipedia.org/wiki/Sushi" TargetMode="External"/><Relationship Id="rId17" Type="http://schemas.openxmlformats.org/officeDocument/2006/relationships/hyperlink" Target="http://en.wikipedia.org/wiki/File:Zoni_by_yoppy.jpg" TargetMode="External"/><Relationship Id="rId2" Type="http://schemas.openxmlformats.org/officeDocument/2006/relationships/image" Target="../media/image8.jpeg"/><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en.wikipedia.org/wiki/Chestnut" TargetMode="External"/><Relationship Id="rId11" Type="http://schemas.openxmlformats.org/officeDocument/2006/relationships/hyperlink" Target="http://en.wikipedia.org/wiki/Sashimi" TargetMode="External"/><Relationship Id="rId5" Type="http://schemas.openxmlformats.org/officeDocument/2006/relationships/hyperlink" Target="http://en.wikipedia.org/wiki/Sweet_potato" TargetMode="External"/><Relationship Id="rId15" Type="http://schemas.openxmlformats.org/officeDocument/2006/relationships/hyperlink" Target="http://en.wikipedia.org/wiki/File:Oseti.jpg" TargetMode="External"/><Relationship Id="rId10" Type="http://schemas.openxmlformats.org/officeDocument/2006/relationships/hyperlink" Target="http://en.wikipedia.org/wiki/Mochi" TargetMode="External"/><Relationship Id="rId4" Type="http://schemas.openxmlformats.org/officeDocument/2006/relationships/hyperlink" Target="http://en.wikipedia.org/wiki/Help:Installing_Japanese_character_sets" TargetMode="External"/><Relationship Id="rId9" Type="http://schemas.openxmlformats.org/officeDocument/2006/relationships/hyperlink" Target="http://en.wikipedia.org/wiki/Ozouni" TargetMode="External"/><Relationship Id="rId14" Type="http://schemas.openxmlformats.org/officeDocument/2006/relationships/hyperlink" Target="http://en.wikipedia.org/wiki/Jinjits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332656"/>
            <a:ext cx="7772400" cy="1470025"/>
          </a:xfrm>
        </p:spPr>
        <p:txBody>
          <a:bodyPr/>
          <a:lstStyle/>
          <a:p>
            <a:r>
              <a:rPr lang="en-US" b="1" cap="small" dirty="0">
                <a:latin typeface="Arial" pitchFamily="34" charset="0"/>
                <a:cs typeface="Arial" pitchFamily="34" charset="0"/>
              </a:rPr>
              <a:t>Christmas in Japan</a:t>
            </a:r>
            <a:r>
              <a:rPr lang="it-IT" dirty="0"/>
              <a:t/>
            </a:r>
            <a:br>
              <a:rPr lang="it-IT" dirty="0"/>
            </a:br>
            <a:endParaRPr lang="it-IT" dirty="0"/>
          </a:p>
        </p:txBody>
      </p:sp>
      <p:sp>
        <p:nvSpPr>
          <p:cNvPr id="3" name="Sottotitolo 2"/>
          <p:cNvSpPr>
            <a:spLocks noGrp="1"/>
          </p:cNvSpPr>
          <p:nvPr>
            <p:ph type="subTitle" idx="1"/>
          </p:nvPr>
        </p:nvSpPr>
        <p:spPr>
          <a:xfrm>
            <a:off x="107504" y="1268760"/>
            <a:ext cx="6400800" cy="1752600"/>
          </a:xfrm>
        </p:spPr>
        <p:txBody>
          <a:bodyPr>
            <a:noAutofit/>
          </a:bodyPr>
          <a:lstStyle/>
          <a:p>
            <a:r>
              <a:rPr lang="en-US" sz="1400" dirty="0">
                <a:solidFill>
                  <a:schemeClr val="tx1"/>
                </a:solidFill>
                <a:latin typeface="Arial" pitchFamily="34" charset="0"/>
                <a:cs typeface="Arial" pitchFamily="34" charset="0"/>
              </a:rPr>
              <a:t>Although virtually it is a Christian holiday, and Christians in Japan are a minority (there are no accurate statistics, however, they should be around 3.5-4% of the population), Christmas is very popular in Japan, but it has some different facets compared to the Western Christmas. However, it is not an official national holiday, in fact, schools and offices are all open on December 25. </a:t>
            </a:r>
            <a:br>
              <a:rPr lang="en-US" sz="1400" dirty="0">
                <a:solidFill>
                  <a:schemeClr val="tx1"/>
                </a:solidFill>
                <a:latin typeface="Arial" pitchFamily="34" charset="0"/>
                <a:cs typeface="Arial" pitchFamily="34" charset="0"/>
              </a:rPr>
            </a:br>
            <a:r>
              <a:rPr lang="en-US" sz="1400" dirty="0">
                <a:solidFill>
                  <a:schemeClr val="tx1"/>
                </a:solidFill>
                <a:latin typeface="Arial" pitchFamily="34" charset="0"/>
                <a:cs typeface="Arial" pitchFamily="34" charset="0"/>
              </a:rPr>
              <a:t>December 23 is instead a national holiday, because it is the birthday of the current emperor Akihito. </a:t>
            </a:r>
            <a:br>
              <a:rPr lang="en-US" sz="1400" dirty="0">
                <a:solidFill>
                  <a:schemeClr val="tx1"/>
                </a:solidFill>
                <a:latin typeface="Arial" pitchFamily="34" charset="0"/>
                <a:cs typeface="Arial" pitchFamily="34" charset="0"/>
              </a:rPr>
            </a:br>
            <a:r>
              <a:rPr lang="en-US" sz="1400" dirty="0">
                <a:solidFill>
                  <a:schemeClr val="tx1"/>
                </a:solidFill>
                <a:latin typeface="Arial" pitchFamily="34" charset="0"/>
                <a:cs typeface="Arial" pitchFamily="34" charset="0"/>
              </a:rPr>
              <a:t/>
            </a:r>
            <a:br>
              <a:rPr lang="en-US" sz="1400" dirty="0">
                <a:solidFill>
                  <a:schemeClr val="tx1"/>
                </a:solidFill>
                <a:latin typeface="Arial" pitchFamily="34" charset="0"/>
                <a:cs typeface="Arial" pitchFamily="34" charset="0"/>
              </a:rPr>
            </a:br>
            <a:r>
              <a:rPr lang="en-US" sz="1400" dirty="0">
                <a:solidFill>
                  <a:schemeClr val="tx1"/>
                </a:solidFill>
                <a:latin typeface="Arial" pitchFamily="34" charset="0"/>
                <a:cs typeface="Arial" pitchFamily="34" charset="0"/>
              </a:rPr>
              <a:t>In the month of December, and sometimes also in November, the cities are filled with lights and fantastic illuminations, Christmas trees and various Christmas decorations that are removed, however, just after the 25th. In fact, Japan doesn't celebrate and doesn't know Epiphany, at least until some shopping center won't get the idea of ​​launching this new holiday to try to make more money. </a:t>
            </a:r>
            <a:br>
              <a:rPr lang="en-US" sz="1400" dirty="0">
                <a:solidFill>
                  <a:schemeClr val="tx1"/>
                </a:solidFill>
                <a:latin typeface="Arial" pitchFamily="34" charset="0"/>
                <a:cs typeface="Arial" pitchFamily="34" charset="0"/>
              </a:rPr>
            </a:br>
            <a:r>
              <a:rPr lang="en-US" sz="1400" dirty="0">
                <a:solidFill>
                  <a:schemeClr val="tx1"/>
                </a:solidFill>
                <a:latin typeface="Arial" pitchFamily="34" charset="0"/>
                <a:cs typeface="Arial" pitchFamily="34" charset="0"/>
              </a:rPr>
              <a:t/>
            </a:r>
            <a:br>
              <a:rPr lang="en-US" sz="1400" dirty="0">
                <a:solidFill>
                  <a:schemeClr val="tx1"/>
                </a:solidFill>
                <a:latin typeface="Arial" pitchFamily="34" charset="0"/>
                <a:cs typeface="Arial" pitchFamily="34" charset="0"/>
              </a:rPr>
            </a:br>
            <a:r>
              <a:rPr lang="en-US" sz="1400" dirty="0">
                <a:solidFill>
                  <a:schemeClr val="tx1"/>
                </a:solidFill>
                <a:latin typeface="Arial" pitchFamily="34" charset="0"/>
                <a:cs typeface="Arial" pitchFamily="34" charset="0"/>
              </a:rPr>
              <a:t>Even in Japan, there is the custom of giving gifts to friends and family, and especially to their boyfriends. Christmas in Japan is in fact a time to spend mainly with their partner rather than with the family, perhaps with a romantic dinner and night. </a:t>
            </a:r>
            <a:br>
              <a:rPr lang="en-US" sz="1400" dirty="0">
                <a:solidFill>
                  <a:schemeClr val="tx1"/>
                </a:solidFill>
                <a:latin typeface="Arial" pitchFamily="34" charset="0"/>
                <a:cs typeface="Arial" pitchFamily="34" charset="0"/>
              </a:rPr>
            </a:br>
            <a:r>
              <a:rPr lang="en-US" sz="1400" dirty="0">
                <a:solidFill>
                  <a:schemeClr val="tx1"/>
                </a:solidFill>
                <a:latin typeface="Arial" pitchFamily="34" charset="0"/>
                <a:cs typeface="Arial" pitchFamily="34" charset="0"/>
              </a:rPr>
              <a:t>I remember, for example, when a Japanese friend of mine wrote me, a few days before Christmas, to be sad because she was single and had no one with whom to spend the night of December 24. </a:t>
            </a:r>
            <a:endParaRPr lang="it-IT" sz="1400" dirty="0">
              <a:solidFill>
                <a:schemeClr val="tx1"/>
              </a:solidFill>
              <a:latin typeface="Arial" pitchFamily="34" charset="0"/>
              <a:cs typeface="Arial" pitchFamily="34" charset="0"/>
            </a:endParaRPr>
          </a:p>
        </p:txBody>
      </p:sp>
      <p:pic>
        <p:nvPicPr>
          <p:cNvPr id="4" name="Immagine 3" descr="luci di natale shinjuku southern terrace tokyo">
            <a:hlinkClick r:id="rId3" tgtFrame="&quot;_blank&quot;"/>
          </p:cNvPr>
          <p:cNvPicPr/>
          <p:nvPr/>
        </p:nvPicPr>
        <p:blipFill>
          <a:blip r:embed="rId4" cstate="print"/>
          <a:srcRect/>
          <a:stretch>
            <a:fillRect/>
          </a:stretch>
        </p:blipFill>
        <p:spPr bwMode="auto">
          <a:xfrm>
            <a:off x="6516216" y="1052736"/>
            <a:ext cx="2232248" cy="2664296"/>
          </a:xfrm>
          <a:prstGeom prst="rect">
            <a:avLst/>
          </a:prstGeom>
          <a:noFill/>
          <a:ln w="9525">
            <a:noFill/>
            <a:miter lim="800000"/>
            <a:headEnd/>
            <a:tailEnd/>
          </a:ln>
        </p:spPr>
      </p:pic>
      <p:pic>
        <p:nvPicPr>
          <p:cNvPr id="5" name="Immagine 4" descr="luci di natale nishi shinjuku tokyo">
            <a:hlinkClick r:id="rId5" tgtFrame="&quot;_blank&quot;"/>
          </p:cNvPr>
          <p:cNvPicPr/>
          <p:nvPr/>
        </p:nvPicPr>
        <p:blipFill>
          <a:blip r:embed="rId6" cstate="print"/>
          <a:srcRect/>
          <a:stretch>
            <a:fillRect/>
          </a:stretch>
        </p:blipFill>
        <p:spPr bwMode="auto">
          <a:xfrm>
            <a:off x="6804248" y="3933056"/>
            <a:ext cx="2160240" cy="292494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NEW YEAR</a:t>
            </a:r>
            <a:endParaRPr lang="it-IT" dirty="0"/>
          </a:p>
        </p:txBody>
      </p:sp>
      <p:sp>
        <p:nvSpPr>
          <p:cNvPr id="3" name="Segnaposto contenuto 2"/>
          <p:cNvSpPr>
            <a:spLocks noGrp="1"/>
          </p:cNvSpPr>
          <p:nvPr>
            <p:ph idx="1"/>
          </p:nvPr>
        </p:nvSpPr>
        <p:spPr/>
        <p:txBody>
          <a:bodyPr>
            <a:normAutofit/>
          </a:bodyPr>
          <a:lstStyle/>
          <a:p>
            <a:pPr algn="just">
              <a:buNone/>
            </a:pPr>
            <a:r>
              <a:rPr lang="en-US" sz="1800" dirty="0" smtClean="0"/>
              <a:t>Koreans celebrate New Year's Day at the start of the year on the lunar calendar and</a:t>
            </a:r>
          </a:p>
          <a:p>
            <a:pPr algn="just">
              <a:buNone/>
            </a:pPr>
            <a:r>
              <a:rPr lang="en-US" sz="1800" dirty="0" smtClean="0"/>
              <a:t>have done so for thousands of years. However, many Koreans now also celebrate the</a:t>
            </a:r>
          </a:p>
          <a:p>
            <a:pPr algn="just">
              <a:buNone/>
            </a:pPr>
            <a:r>
              <a:rPr lang="en-US" sz="1800" dirty="0" smtClean="0"/>
              <a:t>New Year at the start of the solar calendar (January 1). So these days, many people in</a:t>
            </a:r>
          </a:p>
          <a:p>
            <a:pPr algn="just">
              <a:buNone/>
            </a:pPr>
            <a:r>
              <a:rPr lang="en-US" sz="1800" dirty="0" smtClean="0"/>
              <a:t>Korea and abroad celebrate New Year's Day twice. But it is the lunar New Year that is</a:t>
            </a:r>
          </a:p>
          <a:p>
            <a:pPr algn="just">
              <a:buNone/>
            </a:pPr>
            <a:r>
              <a:rPr lang="en-US" sz="1800" dirty="0" smtClean="0"/>
              <a:t>one of the most important Korean holidays on the calendar.</a:t>
            </a:r>
          </a:p>
          <a:p>
            <a:pPr algn="just">
              <a:buNone/>
            </a:pPr>
            <a:r>
              <a:rPr lang="en-US" sz="1800" dirty="0" smtClean="0"/>
              <a:t>New Year's Day is a family holiday, and the lunar New Year is a three-day event in</a:t>
            </a:r>
          </a:p>
          <a:p>
            <a:pPr algn="just">
              <a:buNone/>
            </a:pPr>
            <a:r>
              <a:rPr lang="en-US" sz="1800" dirty="0" smtClean="0"/>
              <a:t>Korea. Most people try to return to their family homes to spend time with relatives and</a:t>
            </a:r>
          </a:p>
          <a:p>
            <a:pPr algn="just">
              <a:buNone/>
            </a:pPr>
            <a:r>
              <a:rPr lang="en-US" sz="1800" dirty="0" smtClean="0"/>
              <a:t>honor ancestors. The solar New Year is also a family day for Koreans, even for those</a:t>
            </a:r>
          </a:p>
          <a:p>
            <a:pPr algn="just">
              <a:buNone/>
            </a:pPr>
            <a:r>
              <a:rPr lang="en-US" sz="1800" dirty="0" smtClean="0"/>
              <a:t>that live in the West of the word where it is usually more traditionally celebrated with</a:t>
            </a:r>
          </a:p>
          <a:p>
            <a:pPr algn="just">
              <a:buNone/>
            </a:pPr>
            <a:r>
              <a:rPr lang="it-IT" sz="1800" dirty="0" err="1" smtClean="0"/>
              <a:t>friends</a:t>
            </a:r>
            <a:r>
              <a:rPr lang="it-IT" sz="1800" dirty="0" smtClean="0"/>
              <a:t>.</a:t>
            </a:r>
            <a:endParaRPr lang="it-IT"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649491"/>
          </a:xfrm>
        </p:spPr>
        <p:txBody>
          <a:bodyPr/>
          <a:lstStyle/>
          <a:p>
            <a:pPr algn="ctr">
              <a:buNone/>
            </a:pPr>
            <a:endParaRPr lang="it-IT" dirty="0" smtClean="0"/>
          </a:p>
          <a:p>
            <a:pPr algn="ctr">
              <a:buNone/>
            </a:pPr>
            <a:endParaRPr lang="it-IT" dirty="0" smtClean="0"/>
          </a:p>
          <a:p>
            <a:pPr algn="ctr">
              <a:buNone/>
            </a:pPr>
            <a:endParaRPr lang="it-IT" dirty="0" smtClean="0"/>
          </a:p>
          <a:p>
            <a:pPr algn="ctr">
              <a:buNone/>
            </a:pPr>
            <a:r>
              <a:rPr lang="it-IT" dirty="0" smtClean="0">
                <a:solidFill>
                  <a:schemeClr val="accent3">
                    <a:lumMod val="50000"/>
                  </a:schemeClr>
                </a:solidFill>
              </a:rPr>
              <a:t>BY ALBERTO SIMIONATO</a:t>
            </a:r>
          </a:p>
          <a:p>
            <a:pPr algn="ctr">
              <a:buNone/>
            </a:pPr>
            <a:r>
              <a:rPr lang="it-IT" dirty="0" smtClean="0">
                <a:solidFill>
                  <a:schemeClr val="accent3">
                    <a:lumMod val="50000"/>
                  </a:schemeClr>
                </a:solidFill>
              </a:rPr>
              <a:t>AND MATTEO LONGO</a:t>
            </a:r>
            <a:endParaRPr lang="it-IT" dirty="0">
              <a:solidFill>
                <a:schemeClr val="accent3">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500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i="1" dirty="0"/>
              <a:t>Food traditions at Christmas in Japan</a:t>
            </a:r>
            <a:endParaRPr lang="it-IT" b="1" dirty="0"/>
          </a:p>
        </p:txBody>
      </p:sp>
      <p:sp>
        <p:nvSpPr>
          <p:cNvPr id="3" name="Segnaposto contenuto 2"/>
          <p:cNvSpPr>
            <a:spLocks noGrp="1"/>
          </p:cNvSpPr>
          <p:nvPr>
            <p:ph idx="1"/>
          </p:nvPr>
        </p:nvSpPr>
        <p:spPr>
          <a:xfrm>
            <a:off x="457200" y="1600200"/>
            <a:ext cx="4330824" cy="4525963"/>
          </a:xfrm>
        </p:spPr>
        <p:txBody>
          <a:bodyPr>
            <a:normAutofit fontScale="55000" lnSpcReduction="20000"/>
          </a:bodyPr>
          <a:lstStyle/>
          <a:p>
            <a:pPr>
              <a:buNone/>
            </a:pPr>
            <a:r>
              <a:rPr lang="en-US" b="1" dirty="0"/>
              <a:t>Christmas at KFC</a:t>
            </a:r>
            <a:endParaRPr lang="it-IT" dirty="0"/>
          </a:p>
          <a:p>
            <a:r>
              <a:rPr lang="en-US" dirty="0"/>
              <a:t>KFC (Kentuchy Fried Chicken) is an American fast food chain specializing in chicken, which can be found almost everywhere in the world. </a:t>
            </a:r>
            <a:br>
              <a:rPr lang="en-US" dirty="0"/>
            </a:br>
            <a:r>
              <a:rPr lang="en-US" dirty="0"/>
              <a:t>What has to do Christmas with KFC? In 1974, when Christmas in Japan was already known but still a recent holiday, since they began to celebrate it as a commercial holiday only after the war, this company launched an incredible campaign across the country, which, incredible but true, gave life to a tradition. On Christmas Day eating chicken is a tradition in Japan, even better if it is from KFC. </a:t>
            </a:r>
            <a:br>
              <a:rPr lang="en-US" dirty="0"/>
            </a:br>
            <a:r>
              <a:rPr lang="en-US" dirty="0"/>
              <a:t>Don't be surprised, therefore, if on December 25 you will find long queues to eat in this fast food chain.</a:t>
            </a:r>
            <a:endParaRPr lang="it-IT" dirty="0"/>
          </a:p>
          <a:p>
            <a:endParaRPr lang="it-IT" dirty="0"/>
          </a:p>
        </p:txBody>
      </p:sp>
      <p:pic>
        <p:nvPicPr>
          <p:cNvPr id="4" name="Immagine 3" descr="luci di natale shiodome tokyo">
            <a:hlinkClick r:id="rId2" tgtFrame="&quot;_blank&quot;"/>
          </p:cNvPr>
          <p:cNvPicPr/>
          <p:nvPr/>
        </p:nvPicPr>
        <p:blipFill>
          <a:blip r:embed="rId3" cstate="print"/>
          <a:srcRect/>
          <a:stretch>
            <a:fillRect/>
          </a:stretch>
        </p:blipFill>
        <p:spPr bwMode="auto">
          <a:xfrm>
            <a:off x="4644008" y="1484784"/>
            <a:ext cx="4104456" cy="525658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smtClean="0"/>
              <a:t>Christmas Cake</a:t>
            </a:r>
            <a:r>
              <a:rPr lang="it-IT" dirty="0" smtClean="0"/>
              <a:t/>
            </a:r>
            <a:br>
              <a:rPr lang="it-IT" dirty="0" smtClean="0"/>
            </a:br>
            <a:endParaRPr lang="it-IT" dirty="0"/>
          </a:p>
        </p:txBody>
      </p:sp>
      <p:sp>
        <p:nvSpPr>
          <p:cNvPr id="3" name="Segnaposto contenuto 2"/>
          <p:cNvSpPr>
            <a:spLocks noGrp="1"/>
          </p:cNvSpPr>
          <p:nvPr>
            <p:ph idx="1"/>
          </p:nvPr>
        </p:nvSpPr>
        <p:spPr>
          <a:xfrm>
            <a:off x="457200" y="1052736"/>
            <a:ext cx="5194920" cy="5472608"/>
          </a:xfrm>
        </p:spPr>
        <p:txBody>
          <a:bodyPr>
            <a:normAutofit fontScale="62500" lnSpcReduction="20000"/>
          </a:bodyPr>
          <a:lstStyle/>
          <a:p>
            <a:pPr>
              <a:buNone/>
            </a:pPr>
            <a:r>
              <a:rPr lang="en-US" dirty="0" smtClean="0"/>
              <a:t>Another </a:t>
            </a:r>
            <a:r>
              <a:rPr lang="en-US" dirty="0"/>
              <a:t>Japanese Christmas tradition is that of eating, especially in the evening of 24 December, a cake. This is usually a simple sponge cake with cream and strawberries, decorated with Christmas theme, as you can see in the picture below. </a:t>
            </a:r>
            <a:br>
              <a:rPr lang="en-US" dirty="0"/>
            </a:br>
            <a:r>
              <a:rPr lang="en-US" dirty="0"/>
              <a:t>The term "Christmas Cake" is also sometimes used in a derogatory sense referring to the girls with more than 25 years, with the meaning that, after the 25th birthday, males no longer have interest in them, just like Christmas cakes after December 25th.</a:t>
            </a:r>
            <a:endParaRPr lang="it-IT" dirty="0"/>
          </a:p>
          <a:p>
            <a:r>
              <a:rPr lang="en-US" i="1" dirty="0"/>
              <a:t>a typical Japanese Christmas cake</a:t>
            </a:r>
            <a:endParaRPr lang="it-IT" dirty="0"/>
          </a:p>
          <a:p>
            <a:r>
              <a:rPr lang="en-US" i="1" dirty="0"/>
              <a:t>Christmas Greetings in Japanese</a:t>
            </a:r>
            <a:endParaRPr lang="it-IT" dirty="0"/>
          </a:p>
          <a:p>
            <a:r>
              <a:rPr lang="en-US" dirty="0"/>
              <a:t>Obviously there isn't a Japanese word that means "Christmas", nor a kanji to write it, and the most widely used greeting is the english "Merry Christmas", with a typical japanized pronunciation, so "Merii Kurisumasu", written in katakana </a:t>
            </a:r>
            <a:r>
              <a:rPr lang="en-US" dirty="0" smtClean="0"/>
              <a:t>or </a:t>
            </a:r>
            <a:r>
              <a:rPr lang="en-US" dirty="0"/>
              <a:t>very often right in the Latin alphabet.</a:t>
            </a:r>
            <a:endParaRPr lang="it-IT" dirty="0"/>
          </a:p>
          <a:p>
            <a:endParaRPr lang="it-IT" dirty="0"/>
          </a:p>
        </p:txBody>
      </p:sp>
      <p:pic>
        <p:nvPicPr>
          <p:cNvPr id="4" name="Immagine 3" descr="christmas cake giapponese">
            <a:hlinkClick r:id="rId3" tgtFrame="&quot;_blank&quot;"/>
          </p:cNvPr>
          <p:cNvPicPr/>
          <p:nvPr/>
        </p:nvPicPr>
        <p:blipFill>
          <a:blip r:embed="rId4" cstate="print"/>
          <a:srcRect/>
          <a:stretch>
            <a:fillRect/>
          </a:stretch>
        </p:blipFill>
        <p:spPr bwMode="auto">
          <a:xfrm>
            <a:off x="5652120" y="1124744"/>
            <a:ext cx="3105150" cy="525658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Japanese</a:t>
            </a:r>
            <a:r>
              <a:rPr lang="it-IT" dirty="0"/>
              <a:t> New </a:t>
            </a:r>
            <a:r>
              <a:rPr lang="it-IT" dirty="0" err="1"/>
              <a:t>Year</a:t>
            </a:r>
            <a:r>
              <a:rPr lang="it-IT" dirty="0"/>
              <a:t/>
            </a:r>
            <a:br>
              <a:rPr lang="it-IT" dirty="0"/>
            </a:br>
            <a:endParaRPr lang="it-IT" dirty="0"/>
          </a:p>
        </p:txBody>
      </p:sp>
      <p:sp>
        <p:nvSpPr>
          <p:cNvPr id="3" name="Segnaposto contenuto 2"/>
          <p:cNvSpPr>
            <a:spLocks noGrp="1"/>
          </p:cNvSpPr>
          <p:nvPr>
            <p:ph idx="1"/>
          </p:nvPr>
        </p:nvSpPr>
        <p:spPr>
          <a:xfrm>
            <a:off x="323528" y="1484784"/>
            <a:ext cx="5698976" cy="4525963"/>
          </a:xfrm>
        </p:spPr>
        <p:txBody>
          <a:bodyPr>
            <a:normAutofit fontScale="85000" lnSpcReduction="10000"/>
          </a:bodyPr>
          <a:lstStyle/>
          <a:p>
            <a:r>
              <a:rPr lang="en-US" dirty="0">
                <a:solidFill>
                  <a:schemeClr val="bg1"/>
                </a:solidFill>
              </a:rPr>
              <a:t>The </a:t>
            </a:r>
            <a:r>
              <a:rPr lang="it-IT" dirty="0" err="1">
                <a:solidFill>
                  <a:schemeClr val="bg1"/>
                </a:solidFill>
              </a:rPr>
              <a:t>Japanese</a:t>
            </a:r>
            <a:r>
              <a:rPr lang="it-IT" dirty="0">
                <a:solidFill>
                  <a:schemeClr val="bg1"/>
                </a:solidFill>
              </a:rPr>
              <a:t> New </a:t>
            </a:r>
            <a:r>
              <a:rPr lang="it-IT" dirty="0" err="1">
                <a:solidFill>
                  <a:schemeClr val="bg1"/>
                </a:solidFill>
              </a:rPr>
              <a:t>Year</a:t>
            </a:r>
            <a:r>
              <a:rPr lang="it-IT" dirty="0">
                <a:solidFill>
                  <a:schemeClr val="bg1"/>
                </a:solidFill>
              </a:rPr>
              <a:t>  </a:t>
            </a:r>
            <a:r>
              <a:rPr lang="it-IT" dirty="0" err="1">
                <a:solidFill>
                  <a:schemeClr val="bg1"/>
                </a:solidFill>
              </a:rPr>
              <a:t>is</a:t>
            </a:r>
            <a:r>
              <a:rPr lang="it-IT" dirty="0">
                <a:solidFill>
                  <a:schemeClr val="bg1"/>
                </a:solidFill>
              </a:rPr>
              <a:t> </a:t>
            </a:r>
            <a:r>
              <a:rPr lang="it-IT" dirty="0" err="1">
                <a:solidFill>
                  <a:schemeClr val="bg1"/>
                </a:solidFill>
              </a:rPr>
              <a:t>an</a:t>
            </a:r>
            <a:r>
              <a:rPr lang="it-IT" dirty="0">
                <a:solidFill>
                  <a:schemeClr val="bg1"/>
                </a:solidFill>
              </a:rPr>
              <a:t> </a:t>
            </a:r>
            <a:r>
              <a:rPr lang="it-IT" dirty="0" err="1">
                <a:solidFill>
                  <a:schemeClr val="bg1"/>
                </a:solidFill>
              </a:rPr>
              <a:t>annual</a:t>
            </a:r>
            <a:r>
              <a:rPr lang="it-IT" dirty="0">
                <a:solidFill>
                  <a:schemeClr val="bg1"/>
                </a:solidFill>
              </a:rPr>
              <a:t> </a:t>
            </a:r>
            <a:r>
              <a:rPr lang="it-IT" dirty="0" smtClean="0">
                <a:solidFill>
                  <a:schemeClr val="bg1"/>
                </a:solidFill>
              </a:rPr>
              <a:t>festival</a:t>
            </a:r>
            <a:r>
              <a:rPr lang="en-US" dirty="0">
                <a:solidFill>
                  <a:schemeClr val="bg1"/>
                </a:solidFill>
              </a:rPr>
              <a:t> with its own customs. Since 1873, the Japanese New Year has been celebrated according to the </a:t>
            </a:r>
            <a:r>
              <a:rPr lang="en-US" dirty="0" smtClean="0">
                <a:solidFill>
                  <a:schemeClr val="bg1"/>
                </a:solidFill>
              </a:rPr>
              <a:t>Gregorian calendar, </a:t>
            </a:r>
            <a:r>
              <a:rPr lang="en-US" dirty="0">
                <a:solidFill>
                  <a:schemeClr val="bg1"/>
                </a:solidFill>
              </a:rPr>
              <a:t>on January 1 of each year, </a:t>
            </a:r>
            <a:r>
              <a:rPr lang="en-US" dirty="0" smtClean="0">
                <a:solidFill>
                  <a:schemeClr val="bg1"/>
                </a:solidFill>
                <a:hlinkClick r:id="rId3" tooltip="New Year's Day"/>
              </a:rPr>
              <a:t> </a:t>
            </a:r>
            <a:r>
              <a:rPr lang="en-US" dirty="0" smtClean="0">
                <a:solidFill>
                  <a:schemeClr val="bg1"/>
                </a:solidFill>
              </a:rPr>
              <a:t>New Years Day</a:t>
            </a:r>
            <a:r>
              <a:rPr lang="en-US" dirty="0">
                <a:solidFill>
                  <a:schemeClr val="bg1"/>
                </a:solidFill>
              </a:rPr>
              <a:t> </a:t>
            </a:r>
            <a:r>
              <a:rPr lang="en-US" dirty="0" smtClean="0">
                <a:solidFill>
                  <a:schemeClr val="bg1"/>
                </a:solidFill>
              </a:rPr>
              <a:t>. </a:t>
            </a:r>
            <a:r>
              <a:rPr lang="en-US" dirty="0">
                <a:solidFill>
                  <a:schemeClr val="bg1"/>
                </a:solidFill>
              </a:rPr>
              <a:t>However, the </a:t>
            </a:r>
            <a:r>
              <a:rPr lang="en-US" dirty="0" smtClean="0">
                <a:solidFill>
                  <a:schemeClr val="bg1"/>
                </a:solidFill>
              </a:rPr>
              <a:t>original celebration</a:t>
            </a:r>
            <a:r>
              <a:rPr lang="en-US" dirty="0">
                <a:solidFill>
                  <a:schemeClr val="bg1"/>
                </a:solidFill>
              </a:rPr>
              <a:t> of the Japanese New Year is still marked on the same day as the contemporary </a:t>
            </a:r>
            <a:r>
              <a:rPr lang="en-US" dirty="0" err="1" smtClean="0">
                <a:solidFill>
                  <a:schemeClr val="bg1"/>
                </a:solidFill>
              </a:rPr>
              <a:t>Chinese,Korean</a:t>
            </a:r>
            <a:r>
              <a:rPr lang="en-US" dirty="0" smtClean="0">
                <a:solidFill>
                  <a:schemeClr val="bg1"/>
                </a:solidFill>
              </a:rPr>
              <a:t>, </a:t>
            </a:r>
            <a:r>
              <a:rPr lang="en-US" dirty="0">
                <a:solidFill>
                  <a:schemeClr val="bg1"/>
                </a:solidFill>
              </a:rPr>
              <a:t>and </a:t>
            </a:r>
            <a:r>
              <a:rPr lang="en-US" dirty="0" smtClean="0">
                <a:solidFill>
                  <a:schemeClr val="bg1"/>
                </a:solidFill>
              </a:rPr>
              <a:t>Vietnamese New Year.</a:t>
            </a:r>
            <a:endParaRPr lang="it-IT"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Traditional</a:t>
            </a:r>
            <a:r>
              <a:rPr lang="it-IT" dirty="0" smtClean="0"/>
              <a:t> </a:t>
            </a:r>
            <a:r>
              <a:rPr lang="it-IT" dirty="0" err="1" smtClean="0"/>
              <a:t>food</a:t>
            </a:r>
            <a:r>
              <a:rPr lang="it-IT" b="1" dirty="0" smtClean="0"/>
              <a:t/>
            </a:r>
            <a:br>
              <a:rPr lang="it-IT" b="1" dirty="0" smtClean="0"/>
            </a:br>
            <a:endParaRPr lang="it-IT" dirty="0"/>
          </a:p>
        </p:txBody>
      </p:sp>
      <p:sp>
        <p:nvSpPr>
          <p:cNvPr id="3" name="Segnaposto contenuto 2"/>
          <p:cNvSpPr>
            <a:spLocks noGrp="1"/>
          </p:cNvSpPr>
          <p:nvPr>
            <p:ph idx="1"/>
          </p:nvPr>
        </p:nvSpPr>
        <p:spPr>
          <a:xfrm>
            <a:off x="467544" y="836712"/>
            <a:ext cx="4906888" cy="6741368"/>
          </a:xfrm>
        </p:spPr>
        <p:txBody>
          <a:bodyPr>
            <a:normAutofit fontScale="62500" lnSpcReduction="20000"/>
          </a:bodyPr>
          <a:lstStyle/>
          <a:p>
            <a:r>
              <a:rPr lang="en-US" sz="2900" u="sng" dirty="0" smtClean="0">
                <a:hlinkClick r:id="rId3" tooltip="Osechi"/>
              </a:rPr>
              <a:t>Osechi-</a:t>
            </a:r>
            <a:r>
              <a:rPr lang="en-US" sz="2900" u="sng" dirty="0" err="1" smtClean="0">
                <a:hlinkClick r:id="rId3" tooltip="Osechi"/>
              </a:rPr>
              <a:t>ryōri</a:t>
            </a:r>
            <a:r>
              <a:rPr lang="en-US" sz="2900" dirty="0"/>
              <a:t>, typical new year's dishes</a:t>
            </a:r>
            <a:endParaRPr lang="it-IT" sz="2900" dirty="0"/>
          </a:p>
          <a:p>
            <a:r>
              <a:rPr lang="en-US" sz="2900" dirty="0"/>
              <a:t>Typical </a:t>
            </a:r>
            <a:r>
              <a:rPr lang="en-US" sz="2900" dirty="0" err="1" smtClean="0"/>
              <a:t>ozoni</a:t>
            </a:r>
            <a:r>
              <a:rPr lang="en-US" sz="2900" dirty="0" smtClean="0"/>
              <a:t>, </a:t>
            </a:r>
            <a:r>
              <a:rPr lang="en-US" sz="2900" dirty="0"/>
              <a:t>a soup with mochi</a:t>
            </a:r>
            <a:endParaRPr lang="it-IT" sz="2900" dirty="0"/>
          </a:p>
          <a:p>
            <a:r>
              <a:rPr lang="en-US" sz="2900" dirty="0"/>
              <a:t>Japanese people eat a special selection of dishes during the New Year celebration called </a:t>
            </a:r>
            <a:r>
              <a:rPr lang="en-US" sz="2900" dirty="0">
                <a:hlinkClick r:id="rId3" tooltip="Osechi"/>
              </a:rPr>
              <a:t>osechi-</a:t>
            </a:r>
            <a:r>
              <a:rPr lang="en-US" sz="2900" dirty="0" err="1">
                <a:hlinkClick r:id="rId3" tooltip="Osechi"/>
              </a:rPr>
              <a:t>ryōri</a:t>
            </a:r>
            <a:r>
              <a:rPr lang="en-US" sz="2900" dirty="0"/>
              <a:t> </a:t>
            </a:r>
            <a:r>
              <a:rPr lang="en-US" sz="2900" dirty="0" smtClean="0"/>
              <a:t>, </a:t>
            </a:r>
            <a:r>
              <a:rPr lang="en-US" sz="2900" dirty="0"/>
              <a:t>typically shortened to osechi. This consists of boiled </a:t>
            </a:r>
            <a:r>
              <a:rPr lang="en-US" sz="2900" dirty="0" smtClean="0"/>
              <a:t>seaweed</a:t>
            </a:r>
            <a:r>
              <a:rPr lang="en-US" sz="2900" dirty="0"/>
              <a:t>  konbu</a:t>
            </a:r>
            <a:r>
              <a:rPr lang="en-US" sz="2900" baseline="30000" dirty="0">
                <a:hlinkClick r:id="rId4" tooltip="Help:Installing Japanese character sets"/>
              </a:rPr>
              <a:t>?</a:t>
            </a:r>
            <a:r>
              <a:rPr lang="en-US" sz="2900" dirty="0"/>
              <a:t>), </a:t>
            </a:r>
            <a:r>
              <a:rPr lang="en-US" sz="2900" dirty="0" smtClean="0"/>
              <a:t>fish cakes</a:t>
            </a:r>
            <a:r>
              <a:rPr lang="en-US" sz="2900" dirty="0"/>
              <a:t> </a:t>
            </a:r>
            <a:r>
              <a:rPr lang="en-US" sz="2900" dirty="0" smtClean="0"/>
              <a:t>), </a:t>
            </a:r>
            <a:r>
              <a:rPr lang="en-US" sz="2900" dirty="0"/>
              <a:t>mashed </a:t>
            </a:r>
            <a:r>
              <a:rPr lang="en-US" sz="2900" dirty="0">
                <a:hlinkClick r:id="rId5" tooltip="Sweet potato"/>
              </a:rPr>
              <a:t>sweet potato</a:t>
            </a:r>
            <a:r>
              <a:rPr lang="en-US" sz="2900" dirty="0"/>
              <a:t> with </a:t>
            </a:r>
            <a:r>
              <a:rPr lang="en-US" sz="2900" dirty="0">
                <a:hlinkClick r:id="rId6" tooltip="Chestnut"/>
              </a:rPr>
              <a:t>chestnut</a:t>
            </a:r>
            <a:r>
              <a:rPr lang="en-US" sz="2900" dirty="0"/>
              <a:t> </a:t>
            </a:r>
            <a:r>
              <a:rPr lang="en-US" sz="2900" dirty="0" smtClean="0"/>
              <a:t>), </a:t>
            </a:r>
            <a:r>
              <a:rPr lang="en-US" sz="2900" dirty="0"/>
              <a:t>simmered </a:t>
            </a:r>
            <a:r>
              <a:rPr lang="en-US" sz="2900" dirty="0">
                <a:hlinkClick r:id="rId7" tooltip="Burdock"/>
              </a:rPr>
              <a:t>burdock</a:t>
            </a:r>
            <a:r>
              <a:rPr lang="en-US" sz="2900" dirty="0"/>
              <a:t> root  kinpira gobō</a:t>
            </a:r>
            <a:r>
              <a:rPr lang="en-US" sz="2900" baseline="30000" dirty="0">
                <a:hlinkClick r:id="rId4" tooltip="Help:Installing Japanese character sets"/>
              </a:rPr>
              <a:t>?</a:t>
            </a:r>
            <a:r>
              <a:rPr lang="en-US" sz="2900" dirty="0"/>
              <a:t>), and sweetened black </a:t>
            </a:r>
            <a:r>
              <a:rPr lang="en-US" sz="2900" dirty="0">
                <a:hlinkClick r:id="rId8" tooltip="Soybean"/>
              </a:rPr>
              <a:t>soybeans</a:t>
            </a:r>
            <a:r>
              <a:rPr lang="en-US" sz="2900" dirty="0"/>
              <a:t> </a:t>
            </a:r>
            <a:r>
              <a:rPr lang="en-US" sz="2900" dirty="0" smtClean="0"/>
              <a:t>.Many </a:t>
            </a:r>
            <a:r>
              <a:rPr lang="en-US" sz="2900" dirty="0"/>
              <a:t>of these dishes are sweet, sour, or dried, so they can keep without refrigeration—the culinary traditions date to a time before households had refrigerators, when most stores closed for the holidays. There are many variations of osechi, and some foods eaten in one region are not eaten in other places (or are considered unfortunate or even banned) on New Year's Day. Another popular dish is </a:t>
            </a:r>
            <a:r>
              <a:rPr lang="en-US" sz="2900" dirty="0" err="1">
                <a:hlinkClick r:id="rId9" tooltip="Ozouni"/>
              </a:rPr>
              <a:t>ozōni</a:t>
            </a:r>
            <a:r>
              <a:rPr lang="en-US" sz="2900" dirty="0"/>
              <a:t> </a:t>
            </a:r>
            <a:r>
              <a:rPr lang="en-US" sz="2900" dirty="0" smtClean="0"/>
              <a:t>,a </a:t>
            </a:r>
            <a:r>
              <a:rPr lang="en-US" sz="2900" dirty="0"/>
              <a:t>soup with </a:t>
            </a:r>
            <a:r>
              <a:rPr lang="en-US" sz="2900" dirty="0">
                <a:hlinkClick r:id="rId10" tooltip="Mochi"/>
              </a:rPr>
              <a:t>mochi</a:t>
            </a:r>
            <a:r>
              <a:rPr lang="en-US" sz="2900" dirty="0"/>
              <a:t> rice cake and other ingredients that differ based on various regions of Japan. Today, </a:t>
            </a:r>
            <a:r>
              <a:rPr lang="en-US" sz="2900" dirty="0">
                <a:hlinkClick r:id="rId11" tooltip="Sashimi"/>
              </a:rPr>
              <a:t>sashimi</a:t>
            </a:r>
            <a:r>
              <a:rPr lang="en-US" sz="2900" dirty="0"/>
              <a:t> and </a:t>
            </a:r>
            <a:r>
              <a:rPr lang="en-US" sz="2900" dirty="0">
                <a:hlinkClick r:id="rId12" tooltip="Sushi"/>
              </a:rPr>
              <a:t>sushi</a:t>
            </a:r>
            <a:r>
              <a:rPr lang="en-US" sz="2900" dirty="0"/>
              <a:t> are often eaten, as well as non-Japanese foods. To let the overworked stomach rest, seven-</a:t>
            </a:r>
            <a:r>
              <a:rPr lang="en-US" sz="2900" dirty="0">
                <a:hlinkClick r:id="rId13" tooltip="Herb"/>
              </a:rPr>
              <a:t>herb</a:t>
            </a:r>
            <a:r>
              <a:rPr lang="en-US" sz="2900" dirty="0"/>
              <a:t> rice </a:t>
            </a:r>
            <a:r>
              <a:rPr lang="en-US" sz="2900" dirty="0" smtClean="0"/>
              <a:t>soup</a:t>
            </a:r>
            <a:r>
              <a:rPr lang="en-US" sz="2900" dirty="0"/>
              <a:t> is prepared on the seventh day of January, a day known as </a:t>
            </a:r>
            <a:r>
              <a:rPr lang="en-US" sz="2900" dirty="0" err="1">
                <a:hlinkClick r:id="rId14" tooltip="Jinjitsu"/>
              </a:rPr>
              <a:t>jinjitsu</a:t>
            </a:r>
            <a:r>
              <a:rPr lang="en-US" sz="2900" dirty="0"/>
              <a:t> </a:t>
            </a:r>
            <a:r>
              <a:rPr lang="en-US" sz="2900" dirty="0" smtClean="0"/>
              <a:t>.</a:t>
            </a:r>
            <a:endParaRPr lang="it-IT" sz="2900" dirty="0"/>
          </a:p>
          <a:p>
            <a:endParaRPr lang="it-IT" dirty="0"/>
          </a:p>
        </p:txBody>
      </p:sp>
      <p:pic>
        <p:nvPicPr>
          <p:cNvPr id="4" name="Immagine 3" descr="http://upload.wikimedia.org/wikipedia/commons/thumb/5/57/Oseti.jpg/300px-Oseti.jpg">
            <a:hlinkClick r:id="rId15"/>
          </p:cNvPr>
          <p:cNvPicPr/>
          <p:nvPr/>
        </p:nvPicPr>
        <p:blipFill>
          <a:blip r:embed="rId16" cstate="print"/>
          <a:srcRect/>
          <a:stretch>
            <a:fillRect/>
          </a:stretch>
        </p:blipFill>
        <p:spPr bwMode="auto">
          <a:xfrm>
            <a:off x="5796136" y="1052736"/>
            <a:ext cx="2857500" cy="2592288"/>
          </a:xfrm>
          <a:prstGeom prst="rect">
            <a:avLst/>
          </a:prstGeom>
          <a:noFill/>
          <a:ln w="9525">
            <a:noFill/>
            <a:miter lim="800000"/>
            <a:headEnd/>
            <a:tailEnd/>
          </a:ln>
        </p:spPr>
      </p:pic>
      <p:pic>
        <p:nvPicPr>
          <p:cNvPr id="5" name="Immagine 4" descr="http://upload.wikimedia.org/wikipedia/commons/thumb/9/91/Zoni_by_yoppy.jpg/220px-Zoni_by_yoppy.jpg">
            <a:hlinkClick r:id="rId17"/>
          </p:cNvPr>
          <p:cNvPicPr/>
          <p:nvPr/>
        </p:nvPicPr>
        <p:blipFill>
          <a:blip r:embed="rId18" cstate="print"/>
          <a:srcRect/>
          <a:stretch>
            <a:fillRect/>
          </a:stretch>
        </p:blipFill>
        <p:spPr bwMode="auto">
          <a:xfrm>
            <a:off x="5724128" y="3861048"/>
            <a:ext cx="3096344" cy="252028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dirty="0" smtClean="0">
                <a:latin typeface="Arial" pitchFamily="34" charset="0"/>
                <a:cs typeface="Arial" pitchFamily="34" charset="0"/>
              </a:rPr>
              <a:t>CHRISTMAS IN SOUTH KOREA</a:t>
            </a:r>
            <a:endParaRPr lang="it-IT"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611560" y="1556792"/>
            <a:ext cx="8064896" cy="475252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endParaRPr lang="it-IT"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Arial" pitchFamily="34" charset="0"/>
                <a:cs typeface="Arial" pitchFamily="34" charset="0"/>
              </a:rPr>
              <a:t>25 and 26 </a:t>
            </a:r>
            <a:r>
              <a:rPr lang="it-IT" b="1" dirty="0" err="1" smtClean="0">
                <a:latin typeface="Arial" pitchFamily="34" charset="0"/>
                <a:cs typeface="Arial" pitchFamily="34" charset="0"/>
              </a:rPr>
              <a:t>Dicember</a:t>
            </a:r>
            <a:endParaRPr lang="it-IT" dirty="0">
              <a:latin typeface="Arial" pitchFamily="34" charset="0"/>
              <a:cs typeface="Arial" pitchFamily="34" charset="0"/>
            </a:endParaRPr>
          </a:p>
        </p:txBody>
      </p:sp>
      <p:sp>
        <p:nvSpPr>
          <p:cNvPr id="3" name="Segnaposto contenuto 2"/>
          <p:cNvSpPr>
            <a:spLocks noGrp="1"/>
          </p:cNvSpPr>
          <p:nvPr>
            <p:ph idx="1"/>
          </p:nvPr>
        </p:nvSpPr>
        <p:spPr/>
        <p:txBody>
          <a:bodyPr>
            <a:normAutofit fontScale="77500" lnSpcReduction="20000"/>
          </a:bodyPr>
          <a:lstStyle/>
          <a:p>
            <a:pPr>
              <a:buNone/>
            </a:pPr>
            <a:r>
              <a:rPr lang="en-US" dirty="0" smtClean="0">
                <a:latin typeface="Arial" pitchFamily="34" charset="0"/>
                <a:cs typeface="Arial" pitchFamily="34" charset="0"/>
              </a:rPr>
              <a:t>There are more Christians in South Korea than in other </a:t>
            </a:r>
            <a:r>
              <a:rPr lang="en-US" dirty="0" err="1" smtClean="0">
                <a:latin typeface="Arial" pitchFamily="34" charset="0"/>
                <a:cs typeface="Arial" pitchFamily="34" charset="0"/>
              </a:rPr>
              <a:t>asian</a:t>
            </a:r>
            <a:r>
              <a:rPr lang="en-US" dirty="0" smtClean="0">
                <a:latin typeface="Arial" pitchFamily="34" charset="0"/>
                <a:cs typeface="Arial" pitchFamily="34" charset="0"/>
              </a:rPr>
              <a:t> countries such as </a:t>
            </a:r>
            <a:r>
              <a:rPr lang="en-US" dirty="0" smtClean="0">
                <a:latin typeface="Arial" pitchFamily="34" charset="0"/>
                <a:cs typeface="Arial" pitchFamily="34" charset="0"/>
              </a:rPr>
              <a:t>China and </a:t>
            </a:r>
            <a:r>
              <a:rPr lang="en-US" dirty="0" smtClean="0">
                <a:latin typeface="Arial" pitchFamily="34" charset="0"/>
                <a:cs typeface="Arial" pitchFamily="34" charset="0"/>
              </a:rPr>
              <a:t>Japan, so Christmas is celebrated more widely. (Christians make up about </a:t>
            </a:r>
            <a:r>
              <a:rPr lang="en-US" dirty="0" smtClean="0">
                <a:latin typeface="Arial" pitchFamily="34" charset="0"/>
                <a:cs typeface="Arial" pitchFamily="34" charset="0"/>
              </a:rPr>
              <a:t>25-30%of </a:t>
            </a:r>
            <a:r>
              <a:rPr lang="en-US" dirty="0" smtClean="0">
                <a:latin typeface="Arial" pitchFamily="34" charset="0"/>
                <a:cs typeface="Arial" pitchFamily="34" charset="0"/>
              </a:rPr>
              <a:t>the population.) However, the other 70% of people in South Korea are </a:t>
            </a:r>
            <a:r>
              <a:rPr lang="en-US" dirty="0" smtClean="0">
                <a:latin typeface="Arial" pitchFamily="34" charset="0"/>
                <a:cs typeface="Arial" pitchFamily="34" charset="0"/>
              </a:rPr>
              <a:t>Buddhist(about </a:t>
            </a:r>
            <a:r>
              <a:rPr lang="en-US" dirty="0" smtClean="0">
                <a:latin typeface="Arial" pitchFamily="34" charset="0"/>
                <a:cs typeface="Arial" pitchFamily="34" charset="0"/>
              </a:rPr>
              <a:t>25%) or don't have a religion</a:t>
            </a:r>
            <a:r>
              <a:rPr lang="en-US" dirty="0" smtClean="0">
                <a:latin typeface="Arial" pitchFamily="34" charset="0"/>
                <a:cs typeface="Arial" pitchFamily="34" charset="0"/>
              </a:rPr>
              <a:t>. Unlike </a:t>
            </a:r>
            <a:r>
              <a:rPr lang="en-US" dirty="0" smtClean="0">
                <a:latin typeface="Arial" pitchFamily="34" charset="0"/>
                <a:cs typeface="Arial" pitchFamily="34" charset="0"/>
              </a:rPr>
              <a:t>Japan, in the Republic of Korea Christmas </a:t>
            </a:r>
            <a:r>
              <a:rPr lang="en-US" dirty="0" smtClean="0">
                <a:latin typeface="Arial" pitchFamily="34" charset="0"/>
                <a:cs typeface="Arial" pitchFamily="34" charset="0"/>
              </a:rPr>
              <a:t>is an </a:t>
            </a:r>
            <a:r>
              <a:rPr lang="en-US" dirty="0" smtClean="0">
                <a:latin typeface="Arial" pitchFamily="34" charset="0"/>
                <a:cs typeface="Arial" pitchFamily="34" charset="0"/>
              </a:rPr>
              <a:t>official public holiday. So some people have the day of work and school. But they </a:t>
            </a:r>
            <a:r>
              <a:rPr lang="en-US" dirty="0" smtClean="0">
                <a:latin typeface="Arial" pitchFamily="34" charset="0"/>
                <a:cs typeface="Arial" pitchFamily="34" charset="0"/>
              </a:rPr>
              <a:t>go back </a:t>
            </a:r>
            <a:r>
              <a:rPr lang="en-US" dirty="0" smtClean="0">
                <a:latin typeface="Arial" pitchFamily="34" charset="0"/>
                <a:cs typeface="Arial" pitchFamily="34" charset="0"/>
              </a:rPr>
              <a:t>on the 26th (Boxing Day). There's a longer official winter break in the </a:t>
            </a:r>
            <a:r>
              <a:rPr lang="en-US" dirty="0" smtClean="0">
                <a:latin typeface="Arial" pitchFamily="34" charset="0"/>
                <a:cs typeface="Arial" pitchFamily="34" charset="0"/>
              </a:rPr>
              <a:t>New Year. Churches </a:t>
            </a:r>
            <a:r>
              <a:rPr lang="en-US" dirty="0" smtClean="0">
                <a:latin typeface="Arial" pitchFamily="34" charset="0"/>
                <a:cs typeface="Arial" pitchFamily="34" charset="0"/>
              </a:rPr>
              <a:t>are decorated with lights. Most churches have a service on </a:t>
            </a:r>
            <a:r>
              <a:rPr lang="en-US" dirty="0" smtClean="0">
                <a:latin typeface="Arial" pitchFamily="34" charset="0"/>
                <a:cs typeface="Arial" pitchFamily="34" charset="0"/>
              </a:rPr>
              <a:t>Christmas day</a:t>
            </a:r>
            <a:r>
              <a:rPr lang="en-US" dirty="0" smtClean="0">
                <a:latin typeface="Arial" pitchFamily="34" charset="0"/>
                <a:cs typeface="Arial" pitchFamily="34" charset="0"/>
              </a:rPr>
              <a:t>. Going to Church for Christmas is becoming more popular.</a:t>
            </a:r>
            <a:endParaRPr lang="it-IT"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5865515"/>
          </a:xfrm>
        </p:spPr>
        <p:txBody>
          <a:bodyPr>
            <a:normAutofit/>
          </a:bodyPr>
          <a:lstStyle/>
          <a:p>
            <a:pPr algn="just">
              <a:buNone/>
            </a:pPr>
            <a:endParaRPr lang="en-US" sz="1800" dirty="0" smtClean="0"/>
          </a:p>
          <a:p>
            <a:pPr algn="just">
              <a:buNone/>
            </a:pPr>
            <a:endParaRPr lang="en-US" sz="1800" dirty="0" smtClean="0"/>
          </a:p>
          <a:p>
            <a:pPr algn="just">
              <a:buNone/>
            </a:pPr>
            <a:r>
              <a:rPr lang="en-US" sz="1800" dirty="0" smtClean="0">
                <a:latin typeface="Arial" pitchFamily="34" charset="0"/>
                <a:cs typeface="Arial" pitchFamily="34" charset="0"/>
              </a:rPr>
              <a:t>Some </a:t>
            </a:r>
            <a:r>
              <a:rPr lang="en-US" sz="1800" dirty="0" smtClean="0">
                <a:latin typeface="Arial" pitchFamily="34" charset="0"/>
                <a:cs typeface="Arial" pitchFamily="34" charset="0"/>
              </a:rPr>
              <a:t>people (especially Christians and westerns who live in South Korea) </a:t>
            </a:r>
            <a:r>
              <a:rPr lang="en-US" sz="1800" dirty="0" smtClean="0">
                <a:latin typeface="Arial" pitchFamily="34" charset="0"/>
                <a:cs typeface="Arial" pitchFamily="34" charset="0"/>
              </a:rPr>
              <a:t>have decorations </a:t>
            </a:r>
            <a:r>
              <a:rPr lang="en-US" sz="1800" dirty="0" smtClean="0">
                <a:latin typeface="Arial" pitchFamily="34" charset="0"/>
                <a:cs typeface="Arial" pitchFamily="34" charset="0"/>
              </a:rPr>
              <a:t>at home including a Christmas </a:t>
            </a:r>
            <a:r>
              <a:rPr lang="en-US" sz="1800" dirty="0" smtClean="0">
                <a:latin typeface="Arial" pitchFamily="34" charset="0"/>
                <a:cs typeface="Arial" pitchFamily="34" charset="0"/>
              </a:rPr>
              <a:t>tree. Presents </a:t>
            </a:r>
            <a:r>
              <a:rPr lang="en-US" sz="1800" dirty="0" smtClean="0">
                <a:latin typeface="Arial" pitchFamily="34" charset="0"/>
                <a:cs typeface="Arial" pitchFamily="34" charset="0"/>
              </a:rPr>
              <a:t>are exchanged and a popular present is money! Giving actually gifts </a:t>
            </a:r>
            <a:r>
              <a:rPr lang="en-US" sz="1800" dirty="0" smtClean="0">
                <a:latin typeface="Arial" pitchFamily="34" charset="0"/>
                <a:cs typeface="Arial" pitchFamily="34" charset="0"/>
              </a:rPr>
              <a:t>has become </a:t>
            </a:r>
            <a:r>
              <a:rPr lang="en-US" sz="1800" dirty="0" smtClean="0">
                <a:latin typeface="Arial" pitchFamily="34" charset="0"/>
                <a:cs typeface="Arial" pitchFamily="34" charset="0"/>
              </a:rPr>
              <a:t>more popular, but giving money is still very common.</a:t>
            </a:r>
          </a:p>
          <a:p>
            <a:pPr algn="just">
              <a:buNone/>
            </a:pPr>
            <a:r>
              <a:rPr lang="en-US" sz="1800" dirty="0" smtClean="0">
                <a:latin typeface="Arial" pitchFamily="34" charset="0"/>
                <a:cs typeface="Arial" pitchFamily="34" charset="0"/>
              </a:rPr>
              <a:t>Santa Claus can also be seen around Korea but he might be wearing red or blue! </a:t>
            </a:r>
            <a:r>
              <a:rPr lang="en-US" sz="1800" dirty="0" smtClean="0">
                <a:latin typeface="Arial" pitchFamily="34" charset="0"/>
                <a:cs typeface="Arial" pitchFamily="34" charset="0"/>
              </a:rPr>
              <a:t>He's </a:t>
            </a:r>
            <a:r>
              <a:rPr lang="it-IT" sz="1800" dirty="0" err="1" smtClean="0">
                <a:latin typeface="Arial" pitchFamily="34" charset="0"/>
                <a:cs typeface="Arial" pitchFamily="34" charset="0"/>
              </a:rPr>
              <a:t>known</a:t>
            </a:r>
            <a:r>
              <a:rPr lang="it-IT" sz="1800" dirty="0" smtClean="0">
                <a:latin typeface="Arial" pitchFamily="34" charset="0"/>
                <a:cs typeface="Arial" pitchFamily="34" charset="0"/>
              </a:rPr>
              <a:t> </a:t>
            </a:r>
            <a:r>
              <a:rPr lang="it-IT" sz="1800" dirty="0" err="1" smtClean="0">
                <a:latin typeface="Arial" pitchFamily="34" charset="0"/>
                <a:cs typeface="Arial" pitchFamily="34" charset="0"/>
              </a:rPr>
              <a:t>as</a:t>
            </a:r>
            <a:r>
              <a:rPr lang="it-IT" sz="1800" dirty="0" smtClean="0">
                <a:latin typeface="Arial" pitchFamily="34" charset="0"/>
                <a:cs typeface="Arial" pitchFamily="34" charset="0"/>
              </a:rPr>
              <a:t> </a:t>
            </a:r>
            <a:r>
              <a:rPr lang="ko-KR" altLang="it-IT" sz="1800" dirty="0" smtClean="0">
                <a:latin typeface="Arial" pitchFamily="34" charset="0"/>
                <a:cs typeface="Arial" pitchFamily="34" charset="0"/>
              </a:rPr>
              <a:t>산타 클로스</a:t>
            </a:r>
            <a:r>
              <a:rPr lang="it-IT" altLang="ko-KR" sz="1800" dirty="0" smtClean="0">
                <a:latin typeface="Arial" pitchFamily="34" charset="0"/>
                <a:cs typeface="Arial" pitchFamily="34" charset="0"/>
              </a:rPr>
              <a:t>.</a:t>
            </a:r>
            <a:r>
              <a:rPr lang="en-US" sz="1800" dirty="0" smtClean="0">
                <a:latin typeface="Arial" pitchFamily="34" charset="0"/>
                <a:cs typeface="Arial" pitchFamily="34" charset="0"/>
              </a:rPr>
              <a:t>A </a:t>
            </a:r>
            <a:r>
              <a:rPr lang="en-US" sz="1800" dirty="0" smtClean="0">
                <a:latin typeface="Arial" pitchFamily="34" charset="0"/>
                <a:cs typeface="Arial" pitchFamily="34" charset="0"/>
              </a:rPr>
              <a:t>popular Christmas food is a Christmas Cake, but it's often a sponge cake covered </a:t>
            </a:r>
            <a:r>
              <a:rPr lang="en-US" sz="1800" dirty="0" smtClean="0">
                <a:latin typeface="Arial" pitchFamily="34" charset="0"/>
                <a:cs typeface="Arial" pitchFamily="34" charset="0"/>
              </a:rPr>
              <a:t>in cream </a:t>
            </a:r>
            <a:r>
              <a:rPr lang="en-US" sz="1800" dirty="0" smtClean="0">
                <a:latin typeface="Arial" pitchFamily="34" charset="0"/>
                <a:cs typeface="Arial" pitchFamily="34" charset="0"/>
              </a:rPr>
              <a:t>brought from a local bakery. Or you might even have an ice cream </a:t>
            </a:r>
            <a:r>
              <a:rPr lang="en-US" sz="1800" dirty="0" smtClean="0">
                <a:latin typeface="Arial" pitchFamily="34" charset="0"/>
                <a:cs typeface="Arial" pitchFamily="34" charset="0"/>
              </a:rPr>
              <a:t>cake.</a:t>
            </a:r>
            <a:r>
              <a:rPr lang="it-IT" sz="1800" dirty="0" err="1" smtClean="0">
                <a:latin typeface="Arial" pitchFamily="34" charset="0"/>
                <a:cs typeface="Arial" pitchFamily="34" charset="0"/>
              </a:rPr>
              <a:t>Merry</a:t>
            </a:r>
            <a:r>
              <a:rPr lang="it-IT" sz="1800" dirty="0" smtClean="0">
                <a:latin typeface="Arial" pitchFamily="34" charset="0"/>
                <a:cs typeface="Arial" pitchFamily="34" charset="0"/>
              </a:rPr>
              <a:t> </a:t>
            </a:r>
            <a:r>
              <a:rPr lang="it-IT" sz="1800" dirty="0" smtClean="0">
                <a:latin typeface="Arial" pitchFamily="34" charset="0"/>
                <a:cs typeface="Arial" pitchFamily="34" charset="0"/>
              </a:rPr>
              <a:t>Christmas in </a:t>
            </a:r>
            <a:r>
              <a:rPr lang="it-IT" sz="1800" dirty="0" err="1" smtClean="0">
                <a:latin typeface="Arial" pitchFamily="34" charset="0"/>
                <a:cs typeface="Arial" pitchFamily="34" charset="0"/>
              </a:rPr>
              <a:t>Korean</a:t>
            </a:r>
            <a:r>
              <a:rPr lang="it-IT" sz="1800" dirty="0" smtClean="0">
                <a:latin typeface="Arial" pitchFamily="34" charset="0"/>
                <a:cs typeface="Arial" pitchFamily="34" charset="0"/>
              </a:rPr>
              <a:t> </a:t>
            </a:r>
            <a:r>
              <a:rPr lang="it-IT" sz="1800" dirty="0" err="1" smtClean="0">
                <a:latin typeface="Arial" pitchFamily="34" charset="0"/>
                <a:cs typeface="Arial" pitchFamily="34" charset="0"/>
              </a:rPr>
              <a:t>is</a:t>
            </a:r>
            <a:r>
              <a:rPr lang="it-IT" sz="1800" dirty="0" smtClean="0">
                <a:latin typeface="Arial" pitchFamily="34" charset="0"/>
                <a:cs typeface="Arial" pitchFamily="34" charset="0"/>
              </a:rPr>
              <a:t> 'Meri </a:t>
            </a:r>
            <a:r>
              <a:rPr lang="it-IT" sz="1800" dirty="0" err="1" smtClean="0">
                <a:latin typeface="Arial" pitchFamily="34" charset="0"/>
                <a:cs typeface="Arial" pitchFamily="34" charset="0"/>
              </a:rPr>
              <a:t>krismas</a:t>
            </a:r>
            <a:r>
              <a:rPr lang="it-IT" sz="1800" dirty="0" smtClean="0">
                <a:latin typeface="Arial" pitchFamily="34" charset="0"/>
                <a:cs typeface="Arial" pitchFamily="34" charset="0"/>
              </a:rPr>
              <a:t>' ( </a:t>
            </a:r>
            <a:r>
              <a:rPr lang="ko-KR" altLang="it-IT" sz="1800" dirty="0" smtClean="0">
                <a:latin typeface="Arial" pitchFamily="34" charset="0"/>
                <a:cs typeface="Arial" pitchFamily="34" charset="0"/>
              </a:rPr>
              <a:t>메리 크리스마르</a:t>
            </a:r>
            <a:r>
              <a:rPr lang="it-IT" altLang="ko-KR" sz="1800" dirty="0" smtClean="0">
                <a:latin typeface="Arial" pitchFamily="34" charset="0"/>
                <a:cs typeface="Arial" pitchFamily="34" charset="0"/>
              </a:rPr>
              <a:t>). </a:t>
            </a:r>
            <a:r>
              <a:rPr lang="it-IT" sz="1800" dirty="0" err="1" smtClean="0">
                <a:latin typeface="Arial" pitchFamily="34" charset="0"/>
                <a:cs typeface="Arial" pitchFamily="34" charset="0"/>
              </a:rPr>
              <a:t>Christians</a:t>
            </a:r>
            <a:r>
              <a:rPr lang="it-IT" sz="1800" dirty="0" smtClean="0">
                <a:latin typeface="Arial" pitchFamily="34" charset="0"/>
                <a:cs typeface="Arial" pitchFamily="34" charset="0"/>
              </a:rPr>
              <a:t> </a:t>
            </a:r>
            <a:r>
              <a:rPr lang="it-IT" sz="1800" dirty="0" smtClean="0">
                <a:latin typeface="Arial" pitchFamily="34" charset="0"/>
                <a:cs typeface="Arial" pitchFamily="34" charset="0"/>
              </a:rPr>
              <a:t>can </a:t>
            </a:r>
            <a:r>
              <a:rPr lang="it-IT" sz="1800" dirty="0" err="1" smtClean="0">
                <a:latin typeface="Arial" pitchFamily="34" charset="0"/>
                <a:cs typeface="Arial" pitchFamily="34" charset="0"/>
              </a:rPr>
              <a:t>say</a:t>
            </a:r>
            <a:r>
              <a:rPr lang="it-IT" sz="1800" dirty="0" smtClean="0">
                <a:latin typeface="Arial" pitchFamily="34" charset="0"/>
                <a:cs typeface="Arial" pitchFamily="34" charset="0"/>
              </a:rPr>
              <a:t> </a:t>
            </a:r>
            <a:r>
              <a:rPr lang="it-IT" sz="1800" dirty="0" smtClean="0">
                <a:latin typeface="Arial" pitchFamily="34" charset="0"/>
                <a:cs typeface="Arial" pitchFamily="34" charset="0"/>
              </a:rPr>
              <a:t>'</a:t>
            </a:r>
            <a:r>
              <a:rPr lang="it-IT" sz="1800" dirty="0" err="1" smtClean="0">
                <a:latin typeface="Arial" pitchFamily="34" charset="0"/>
                <a:cs typeface="Arial" pitchFamily="34" charset="0"/>
              </a:rPr>
              <a:t>Sungtan</a:t>
            </a:r>
            <a:r>
              <a:rPr lang="it-IT" sz="1800" dirty="0" smtClean="0">
                <a:latin typeface="Arial" pitchFamily="34" charset="0"/>
                <a:cs typeface="Arial" pitchFamily="34" charset="0"/>
              </a:rPr>
              <a:t> </a:t>
            </a:r>
            <a:r>
              <a:rPr lang="it-IT" sz="1800" dirty="0" err="1" smtClean="0">
                <a:latin typeface="Arial" pitchFamily="34" charset="0"/>
                <a:cs typeface="Arial" pitchFamily="34" charset="0"/>
              </a:rPr>
              <a:t>chukhahaeyo</a:t>
            </a:r>
            <a:r>
              <a:rPr lang="it-IT" sz="1800" dirty="0" smtClean="0">
                <a:latin typeface="Arial" pitchFamily="34" charset="0"/>
                <a:cs typeface="Arial" pitchFamily="34" charset="0"/>
              </a:rPr>
              <a:t>' ( </a:t>
            </a:r>
            <a:r>
              <a:rPr lang="ko-KR" altLang="it-IT" sz="1800" dirty="0" smtClean="0">
                <a:latin typeface="Arial" pitchFamily="34" charset="0"/>
                <a:cs typeface="Arial" pitchFamily="34" charset="0"/>
              </a:rPr>
              <a:t>성탄 축하해요</a:t>
            </a:r>
            <a:r>
              <a:rPr lang="it-IT" altLang="ko-KR" sz="1800" dirty="0" smtClean="0">
                <a:latin typeface="Arial" pitchFamily="34" charset="0"/>
                <a:cs typeface="Arial" pitchFamily="34" charset="0"/>
              </a:rPr>
              <a:t>) </a:t>
            </a:r>
            <a:r>
              <a:rPr lang="it-IT" sz="1800" dirty="0" err="1" smtClean="0">
                <a:latin typeface="Arial" pitchFamily="34" charset="0"/>
                <a:cs typeface="Arial" pitchFamily="34" charset="0"/>
              </a:rPr>
              <a:t>to</a:t>
            </a:r>
            <a:r>
              <a:rPr lang="it-IT" sz="1800" dirty="0" smtClean="0">
                <a:latin typeface="Arial" pitchFamily="34" charset="0"/>
                <a:cs typeface="Arial" pitchFamily="34" charset="0"/>
              </a:rPr>
              <a:t> celebrate the birth </a:t>
            </a:r>
            <a:r>
              <a:rPr lang="it-IT" sz="1800" dirty="0" err="1" smtClean="0">
                <a:latin typeface="Arial" pitchFamily="34" charset="0"/>
                <a:cs typeface="Arial" pitchFamily="34" charset="0"/>
              </a:rPr>
              <a:t>of</a:t>
            </a:r>
            <a:r>
              <a:rPr lang="it-IT" sz="1800" dirty="0" smtClean="0">
                <a:latin typeface="Arial" pitchFamily="34" charset="0"/>
                <a:cs typeface="Arial" pitchFamily="34" charset="0"/>
              </a:rPr>
              <a:t> </a:t>
            </a:r>
            <a:r>
              <a:rPr lang="it-IT" sz="1800" dirty="0" err="1" smtClean="0">
                <a:latin typeface="Arial" pitchFamily="34" charset="0"/>
                <a:cs typeface="Arial" pitchFamily="34" charset="0"/>
              </a:rPr>
              <a:t>Jesus</a:t>
            </a:r>
            <a:r>
              <a:rPr lang="it-IT" sz="1800" dirty="0" smtClean="0">
                <a:latin typeface="Arial" pitchFamily="34" charset="0"/>
                <a:cs typeface="Arial" pitchFamily="34" charset="0"/>
              </a:rPr>
              <a:t>.</a:t>
            </a:r>
          </a:p>
          <a:p>
            <a:pPr algn="just">
              <a:buNone/>
            </a:pPr>
            <a:r>
              <a:rPr lang="en-US" sz="1800" dirty="0" smtClean="0">
                <a:latin typeface="Arial" pitchFamily="34" charset="0"/>
                <a:cs typeface="Arial" pitchFamily="34" charset="0"/>
              </a:rPr>
              <a:t>If you live in North Korea Christmas will be very different. Being a Christian is </a:t>
            </a:r>
            <a:r>
              <a:rPr lang="en-US" sz="1800" dirty="0" smtClean="0">
                <a:latin typeface="Arial" pitchFamily="34" charset="0"/>
                <a:cs typeface="Arial" pitchFamily="34" charset="0"/>
              </a:rPr>
              <a:t>'officially‘ allowed </a:t>
            </a:r>
            <a:r>
              <a:rPr lang="en-US" sz="1800" dirty="0" smtClean="0">
                <a:latin typeface="Arial" pitchFamily="34" charset="0"/>
                <a:cs typeface="Arial" pitchFamily="34" charset="0"/>
              </a:rPr>
              <a:t>but you can go to prison, or even be killed for being a Christian or even </a:t>
            </a:r>
            <a:r>
              <a:rPr lang="en-US" sz="1800" dirty="0" smtClean="0">
                <a:latin typeface="Arial" pitchFamily="34" charset="0"/>
                <a:cs typeface="Arial" pitchFamily="34" charset="0"/>
              </a:rPr>
              <a:t>having a </a:t>
            </a:r>
            <a:r>
              <a:rPr lang="en-US" sz="1800" dirty="0" smtClean="0">
                <a:latin typeface="Arial" pitchFamily="34" charset="0"/>
                <a:cs typeface="Arial" pitchFamily="34" charset="0"/>
              </a:rPr>
              <a:t>Bible. Christians in North Korea have to meet in secret and any celebrations </a:t>
            </a:r>
            <a:r>
              <a:rPr lang="en-US" sz="1800" dirty="0" smtClean="0">
                <a:latin typeface="Arial" pitchFamily="34" charset="0"/>
                <a:cs typeface="Arial" pitchFamily="34" charset="0"/>
              </a:rPr>
              <a:t>of Christmas </a:t>
            </a:r>
            <a:r>
              <a:rPr lang="en-US" sz="1800" dirty="0" smtClean="0">
                <a:latin typeface="Arial" pitchFamily="34" charset="0"/>
                <a:cs typeface="Arial" pitchFamily="34" charset="0"/>
              </a:rPr>
              <a:t>will also be held in secret.</a:t>
            </a:r>
            <a:endParaRPr lang="it-IT" sz="18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594</Words>
  <Application>Microsoft Office PowerPoint</Application>
  <PresentationFormat>Presentazione su schermo (4:3)</PresentationFormat>
  <Paragraphs>40</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Christmas in Japan </vt:lpstr>
      <vt:lpstr>Food traditions at Christmas in Japan</vt:lpstr>
      <vt:lpstr>Christmas Cake </vt:lpstr>
      <vt:lpstr>Japanese New Year </vt:lpstr>
      <vt:lpstr>Traditional food </vt:lpstr>
      <vt:lpstr>CHRISTMAS IN SOUTH KOREA</vt:lpstr>
      <vt:lpstr>Diapositiva 7</vt:lpstr>
      <vt:lpstr>25 and 26 Dicember</vt:lpstr>
      <vt:lpstr>Diapositiva 9</vt:lpstr>
      <vt:lpstr>Diapositiva 10</vt:lpstr>
      <vt:lpstr>NEW YEAR</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in Japan</dc:title>
  <dc:creator>Longo</dc:creator>
  <cp:lastModifiedBy>simionato.alberto</cp:lastModifiedBy>
  <cp:revision>10</cp:revision>
  <dcterms:created xsi:type="dcterms:W3CDTF">2014-12-12T09:11:56Z</dcterms:created>
  <dcterms:modified xsi:type="dcterms:W3CDTF">2014-12-17T10:10:01Z</dcterms:modified>
</cp:coreProperties>
</file>