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4" r:id="rId10"/>
    <p:sldId id="265" r:id="rId11"/>
    <p:sldId id="270" r:id="rId12"/>
    <p:sldId id="266" r:id="rId13"/>
    <p:sldId id="267" r:id="rId14"/>
    <p:sldId id="273"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9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965901DD-9702-4C90-AC4A-AF5FFEB01F8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65901DD-9702-4C90-AC4A-AF5FFEB01F8C}"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65901DD-9702-4C90-AC4A-AF5FFEB01F8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2CB84D-6B4A-43B4-8FBD-320D49DAD741}" type="datetimeFigureOut">
              <a:rPr lang="it-IT" smtClean="0"/>
              <a:pPr/>
              <a:t>17/12/2014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965901DD-9702-4C90-AC4A-AF5FFEB01F8C}"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2CB84D-6B4A-43B4-8FBD-320D49DAD741}" type="datetimeFigureOut">
              <a:rPr lang="it-IT" smtClean="0"/>
              <a:pPr/>
              <a:t>17/12/2014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5901DD-9702-4C90-AC4A-AF5FFEB01F8C}"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124744"/>
            <a:ext cx="7772400" cy="1470025"/>
          </a:xfrm>
        </p:spPr>
        <p:txBody>
          <a:bodyPr>
            <a:noAutofit/>
          </a:bodyPr>
          <a:lstStyle/>
          <a:p>
            <a:r>
              <a:rPr lang="it-IT" sz="9600" dirty="0" smtClean="0">
                <a:effectLst>
                  <a:glow rad="139700">
                    <a:schemeClr val="accent2">
                      <a:satMod val="175000"/>
                      <a:alpha val="40000"/>
                    </a:schemeClr>
                  </a:glow>
                  <a:reflection blurRad="6350" stA="60000" endA="900" endPos="58000" dir="5400000" sy="-100000" algn="bl" rotWithShape="0"/>
                </a:effectLst>
              </a:rPr>
              <a:t>OCEANIA</a:t>
            </a:r>
            <a:endParaRPr lang="it-IT" sz="9600" dirty="0">
              <a:effectLst>
                <a:glow rad="139700">
                  <a:schemeClr val="accent2">
                    <a:satMod val="175000"/>
                    <a:alpha val="40000"/>
                  </a:schemeClr>
                </a:glow>
                <a:reflection blurRad="6350" stA="60000" endA="900" endPos="58000" dir="5400000" sy="-100000" algn="bl" rotWithShape="0"/>
              </a:effectLst>
            </a:endParaRPr>
          </a:p>
        </p:txBody>
      </p:sp>
      <p:sp>
        <p:nvSpPr>
          <p:cNvPr id="3" name="Sottotitolo 2"/>
          <p:cNvSpPr>
            <a:spLocks noGrp="1"/>
          </p:cNvSpPr>
          <p:nvPr>
            <p:ph type="subTitle" idx="1"/>
          </p:nvPr>
        </p:nvSpPr>
        <p:spPr/>
        <p:txBody>
          <a:bodyPr/>
          <a:lstStyle/>
          <a:p>
            <a:r>
              <a:rPr lang="it-IT" dirty="0" smtClean="0"/>
              <a:t>NEW ZEALAND AND AUSTRALIA</a:t>
            </a:r>
            <a:endParaRPr lang="it-IT"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Pavlova</a:t>
            </a:r>
            <a:endParaRPr lang="it-IT" dirty="0"/>
          </a:p>
        </p:txBody>
      </p:sp>
      <p:sp>
        <p:nvSpPr>
          <p:cNvPr id="3" name="Segnaposto testo 2"/>
          <p:cNvSpPr>
            <a:spLocks noGrp="1"/>
          </p:cNvSpPr>
          <p:nvPr>
            <p:ph type="body" sz="half" idx="2"/>
          </p:nvPr>
        </p:nvSpPr>
        <p:spPr>
          <a:xfrm>
            <a:off x="609600" y="2828784"/>
            <a:ext cx="2738264" cy="2832463"/>
          </a:xfrm>
        </p:spPr>
        <p:txBody>
          <a:bodyPr>
            <a:normAutofit/>
          </a:bodyPr>
          <a:lstStyle/>
          <a:p>
            <a:r>
              <a:rPr lang="en-US" dirty="0" smtClean="0"/>
              <a:t>The British customs</a:t>
            </a:r>
          </a:p>
          <a:p>
            <a:r>
              <a:rPr lang="en-US" dirty="0" smtClean="0"/>
              <a:t>are popular, proof of this is the lunch on December 25, when on the </a:t>
            </a:r>
            <a:r>
              <a:rPr lang="en-US" dirty="0" smtClean="0"/>
              <a:t>table dominates </a:t>
            </a:r>
            <a:r>
              <a:rPr lang="en-US" dirty="0" smtClean="0"/>
              <a:t>the Turkey with plum pudding, which appears next to some typically New Zealand dishes. One of these is the </a:t>
            </a:r>
            <a:r>
              <a:rPr lang="en-US" dirty="0" err="1" smtClean="0"/>
              <a:t>Pavlova</a:t>
            </a:r>
            <a:r>
              <a:rPr lang="en-US" dirty="0" smtClean="0"/>
              <a:t>, a kind of meringue with strawberries and kiwi.</a:t>
            </a:r>
            <a:endParaRPr lang="it-IT" dirty="0"/>
          </a:p>
        </p:txBody>
      </p:sp>
      <p:pic>
        <p:nvPicPr>
          <p:cNvPr id="25602" name="Picture 2" descr="http://cdn1.stbm.it/zingarate/gallery/foto/food/25-piatti-per-cui-vale-la-pena-viaggiare/pavlova-nuova-zelanda.jpeg?-3600"/>
          <p:cNvPicPr>
            <a:picLocks noGrp="1" noChangeAspect="1" noChangeArrowheads="1"/>
          </p:cNvPicPr>
          <p:nvPr>
            <p:ph type="pic" idx="1"/>
          </p:nvPr>
        </p:nvPicPr>
        <p:blipFill>
          <a:blip r:embed="rId2" cstate="print"/>
          <a:srcRect l="5942" r="5942"/>
          <a:stretch>
            <a:fillRect/>
          </a:stretch>
        </p:blipFill>
        <p:spPr bwMode="auto">
          <a:xfrm rot="420000">
            <a:off x="3307242" y="399018"/>
            <a:ext cx="3642199" cy="3101278"/>
          </a:xfrm>
          <a:prstGeom prst="rect">
            <a:avLst/>
          </a:prstGeom>
          <a:noFill/>
        </p:spPr>
      </p:pic>
      <p:pic>
        <p:nvPicPr>
          <p:cNvPr id="5122" name="Picture 2" descr="http://www.femaleworld.it/wp-content/uploads/2013/12/Natale-in-tavola-Gran-Bretagna-Tacchino-arrosto.jpg"/>
          <p:cNvPicPr>
            <a:picLocks noChangeAspect="1" noChangeArrowheads="1"/>
          </p:cNvPicPr>
          <p:nvPr/>
        </p:nvPicPr>
        <p:blipFill>
          <a:blip r:embed="rId3" cstate="print"/>
          <a:srcRect/>
          <a:stretch>
            <a:fillRect/>
          </a:stretch>
        </p:blipFill>
        <p:spPr bwMode="auto">
          <a:xfrm>
            <a:off x="4427984" y="3861048"/>
            <a:ext cx="3341395" cy="223224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ntonella\Desktop\capodanno nuova zekhfs.jpg"/>
          <p:cNvPicPr>
            <a:picLocks noChangeAspect="1" noChangeArrowheads="1"/>
          </p:cNvPicPr>
          <p:nvPr/>
        </p:nvPicPr>
        <p:blipFill>
          <a:blip r:embed="rId2" cstate="print"/>
          <a:srcRect/>
          <a:stretch>
            <a:fillRect/>
          </a:stretch>
        </p:blipFill>
        <p:spPr bwMode="auto">
          <a:xfrm>
            <a:off x="395537" y="641181"/>
            <a:ext cx="8386012" cy="5596132"/>
          </a:xfrm>
          <a:prstGeom prst="rect">
            <a:avLst/>
          </a:prstGeom>
          <a:noFill/>
        </p:spPr>
      </p:pic>
      <p:sp>
        <p:nvSpPr>
          <p:cNvPr id="2" name="Titolo 1"/>
          <p:cNvSpPr>
            <a:spLocks noGrp="1"/>
          </p:cNvSpPr>
          <p:nvPr>
            <p:ph type="title"/>
          </p:nvPr>
        </p:nvSpPr>
        <p:spPr/>
        <p:txBody>
          <a:bodyPr/>
          <a:lstStyle/>
          <a:p>
            <a:r>
              <a:rPr lang="en-US" dirty="0" smtClean="0">
                <a:solidFill>
                  <a:srgbClr val="FF0000"/>
                </a:solidFill>
              </a:rPr>
              <a:t>New year in New Zealand</a:t>
            </a:r>
            <a:endParaRPr lang="it-IT" dirty="0">
              <a:solidFill>
                <a:srgbClr val="FF0000"/>
              </a:solidFill>
            </a:endParaRPr>
          </a:p>
        </p:txBody>
      </p:sp>
      <p:sp>
        <p:nvSpPr>
          <p:cNvPr id="3" name="Segnaposto contenuto 2"/>
          <p:cNvSpPr>
            <a:spLocks noGrp="1"/>
          </p:cNvSpPr>
          <p:nvPr>
            <p:ph idx="1"/>
          </p:nvPr>
        </p:nvSpPr>
        <p:spPr/>
        <p:txBody>
          <a:bodyPr>
            <a:normAutofit fontScale="92500"/>
          </a:bodyPr>
          <a:lstStyle/>
          <a:p>
            <a:endParaRPr lang="en-US" dirty="0" smtClean="0"/>
          </a:p>
          <a:p>
            <a:r>
              <a:rPr lang="en-US" dirty="0" smtClean="0">
                <a:solidFill>
                  <a:schemeClr val="bg1"/>
                </a:solidFill>
              </a:rPr>
              <a:t>The New Zealand is a land of festivals, and there is no best time of Year to celebrate outdoors. It is not a coincidence that thousands of people decide to celebrate the beginning of the new year gathering under the Sun during some of the most popular events of the year. Which is the best is difficult to establish, the festivals that are organized by this date change by gender, location, and target, and although some manage to gather thousands of people shouldn't be fooled by the numbers, each festival is unique in its style.</a:t>
            </a:r>
            <a:endParaRPr lang="it-IT" dirty="0">
              <a:solidFill>
                <a:schemeClr val="bg1"/>
              </a:solidFill>
            </a:endParaRPr>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2212848" cy="1582621"/>
          </a:xfrm>
        </p:spPr>
        <p:txBody>
          <a:bodyPr/>
          <a:lstStyle/>
          <a:p>
            <a:r>
              <a:rPr lang="it-IT" dirty="0" err="1" smtClean="0"/>
              <a:t>Prana</a:t>
            </a:r>
            <a:r>
              <a:rPr lang="it-IT" dirty="0" smtClean="0"/>
              <a:t> </a:t>
            </a:r>
            <a:r>
              <a:rPr lang="it-IT" dirty="0" err="1" smtClean="0"/>
              <a:t>Blue</a:t>
            </a:r>
            <a:r>
              <a:rPr lang="it-IT" dirty="0" smtClean="0"/>
              <a:t> Moon Festival</a:t>
            </a:r>
            <a:endParaRPr lang="it-IT" dirty="0"/>
          </a:p>
        </p:txBody>
      </p:sp>
      <p:sp>
        <p:nvSpPr>
          <p:cNvPr id="3" name="Segnaposto testo 2"/>
          <p:cNvSpPr>
            <a:spLocks noGrp="1"/>
          </p:cNvSpPr>
          <p:nvPr>
            <p:ph type="body" sz="half" idx="2"/>
          </p:nvPr>
        </p:nvSpPr>
        <p:spPr>
          <a:xfrm>
            <a:off x="251520" y="2348880"/>
            <a:ext cx="3888432" cy="3312368"/>
          </a:xfrm>
        </p:spPr>
        <p:txBody>
          <a:bodyPr>
            <a:normAutofit/>
          </a:bodyPr>
          <a:lstStyle/>
          <a:p>
            <a:r>
              <a:rPr lang="en-US" dirty="0" smtClean="0"/>
              <a:t>On the beaches of </a:t>
            </a:r>
            <a:r>
              <a:rPr lang="en-US" dirty="0" err="1" smtClean="0"/>
              <a:t>Opoutere</a:t>
            </a:r>
            <a:r>
              <a:rPr lang="en-US" dirty="0" smtClean="0"/>
              <a:t>, for five consecutive days, is held this retreat that brings together thousands of people every year, where drinking alcohol and smoking are prohibited, and from early morning, handicraft courses are carried out, body care, tribal dances, and a long series of tasks for hippies. An artisans ' market exists for all five days and three stages with over fifty bands play throughout the event. This festival is aimed at families and those who prefer a more sedate event than the other great electronic concerts around the country. Prices vary greatly depending on the number of participants, age, number of days, and the space in which you choose to camp.</a:t>
            </a:r>
            <a:endParaRPr lang="it-IT" dirty="0"/>
          </a:p>
        </p:txBody>
      </p:sp>
      <p:pic>
        <p:nvPicPr>
          <p:cNvPr id="26626" name="Picture 2" descr="http://www.prana.co.nz/typo3temp/_processed_/csm_PRANA-2014-43-_1__d77ca835ab.jpg"/>
          <p:cNvPicPr>
            <a:picLocks noGrp="1" noChangeAspect="1" noChangeArrowheads="1"/>
          </p:cNvPicPr>
          <p:nvPr>
            <p:ph type="pic" idx="1"/>
          </p:nvPr>
        </p:nvPicPr>
        <p:blipFill>
          <a:blip r:embed="rId2" cstate="print"/>
          <a:srcRect l="10837" r="10837"/>
          <a:stretch>
            <a:fillRect/>
          </a:stretch>
        </p:blipFill>
        <p:spPr bwMode="auto">
          <a:xfrm>
            <a:off x="4211960" y="548680"/>
            <a:ext cx="4582628" cy="390204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0.7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Effect transition="in" filter="fade">
                                      <p:cBhvr>
                                        <p:cTn id="9"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2212848" cy="1582621"/>
          </a:xfrm>
        </p:spPr>
        <p:txBody>
          <a:bodyPr/>
          <a:lstStyle/>
          <a:p>
            <a:r>
              <a:rPr lang="it-IT" dirty="0" err="1" smtClean="0"/>
              <a:t>Rhythm</a:t>
            </a:r>
            <a:r>
              <a:rPr lang="it-IT" dirty="0" smtClean="0"/>
              <a:t> ‘N’ </a:t>
            </a:r>
            <a:r>
              <a:rPr lang="it-IT" dirty="0" err="1" smtClean="0"/>
              <a:t>Vines</a:t>
            </a:r>
            <a:endParaRPr lang="it-IT" dirty="0"/>
          </a:p>
        </p:txBody>
      </p:sp>
      <p:sp>
        <p:nvSpPr>
          <p:cNvPr id="3" name="Segnaposto testo 2"/>
          <p:cNvSpPr>
            <a:spLocks noGrp="1"/>
          </p:cNvSpPr>
          <p:nvPr>
            <p:ph type="body" sz="half" idx="2"/>
          </p:nvPr>
        </p:nvSpPr>
        <p:spPr>
          <a:xfrm>
            <a:off x="179512" y="2420888"/>
            <a:ext cx="3456384" cy="3264511"/>
          </a:xfrm>
        </p:spPr>
        <p:txBody>
          <a:bodyPr>
            <a:normAutofit/>
          </a:bodyPr>
          <a:lstStyle/>
          <a:p>
            <a:r>
              <a:rPr lang="en-US" dirty="0" smtClean="0"/>
              <a:t>On the coast of </a:t>
            </a:r>
            <a:r>
              <a:rPr lang="en-US" dirty="0" err="1" smtClean="0"/>
              <a:t>Gisborne</a:t>
            </a:r>
            <a:r>
              <a:rPr lang="en-US" dirty="0" smtClean="0"/>
              <a:t>, in the northern part of Hawke's Bay, there is Rhythm 'n' Vines, a festival that in nine years has managed to grow to collect more than 30,000 people, and host names like N.E.R.D., Franz Ferdinand, </a:t>
            </a:r>
            <a:r>
              <a:rPr lang="en-US" dirty="0" err="1" smtClean="0"/>
              <a:t>Shihad</a:t>
            </a:r>
            <a:r>
              <a:rPr lang="en-US" dirty="0" smtClean="0"/>
              <a:t>, and the Naked and Famous. The festival lasts three days, from December 29 to 31, and several venues offer music for every genre, there is something for every taste. Also here it is possible to camp on site, but tickets are quite expensive, starting at $ 369 for the </a:t>
            </a:r>
            <a:r>
              <a:rPr lang="en-US" dirty="0" err="1" smtClean="0"/>
              <a:t>CampeggioFestival</a:t>
            </a:r>
            <a:r>
              <a:rPr lang="en-US" dirty="0" smtClean="0"/>
              <a:t> combo. This year's line-up is composed of dozens of the most famous names </a:t>
            </a:r>
            <a:r>
              <a:rPr lang="en-US" dirty="0" err="1" smtClean="0"/>
              <a:t>Kimbra</a:t>
            </a:r>
            <a:r>
              <a:rPr lang="en-US" dirty="0" smtClean="0"/>
              <a:t>, Home Brew, Six60, The Black Seeds.</a:t>
            </a:r>
            <a:endParaRPr lang="it-IT" dirty="0"/>
          </a:p>
        </p:txBody>
      </p:sp>
      <p:pic>
        <p:nvPicPr>
          <p:cNvPr id="27650" name="Picture 2" descr="http://thecorner.co.nz/wp-content/uploads/2013/05/196900_10151321789792290_1617358203_n.jpg"/>
          <p:cNvPicPr>
            <a:picLocks noGrp="1" noChangeAspect="1" noChangeArrowheads="1"/>
          </p:cNvPicPr>
          <p:nvPr>
            <p:ph type="pic" idx="1"/>
          </p:nvPr>
        </p:nvPicPr>
        <p:blipFill>
          <a:blip r:embed="rId2" cstate="print"/>
          <a:srcRect l="10776" r="10776"/>
          <a:stretch>
            <a:fillRect/>
          </a:stretch>
        </p:blipFill>
        <p:spPr bwMode="auto">
          <a:xfrm rot="21435965">
            <a:off x="3727041" y="728578"/>
            <a:ext cx="4617720" cy="3931920"/>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B70979"/>
                </a:solidFill>
              </a:rPr>
              <a:t>Work </a:t>
            </a:r>
            <a:r>
              <a:rPr lang="it-IT" dirty="0" err="1" smtClean="0">
                <a:solidFill>
                  <a:srgbClr val="B70979"/>
                </a:solidFill>
              </a:rPr>
              <a:t>done</a:t>
            </a:r>
            <a:r>
              <a:rPr lang="it-IT" dirty="0" smtClean="0">
                <a:solidFill>
                  <a:srgbClr val="B70979"/>
                </a:solidFill>
              </a:rPr>
              <a:t> </a:t>
            </a:r>
            <a:r>
              <a:rPr lang="it-IT" dirty="0" err="1" smtClean="0">
                <a:solidFill>
                  <a:srgbClr val="B70979"/>
                </a:solidFill>
              </a:rPr>
              <a:t>by</a:t>
            </a:r>
            <a:r>
              <a:rPr lang="it-IT" dirty="0" smtClean="0">
                <a:solidFill>
                  <a:srgbClr val="B70979"/>
                </a:solidFill>
              </a:rPr>
              <a:t>:</a:t>
            </a:r>
            <a:endParaRPr lang="it-IT" dirty="0">
              <a:solidFill>
                <a:srgbClr val="B70979"/>
              </a:solidFill>
            </a:endParaRPr>
          </a:p>
        </p:txBody>
      </p:sp>
      <p:sp>
        <p:nvSpPr>
          <p:cNvPr id="3" name="Segnaposto contenuto 2"/>
          <p:cNvSpPr>
            <a:spLocks noGrp="1"/>
          </p:cNvSpPr>
          <p:nvPr>
            <p:ph idx="1"/>
          </p:nvPr>
        </p:nvSpPr>
        <p:spPr/>
        <p:txBody>
          <a:bodyPr/>
          <a:lstStyle/>
          <a:p>
            <a:pPr algn="ctr"/>
            <a:r>
              <a:rPr lang="it-IT" dirty="0" smtClean="0"/>
              <a:t>Laura </a:t>
            </a:r>
            <a:r>
              <a:rPr lang="it-IT" dirty="0" err="1" smtClean="0"/>
              <a:t>Beriozza</a:t>
            </a:r>
            <a:endParaRPr lang="it-IT" dirty="0" smtClean="0"/>
          </a:p>
          <a:p>
            <a:pPr algn="ctr"/>
            <a:r>
              <a:rPr lang="it-IT" dirty="0" smtClean="0"/>
              <a:t>Aurora </a:t>
            </a:r>
            <a:r>
              <a:rPr lang="it-IT" dirty="0" err="1" smtClean="0"/>
              <a:t>Citriolo</a:t>
            </a:r>
            <a:endParaRPr lang="it-IT" dirty="0" smtClean="0"/>
          </a:p>
          <a:p>
            <a:pPr algn="ctr"/>
            <a:r>
              <a:rPr lang="it-IT" dirty="0" smtClean="0"/>
              <a:t>Nicola De Mori</a:t>
            </a:r>
          </a:p>
          <a:p>
            <a:pPr algn="ctr"/>
            <a:r>
              <a:rPr lang="it-IT" dirty="0" err="1" smtClean="0"/>
              <a:t>Denys</a:t>
            </a:r>
            <a:r>
              <a:rPr lang="it-IT" dirty="0" smtClean="0"/>
              <a:t> Stocco </a:t>
            </a:r>
            <a:endParaRPr lang="it-IT"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C:\Documents and Settings\Antonella\Desktop\cartina.gif"/>
          <p:cNvPicPr>
            <a:picLocks noGrp="1" noChangeAspect="1" noChangeArrowheads="1"/>
          </p:cNvPicPr>
          <p:nvPr>
            <p:ph idx="1"/>
          </p:nvPr>
        </p:nvPicPr>
        <p:blipFill>
          <a:blip r:embed="rId2" cstate="print"/>
          <a:srcRect/>
          <a:stretch>
            <a:fillRect/>
          </a:stretch>
        </p:blipFill>
        <p:spPr bwMode="auto">
          <a:xfrm>
            <a:off x="251520" y="188640"/>
            <a:ext cx="8568951" cy="6408711"/>
          </a:xfrm>
          <a:prstGeom prst="rect">
            <a:avLst/>
          </a:prstGeom>
          <a:noFill/>
        </p:spPr>
      </p:pic>
      <p:sp>
        <p:nvSpPr>
          <p:cNvPr id="2" name="Titolo 1"/>
          <p:cNvSpPr>
            <a:spLocks noGrp="1"/>
          </p:cNvSpPr>
          <p:nvPr>
            <p:ph type="title"/>
          </p:nvPr>
        </p:nvSpPr>
        <p:spPr/>
        <p:txBody>
          <a:bodyPr/>
          <a:lstStyle/>
          <a:p>
            <a:r>
              <a:rPr lang="it-IT" dirty="0" smtClean="0"/>
              <a:t>Australia</a:t>
            </a:r>
            <a:endParaRPr lang="it-IT" dirty="0"/>
          </a:p>
        </p:txBody>
      </p:sp>
      <p:pic>
        <p:nvPicPr>
          <p:cNvPr id="20486" name="Picture 6" descr="C:\Documents and Settings\Antonella\Desktop\kkkkkkkkkk.png"/>
          <p:cNvPicPr>
            <a:picLocks noChangeAspect="1" noChangeArrowheads="1"/>
          </p:cNvPicPr>
          <p:nvPr/>
        </p:nvPicPr>
        <p:blipFill>
          <a:blip r:embed="rId3" cstate="print"/>
          <a:srcRect/>
          <a:stretch>
            <a:fillRect/>
          </a:stretch>
        </p:blipFill>
        <p:spPr bwMode="auto">
          <a:xfrm>
            <a:off x="4139952" y="1628800"/>
            <a:ext cx="1172087" cy="720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1.11111E-6 C 0.00365 0.00486 0.0066 0.01087 0.01094 0.01435 C 0.01268 0.01574 0.02518 0.02546 0.0283 0.02893 C 0.03073 0.03171 0.03229 0.03541 0.0349 0.03773 C 0.05729 0.05902 0.02934 0.02592 0.05226 0.05208 C 0.05469 0.05486 0.05625 0.05856 0.05886 0.06087 C 0.07153 0.07291 0.06354 0.06041 0.07396 0.07245 C 0.08907 0.08981 0.0757 0.07939 0.09132 0.08981 C 0.09636 0.10023 0.1 0.10347 0.10886 0.10717 C 0.11094 0.11111 0.1125 0.11574 0.11528 0.11875 C 0.11702 0.12083 0.11979 0.12037 0.12188 0.12175 C 0.12414 0.12337 0.12639 0.12523 0.1283 0.12754 C 0.13525 0.13564 0.14132 0.14467 0.14792 0.15347 C 0.15677 0.16527 0.14827 0.15601 0.16528 0.17106 C 0.16754 0.17291 0.17188 0.17685 0.17188 0.17685 C 0.17865 0.20439 0.16736 0.1625 0.18056 0.19421 C 0.18282 0.19953 0.18229 0.20648 0.1849 0.21157 C 0.18785 0.21736 0.19358 0.22893 0.19358 0.22893 C 0.19618 0.24004 0.19705 0.24745 0.20452 0.25509 C 0.20868 0.25925 0.21754 0.26666 0.21754 0.26666 C 0.22275 0.28842 0.21493 0.26203 0.22622 0.28101 C 0.22761 0.28333 0.22726 0.28703 0.2283 0.28981 C 0.23143 0.29861 0.23525 0.30787 0.23924 0.31597 C 0.24427 0.33611 0.24219 0.32754 0.24566 0.34189 C 0.24757 0.34976 0.25764 0.34675 0.2632 0.35069 " pathEditMode="relative" ptsTypes="ffffffffffffffffffffffffA">
                                      <p:cBhvr>
                                        <p:cTn id="6" dur="2000" fill="hold"/>
                                        <p:tgtEl>
                                          <p:spTgt spid="204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Antonella\Desktop\natale austrnjbva.jpg"/>
          <p:cNvPicPr>
            <a:picLocks noChangeAspect="1" noChangeArrowheads="1"/>
          </p:cNvPicPr>
          <p:nvPr/>
        </p:nvPicPr>
        <p:blipFill>
          <a:blip r:embed="rId2" cstate="print"/>
          <a:srcRect/>
          <a:stretch>
            <a:fillRect/>
          </a:stretch>
        </p:blipFill>
        <p:spPr bwMode="auto">
          <a:xfrm rot="1348174">
            <a:off x="595429" y="3671787"/>
            <a:ext cx="3264024" cy="2448018"/>
          </a:xfrm>
          <a:prstGeom prst="rect">
            <a:avLst/>
          </a:prstGeom>
          <a:noFill/>
        </p:spPr>
      </p:pic>
      <p:pic>
        <p:nvPicPr>
          <p:cNvPr id="2050" name="Picture 2" descr="http://img.plug.it/sg/viaggi2008/upload/nat/natale-australia.jpg"/>
          <p:cNvPicPr>
            <a:picLocks noChangeAspect="1" noChangeArrowheads="1"/>
          </p:cNvPicPr>
          <p:nvPr/>
        </p:nvPicPr>
        <p:blipFill>
          <a:blip r:embed="rId3" cstate="print"/>
          <a:srcRect/>
          <a:stretch>
            <a:fillRect/>
          </a:stretch>
        </p:blipFill>
        <p:spPr bwMode="auto">
          <a:xfrm rot="785839">
            <a:off x="6239058" y="591840"/>
            <a:ext cx="2477108" cy="1651405"/>
          </a:xfrm>
          <a:prstGeom prst="rect">
            <a:avLst/>
          </a:prstGeom>
          <a:noFill/>
        </p:spPr>
      </p:pic>
      <p:sp>
        <p:nvSpPr>
          <p:cNvPr id="2" name="Titolo 1"/>
          <p:cNvSpPr>
            <a:spLocks noGrp="1"/>
          </p:cNvSpPr>
          <p:nvPr>
            <p:ph type="title"/>
          </p:nvPr>
        </p:nvSpPr>
        <p:spPr/>
        <p:txBody>
          <a:bodyPr/>
          <a:lstStyle/>
          <a:p>
            <a:r>
              <a:rPr lang="it-IT" dirty="0" smtClean="0"/>
              <a:t> </a:t>
            </a:r>
            <a:r>
              <a:rPr lang="it-IT" dirty="0" smtClean="0">
                <a:solidFill>
                  <a:srgbClr val="FF0000"/>
                </a:solidFill>
              </a:rPr>
              <a:t>Christmas in Australia</a:t>
            </a:r>
            <a:endParaRPr lang="it-IT" dirty="0">
              <a:solidFill>
                <a:srgbClr val="FF0000"/>
              </a:solidFill>
            </a:endParaRPr>
          </a:p>
        </p:txBody>
      </p:sp>
      <p:sp>
        <p:nvSpPr>
          <p:cNvPr id="3" name="Segnaposto contenuto 2"/>
          <p:cNvSpPr>
            <a:spLocks noGrp="1"/>
          </p:cNvSpPr>
          <p:nvPr>
            <p:ph idx="1"/>
          </p:nvPr>
        </p:nvSpPr>
        <p:spPr/>
        <p:txBody>
          <a:bodyPr>
            <a:normAutofit/>
          </a:bodyPr>
          <a:lstStyle/>
          <a:p>
            <a:endParaRPr lang="en-US" dirty="0" smtClean="0"/>
          </a:p>
          <a:p>
            <a:r>
              <a:rPr lang="en-US" dirty="0" smtClean="0"/>
              <a:t>Australian Christmas traditions reflect faithfully the Saxon tradition</a:t>
            </a:r>
          </a:p>
          <a:p>
            <a:endParaRPr lang="en-US" dirty="0" smtClean="0"/>
          </a:p>
          <a:p>
            <a:r>
              <a:rPr lang="en-US" dirty="0" smtClean="0"/>
              <a:t>The particularity of Australian Christmas however is that, being this continent in the southern hemisphere of the globe, here it falls in summer, though they should be adopted in all respects (snow and reindeer sleigh included) European winter traditions.</a:t>
            </a:r>
            <a:endParaRPr lang="it-IT"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Scale>
                                      <p:cBhvr>
                                        <p:cTn id="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0"/>
                                        </p:tgtEl>
                                        <p:attrNameLst>
                                          <p:attrName>ppt_x</p:attrName>
                                          <p:attrName>ppt_y</p:attrName>
                                        </p:attrNameLst>
                                      </p:cBhvr>
                                    </p:animMotion>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strVal val="#ppt_w*0.70"/>
                                          </p:val>
                                        </p:tav>
                                        <p:tav tm="100000">
                                          <p:val>
                                            <p:strVal val="#ppt_w"/>
                                          </p:val>
                                        </p:tav>
                                      </p:tavLst>
                                    </p:anim>
                                    <p:anim calcmode="lin" valueType="num">
                                      <p:cBhvr>
                                        <p:cTn id="15" dur="1000" fill="hold"/>
                                        <p:tgtEl>
                                          <p:spTgt spid="2052"/>
                                        </p:tgtEl>
                                        <p:attrNameLst>
                                          <p:attrName>ppt_h</p:attrName>
                                        </p:attrNameLst>
                                      </p:cBhvr>
                                      <p:tavLst>
                                        <p:tav tm="0">
                                          <p:val>
                                            <p:strVal val="#ppt_h"/>
                                          </p:val>
                                        </p:tav>
                                        <p:tav tm="100000">
                                          <p:val>
                                            <p:strVal val="#ppt_h"/>
                                          </p:val>
                                        </p:tav>
                                      </p:tavLst>
                                    </p:anim>
                                    <p:animEffect transition="in" filter="fade">
                                      <p:cBhvr>
                                        <p:cTn id="1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48681"/>
            <a:ext cx="2234208" cy="1296144"/>
          </a:xfrm>
        </p:spPr>
        <p:txBody>
          <a:bodyPr>
            <a:normAutofit/>
          </a:bodyPr>
          <a:lstStyle/>
          <a:p>
            <a:r>
              <a:rPr lang="it-IT" dirty="0" smtClean="0"/>
              <a:t> Christmas </a:t>
            </a:r>
            <a:r>
              <a:rPr lang="it-IT" dirty="0" err="1" smtClean="0"/>
              <a:t>traditions</a:t>
            </a:r>
            <a:r>
              <a:rPr lang="it-IT" dirty="0" smtClean="0"/>
              <a:t> </a:t>
            </a:r>
            <a:endParaRPr lang="it-IT" dirty="0"/>
          </a:p>
        </p:txBody>
      </p:sp>
      <p:sp>
        <p:nvSpPr>
          <p:cNvPr id="3" name="Segnaposto testo 2"/>
          <p:cNvSpPr>
            <a:spLocks noGrp="1"/>
          </p:cNvSpPr>
          <p:nvPr>
            <p:ph type="body" sz="half" idx="2"/>
          </p:nvPr>
        </p:nvSpPr>
        <p:spPr>
          <a:xfrm>
            <a:off x="609600" y="2420888"/>
            <a:ext cx="2522240" cy="2808312"/>
          </a:xfrm>
        </p:spPr>
        <p:txBody>
          <a:bodyPr>
            <a:normAutofit/>
          </a:bodyPr>
          <a:lstStyle/>
          <a:p>
            <a:r>
              <a:rPr lang="en-US" dirty="0" smtClean="0"/>
              <a:t>Using hanging flower wreaths on the doors and decorate the houses and gardens with Christmas trees and Christmas lights. For the decorations you use bunches of Christmas Bush, an Australian Christmas tree with small green leaves and red flowers. When Santa Claus arrives in Australia his reindeers rest and  he uses the kangaroos.</a:t>
            </a:r>
            <a:endParaRPr lang="it-IT" dirty="0" smtClean="0"/>
          </a:p>
          <a:p>
            <a:r>
              <a:rPr lang="en-US" dirty="0" smtClean="0"/>
              <a:t> </a:t>
            </a:r>
            <a:endParaRPr lang="it-IT" dirty="0" smtClean="0"/>
          </a:p>
          <a:p>
            <a:endParaRPr lang="it-IT" dirty="0"/>
          </a:p>
        </p:txBody>
      </p:sp>
      <p:pic>
        <p:nvPicPr>
          <p:cNvPr id="1026" name="Picture 2" descr="http://image.nanopress.it/viaggi/fotogallery/628X0/70075/angioletti-illuminati.jpg"/>
          <p:cNvPicPr>
            <a:picLocks noGrp="1" noChangeAspect="1" noChangeArrowheads="1"/>
          </p:cNvPicPr>
          <p:nvPr>
            <p:ph type="pic" idx="1"/>
          </p:nvPr>
        </p:nvPicPr>
        <p:blipFill>
          <a:blip r:embed="rId2" cstate="print"/>
          <a:srcRect l="10663" r="10663"/>
          <a:stretch>
            <a:fillRect/>
          </a:stretch>
        </p:blipFill>
        <p:spPr bwMode="auto">
          <a:xfrm rot="426073">
            <a:off x="3626407" y="1300537"/>
            <a:ext cx="4232627" cy="3604019"/>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Christmas Cracker</a:t>
            </a:r>
            <a:endParaRPr lang="it-IT" dirty="0"/>
          </a:p>
        </p:txBody>
      </p:sp>
      <p:sp>
        <p:nvSpPr>
          <p:cNvPr id="3" name="Segnaposto testo 2"/>
          <p:cNvSpPr>
            <a:spLocks noGrp="1"/>
          </p:cNvSpPr>
          <p:nvPr>
            <p:ph type="body" sz="half" idx="2"/>
          </p:nvPr>
        </p:nvSpPr>
        <p:spPr>
          <a:xfrm>
            <a:off x="609600" y="2828784"/>
            <a:ext cx="2378224" cy="2400415"/>
          </a:xfrm>
        </p:spPr>
        <p:txBody>
          <a:bodyPr>
            <a:normAutofit/>
          </a:bodyPr>
          <a:lstStyle/>
          <a:p>
            <a:r>
              <a:rPr lang="en-US" dirty="0" smtClean="0"/>
              <a:t>The Christmas cracker is a cardboard tube wrapped in wrapping paper and packaged as a great candy. Inside the Christmas Cracker there is usually a "banger" (a bang) that breaks out when the cracker is pulled at the ends. There is also a Crown of paper on which is written a joke or Riddle and small gifts. </a:t>
            </a:r>
            <a:endParaRPr lang="it-IT" dirty="0"/>
          </a:p>
        </p:txBody>
      </p:sp>
      <p:pic>
        <p:nvPicPr>
          <p:cNvPr id="5" name="Segnaposto immagine 4" descr="Christmas Crackers"/>
          <p:cNvPicPr>
            <a:picLocks noGrp="1"/>
          </p:cNvPicPr>
          <p:nvPr>
            <p:ph type="pic" idx="1"/>
          </p:nvPr>
        </p:nvPicPr>
        <p:blipFill>
          <a:blip r:embed="rId2" cstate="print"/>
          <a:srcRect l="15517" r="15517"/>
          <a:stretch>
            <a:fillRect/>
          </a:stretch>
        </p:blipFill>
        <p:spPr bwMode="auto">
          <a:xfrm rot="420000">
            <a:off x="3499812" y="1187750"/>
            <a:ext cx="4411314" cy="3714484"/>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Pudding and </a:t>
            </a:r>
            <a:r>
              <a:rPr lang="it-IT" dirty="0" err="1" smtClean="0"/>
              <a:t>another</a:t>
            </a:r>
            <a:r>
              <a:rPr lang="it-IT" dirty="0" smtClean="0"/>
              <a:t> dessert</a:t>
            </a:r>
            <a:endParaRPr lang="it-IT" dirty="0"/>
          </a:p>
        </p:txBody>
      </p:sp>
      <p:sp>
        <p:nvSpPr>
          <p:cNvPr id="3" name="Segnaposto testo 2"/>
          <p:cNvSpPr>
            <a:spLocks noGrp="1"/>
          </p:cNvSpPr>
          <p:nvPr>
            <p:ph type="body" sz="half" idx="2"/>
          </p:nvPr>
        </p:nvSpPr>
        <p:spPr>
          <a:xfrm>
            <a:off x="609600" y="2828784"/>
            <a:ext cx="2738264" cy="2760456"/>
          </a:xfrm>
        </p:spPr>
        <p:txBody>
          <a:bodyPr>
            <a:normAutofit/>
          </a:bodyPr>
          <a:lstStyle/>
          <a:p>
            <a:r>
              <a:rPr lang="en-US" dirty="0" smtClean="0"/>
              <a:t>Christmas dessert par excellence is the Pudding, prepared according to tradition by mixing the dough and in turn entrusted him to round a special wish. Often there is hiding inside a silver faith, as a guarantee of marital happiness, and a playing card or a dime, as a symbol of good fortune and wealth. Another typical Australian dessert for Christmas is the </a:t>
            </a:r>
            <a:r>
              <a:rPr lang="en-US" dirty="0" err="1" smtClean="0"/>
              <a:t>Paylova</a:t>
            </a:r>
            <a:r>
              <a:rPr lang="en-US" dirty="0" smtClean="0"/>
              <a:t>, cooked with strawberries, passion fruit and whipped cream</a:t>
            </a:r>
            <a:endParaRPr lang="it-IT" dirty="0" smtClean="0"/>
          </a:p>
          <a:p>
            <a:endParaRPr lang="it-IT" dirty="0"/>
          </a:p>
        </p:txBody>
      </p:sp>
      <p:pic>
        <p:nvPicPr>
          <p:cNvPr id="16386" name="Picture 2" descr="https://encrypted-tbn0.gstatic.com/images?q=tbn:ANd9GcQMgdL_wuoaF1ZFg5wAYNFEj_b-UflaWtWqUYEedu7588m8Bf2h"/>
          <p:cNvPicPr>
            <a:picLocks noGrp="1" noChangeAspect="1" noChangeArrowheads="1"/>
          </p:cNvPicPr>
          <p:nvPr>
            <p:ph type="pic" idx="1"/>
          </p:nvPr>
        </p:nvPicPr>
        <p:blipFill>
          <a:blip r:embed="rId2" cstate="print"/>
          <a:srcRect l="15077" r="15077"/>
          <a:stretch>
            <a:fillRect/>
          </a:stretch>
        </p:blipFill>
        <p:spPr bwMode="auto">
          <a:xfrm rot="420000">
            <a:off x="3570243" y="1247453"/>
            <a:ext cx="4617720" cy="393192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ntonella\Desktop\capodanno-australia.jpg"/>
          <p:cNvPicPr>
            <a:picLocks noChangeAspect="1" noChangeArrowheads="1"/>
          </p:cNvPicPr>
          <p:nvPr/>
        </p:nvPicPr>
        <p:blipFill>
          <a:blip r:embed="rId2" cstate="print"/>
          <a:srcRect/>
          <a:stretch>
            <a:fillRect/>
          </a:stretch>
        </p:blipFill>
        <p:spPr bwMode="auto">
          <a:xfrm>
            <a:off x="6012160" y="260648"/>
            <a:ext cx="2808312" cy="1872208"/>
          </a:xfrm>
          <a:prstGeom prst="rect">
            <a:avLst/>
          </a:prstGeom>
          <a:noFill/>
        </p:spPr>
      </p:pic>
      <p:sp>
        <p:nvSpPr>
          <p:cNvPr id="2" name="Titolo 1"/>
          <p:cNvSpPr>
            <a:spLocks noGrp="1"/>
          </p:cNvSpPr>
          <p:nvPr>
            <p:ph type="title"/>
          </p:nvPr>
        </p:nvSpPr>
        <p:spPr/>
        <p:txBody>
          <a:bodyPr/>
          <a:lstStyle/>
          <a:p>
            <a:r>
              <a:rPr lang="it-IT" dirty="0" smtClean="0">
                <a:solidFill>
                  <a:srgbClr val="FF0000"/>
                </a:solidFill>
              </a:rPr>
              <a:t>New </a:t>
            </a:r>
            <a:r>
              <a:rPr lang="it-IT" dirty="0" err="1" smtClean="0">
                <a:solidFill>
                  <a:srgbClr val="FF0000"/>
                </a:solidFill>
              </a:rPr>
              <a:t>year</a:t>
            </a:r>
            <a:r>
              <a:rPr lang="it-IT" dirty="0" smtClean="0">
                <a:solidFill>
                  <a:srgbClr val="FF0000"/>
                </a:solidFill>
              </a:rPr>
              <a:t> in Sydney</a:t>
            </a:r>
            <a:endParaRPr lang="it-IT" dirty="0">
              <a:solidFill>
                <a:srgbClr val="FF0000"/>
              </a:solidFill>
            </a:endParaRPr>
          </a:p>
        </p:txBody>
      </p:sp>
      <p:sp>
        <p:nvSpPr>
          <p:cNvPr id="3" name="Segnaposto contenuto 2"/>
          <p:cNvSpPr>
            <a:spLocks noGrp="1"/>
          </p:cNvSpPr>
          <p:nvPr>
            <p:ph idx="1"/>
          </p:nvPr>
        </p:nvSpPr>
        <p:spPr/>
        <p:txBody>
          <a:bodyPr>
            <a:normAutofit/>
          </a:bodyPr>
          <a:lstStyle/>
          <a:p>
            <a:endParaRPr lang="en-US" sz="2000" dirty="0" smtClean="0"/>
          </a:p>
          <a:p>
            <a:r>
              <a:rPr lang="en-US" sz="2000" dirty="0" smtClean="0"/>
              <a:t>The capital of the Australian new year is undoubtedly Sydney. The capital of New South Wales is famous worldwide for the beautiful Fireworks over the Bay, from seeking privileged vantage points of the city, on all </a:t>
            </a:r>
            <a:r>
              <a:rPr lang="en-US" sz="2000" dirty="0" err="1" smtClean="0"/>
              <a:t>Harbour</a:t>
            </a:r>
            <a:r>
              <a:rPr lang="en-US" sz="2000" dirty="0" smtClean="0"/>
              <a:t> Bridge. Exclusive magic and the many events planned on the small islands of the Bay, even more evocative the Opera House with beautiful festive lights. </a:t>
            </a:r>
            <a:r>
              <a:rPr lang="en-US" sz="2000" dirty="0" err="1" smtClean="0"/>
              <a:t>Bondi</a:t>
            </a:r>
            <a:r>
              <a:rPr lang="en-US" sz="2000" dirty="0" smtClean="0"/>
              <a:t> Beach, one of the most exclusive beach resorts, is the scene of unbridled celebrations and turns into a huge outdoor nightclub, with the contribution of the best international </a:t>
            </a:r>
            <a:r>
              <a:rPr lang="en-US" sz="2000" dirty="0" err="1" smtClean="0"/>
              <a:t>dj</a:t>
            </a:r>
            <a:endParaRPr lang="it-IT" sz="2000" dirty="0"/>
          </a:p>
        </p:txBody>
      </p:sp>
      <p:pic>
        <p:nvPicPr>
          <p:cNvPr id="8194" name="Picture 2" descr="http://blog.privatefly.com/wp-content/uploads/2013/12/New-year-fireworks-in-Sydney-Australia.jpg"/>
          <p:cNvPicPr>
            <a:picLocks noChangeAspect="1" noChangeArrowheads="1"/>
          </p:cNvPicPr>
          <p:nvPr/>
        </p:nvPicPr>
        <p:blipFill>
          <a:blip r:embed="rId3" cstate="print"/>
          <a:srcRect/>
          <a:stretch>
            <a:fillRect/>
          </a:stretch>
        </p:blipFill>
        <p:spPr bwMode="auto">
          <a:xfrm>
            <a:off x="4427984" y="4869160"/>
            <a:ext cx="3200355" cy="180020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checkerboard(across)">
                                      <p:cBhvr>
                                        <p:cTn id="15" dur="500"/>
                                        <p:tgtEl>
                                          <p:spTgt spid="215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blinds(horizontal)">
                                      <p:cBhvr>
                                        <p:cTn id="2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ntonella\Desktop\cartina.gif"/>
          <p:cNvPicPr>
            <a:picLocks noGrp="1" noChangeAspect="1" noChangeArrowheads="1"/>
          </p:cNvPicPr>
          <p:nvPr>
            <p:ph idx="1"/>
          </p:nvPr>
        </p:nvPicPr>
        <p:blipFill>
          <a:blip r:embed="rId2" cstate="print"/>
          <a:srcRect/>
          <a:stretch>
            <a:fillRect/>
          </a:stretch>
        </p:blipFill>
        <p:spPr bwMode="auto">
          <a:xfrm>
            <a:off x="251520" y="188640"/>
            <a:ext cx="8712968" cy="6408711"/>
          </a:xfrm>
          <a:prstGeom prst="rect">
            <a:avLst/>
          </a:prstGeom>
          <a:noFill/>
        </p:spPr>
      </p:pic>
      <p:sp>
        <p:nvSpPr>
          <p:cNvPr id="2" name="Titolo 1"/>
          <p:cNvSpPr>
            <a:spLocks noGrp="1"/>
          </p:cNvSpPr>
          <p:nvPr>
            <p:ph type="title"/>
          </p:nvPr>
        </p:nvSpPr>
        <p:spPr/>
        <p:txBody>
          <a:bodyPr/>
          <a:lstStyle/>
          <a:p>
            <a:r>
              <a:rPr lang="it-IT" dirty="0" smtClean="0"/>
              <a:t>New </a:t>
            </a:r>
            <a:r>
              <a:rPr lang="it-IT" dirty="0" err="1" smtClean="0"/>
              <a:t>Zealand</a:t>
            </a:r>
            <a:r>
              <a:rPr lang="it-IT" dirty="0" smtClean="0"/>
              <a:t> </a:t>
            </a:r>
            <a:endParaRPr lang="it-IT" dirty="0"/>
          </a:p>
        </p:txBody>
      </p:sp>
      <p:pic>
        <p:nvPicPr>
          <p:cNvPr id="23555" name="Picture 3" descr="C:\Documents and Settings\Antonella\Desktop\kkkkkkkkkk.png"/>
          <p:cNvPicPr>
            <a:picLocks noChangeAspect="1" noChangeArrowheads="1"/>
          </p:cNvPicPr>
          <p:nvPr/>
        </p:nvPicPr>
        <p:blipFill>
          <a:blip r:embed="rId3" cstate="print"/>
          <a:srcRect/>
          <a:stretch>
            <a:fillRect/>
          </a:stretch>
        </p:blipFill>
        <p:spPr bwMode="auto">
          <a:xfrm>
            <a:off x="4067944" y="1628800"/>
            <a:ext cx="1172085" cy="720079"/>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3.7037E-7 C 0.0066 0.00555 0.0099 0.01296 0.01528 0.02013 C 0.0191 0.03657 0.01372 0.01689 0.0198 0.03009 C 0.02691 0.0456 0.01389 0.02638 0.02587 0.04236 C 0.02744 0.0493 0.02969 0.05138 0.03334 0.05648 C 0.03438 0.06041 0.03421 0.06551 0.03646 0.06851 C 0.03976 0.07314 0.04393 0.07847 0.04549 0.08472 C 0.04757 0.09259 0.04601 0.08912 0.05 0.0949 C 0.05348 0.1081 0.05955 0.11759 0.06528 0.12916 C 0.06737 0.1331 0.07136 0.13449 0.07431 0.13726 C 0.07934 0.14236 0.08212 0.14699 0.08803 0.1493 C 0.09323 0.15648 0.09723 0.16203 0.10313 0.16759 C 0.11025 0.18171 0.10625 0.17685 0.11372 0.18379 C 0.11858 0.19328 0.12292 0.2037 0.12882 0.21203 C 0.13143 0.22222 0.1323 0.2324 0.1349 0.24236 C 0.13681 0.25902 0.13872 0.27268 0.14098 0.28888 C 0.14219 0.29745 0.14254 0.30301 0.14705 0.30902 C 0.14914 0.31736 0.15053 0.32222 0.15608 0.32708 C 0.15921 0.33958 0.1658 0.34768 0.17431 0.35347 C 0.17587 0.35463 0.17744 0.35601 0.17882 0.3574 C 0.18004 0.35856 0.18073 0.36064 0.18195 0.36157 C 0.18473 0.36365 0.18803 0.36412 0.19098 0.36551 C 0.19393 0.37662 0.19063 0.36713 0.19862 0.37963 C 0.20261 0.38564 0.20591 0.39328 0.20921 0.4 C 0.21372 0.41967 0.21303 0.4449 0.19705 0.45046 C 0.19445 0.44976 0.19046 0.45162 0.18941 0.44838 C 0.18733 0.44213 0.19636 0.43055 0.19862 0.42615 C 0.20157 0.42685 0.20487 0.42662 0.20764 0.42824 C 0.21094 0.43009 0.21667 0.43634 0.21667 0.43634 C 0.22205 0.44652 0.22188 0.46088 0.22726 0.4706 C 0.22882 0.47338 0.23143 0.4743 0.23334 0.47662 C 0.24219 0.48726 0.25174 0.50277 0.26372 0.50694 C 0.27379 0.51041 0.28403 0.51041 0.29393 0.51504 C 0.3132 0.51412 0.33351 0.52013 0.35157 0.51111 C 0.35556 0.50902 0.35903 0.50301 0.36372 0.50092 C 0.36476 0.49884 0.36511 0.49629 0.36667 0.4949 C 0.37101 0.49097 0.37726 0.4956 0.37726 0.4868 " pathEditMode="relative" ptsTypes="ffffffffffffffffffffffffffffffffffffA">
                                      <p:cBhvr>
                                        <p:cTn id="6" dur="2000" fill="hold"/>
                                        <p:tgtEl>
                                          <p:spTgt spid="235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giorgioventurini.net/nuova_zelanda/isola_sud/16-17marzo/IMG_1359.jpg"/>
          <p:cNvPicPr>
            <a:picLocks noChangeAspect="1" noChangeArrowheads="1"/>
          </p:cNvPicPr>
          <p:nvPr/>
        </p:nvPicPr>
        <p:blipFill>
          <a:blip r:embed="rId2" cstate="print"/>
          <a:srcRect/>
          <a:stretch>
            <a:fillRect/>
          </a:stretch>
        </p:blipFill>
        <p:spPr bwMode="auto">
          <a:xfrm rot="485407">
            <a:off x="71950" y="5633803"/>
            <a:ext cx="1469241" cy="1126418"/>
          </a:xfrm>
          <a:prstGeom prst="rect">
            <a:avLst/>
          </a:prstGeom>
          <a:noFill/>
        </p:spPr>
      </p:pic>
      <p:pic>
        <p:nvPicPr>
          <p:cNvPr id="24578" name="Picture 2" descr="natale-nuova-zelanda"/>
          <p:cNvPicPr>
            <a:picLocks noChangeAspect="1" noChangeArrowheads="1"/>
          </p:cNvPicPr>
          <p:nvPr/>
        </p:nvPicPr>
        <p:blipFill>
          <a:blip r:embed="rId3" cstate="print"/>
          <a:srcRect/>
          <a:stretch>
            <a:fillRect/>
          </a:stretch>
        </p:blipFill>
        <p:spPr bwMode="auto">
          <a:xfrm rot="423328">
            <a:off x="6405340" y="145690"/>
            <a:ext cx="2487216" cy="1865412"/>
          </a:xfrm>
          <a:prstGeom prst="rect">
            <a:avLst/>
          </a:prstGeom>
          <a:noFill/>
        </p:spPr>
      </p:pic>
      <p:sp>
        <p:nvSpPr>
          <p:cNvPr id="2" name="Titolo 1"/>
          <p:cNvSpPr>
            <a:spLocks noGrp="1"/>
          </p:cNvSpPr>
          <p:nvPr>
            <p:ph type="title"/>
          </p:nvPr>
        </p:nvSpPr>
        <p:spPr>
          <a:xfrm>
            <a:off x="395536" y="620688"/>
            <a:ext cx="8229600" cy="1143000"/>
          </a:xfrm>
        </p:spPr>
        <p:txBody>
          <a:bodyPr/>
          <a:lstStyle/>
          <a:p>
            <a:r>
              <a:rPr lang="it-IT" dirty="0" smtClean="0">
                <a:solidFill>
                  <a:srgbClr val="FF0000"/>
                </a:solidFill>
              </a:rPr>
              <a:t>Christmas in New </a:t>
            </a:r>
            <a:r>
              <a:rPr lang="it-IT" dirty="0" err="1" smtClean="0">
                <a:solidFill>
                  <a:srgbClr val="FF0000"/>
                </a:solidFill>
              </a:rPr>
              <a:t>Zealand</a:t>
            </a:r>
            <a:endParaRPr lang="it-IT" dirty="0">
              <a:solidFill>
                <a:srgbClr val="FF0000"/>
              </a:solidFill>
            </a:endParaRPr>
          </a:p>
        </p:txBody>
      </p:sp>
      <p:sp>
        <p:nvSpPr>
          <p:cNvPr id="3" name="Segnaposto contenuto 2"/>
          <p:cNvSpPr>
            <a:spLocks noGrp="1"/>
          </p:cNvSpPr>
          <p:nvPr>
            <p:ph idx="1"/>
          </p:nvPr>
        </p:nvSpPr>
        <p:spPr>
          <a:xfrm>
            <a:off x="395536" y="1916832"/>
            <a:ext cx="8229600" cy="4389120"/>
          </a:xfrm>
        </p:spPr>
        <p:txBody>
          <a:bodyPr>
            <a:normAutofit fontScale="92500" lnSpcReduction="20000"/>
          </a:bodyPr>
          <a:lstStyle/>
          <a:p>
            <a:r>
              <a:rPr lang="en-US" dirty="0" smtClean="0"/>
              <a:t>Purple flowers and an almost unpronounceable name (</a:t>
            </a:r>
            <a:r>
              <a:rPr lang="en-US" dirty="0" err="1" smtClean="0"/>
              <a:t>Pohutokawa</a:t>
            </a:r>
            <a:r>
              <a:rPr lang="en-US" dirty="0" smtClean="0"/>
              <a:t>) for the Christmas tree New Zealander.</a:t>
            </a:r>
          </a:p>
          <a:p>
            <a:r>
              <a:rPr lang="en-US" dirty="0" smtClean="0"/>
              <a:t>For some years now is spreading the habit to celebrate with all good faith a second Christmas on July 25, when the southern hemisphere is in winter. Christian Christmas is celebrated in the same period in which the </a:t>
            </a:r>
            <a:r>
              <a:rPr lang="en-US" dirty="0" err="1" smtClean="0"/>
              <a:t>maori</a:t>
            </a:r>
            <a:r>
              <a:rPr lang="en-US" dirty="0" smtClean="0"/>
              <a:t> tradition celebrating the arrival of the month of </a:t>
            </a:r>
            <a:r>
              <a:rPr lang="en-US" dirty="0" err="1" smtClean="0"/>
              <a:t>Hakihea</a:t>
            </a:r>
            <a:r>
              <a:rPr lang="en-US" dirty="0" smtClean="0"/>
              <a:t>, an overlay. He has also created a unique cultural mix: on the one hand the "</a:t>
            </a:r>
            <a:r>
              <a:rPr lang="en-US" dirty="0" err="1" smtClean="0"/>
              <a:t>Europeans"They</a:t>
            </a:r>
            <a:r>
              <a:rPr lang="en-US" dirty="0" smtClean="0"/>
              <a:t> </a:t>
            </a:r>
            <a:r>
              <a:rPr lang="en-US" dirty="0" err="1" smtClean="0"/>
              <a:t>comunciato</a:t>
            </a:r>
            <a:r>
              <a:rPr lang="en-US" dirty="0" smtClean="0"/>
              <a:t> to use the </a:t>
            </a:r>
            <a:r>
              <a:rPr lang="en-US" dirty="0" err="1" smtClean="0"/>
              <a:t>hangi</a:t>
            </a:r>
            <a:r>
              <a:rPr lang="en-US" dirty="0" smtClean="0"/>
              <a:t>, a stone with a </a:t>
            </a:r>
            <a:r>
              <a:rPr lang="en-US" dirty="0" err="1" smtClean="0"/>
              <a:t>holein</a:t>
            </a:r>
            <a:r>
              <a:rPr lang="en-US" dirty="0" smtClean="0"/>
              <a:t> which you can cook meat, vegetables and fruits. The </a:t>
            </a:r>
            <a:r>
              <a:rPr lang="en-US" dirty="0" err="1" smtClean="0"/>
              <a:t>maori</a:t>
            </a:r>
            <a:r>
              <a:rPr lang="en-US" dirty="0" smtClean="0"/>
              <a:t> have enriched its cosmogony with a new task for </a:t>
            </a:r>
            <a:r>
              <a:rPr lang="en-US" dirty="0" err="1" smtClean="0"/>
              <a:t>Papatuanuku</a:t>
            </a:r>
            <a:r>
              <a:rPr lang="en-US" dirty="0" smtClean="0"/>
              <a:t>, the earth mother: the distribution of gifts to the children.</a:t>
            </a:r>
            <a:endParaRPr lang="it-IT"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800" decel="100000"/>
                                        <p:tgtEl>
                                          <p:spTgt spid="24578"/>
                                        </p:tgtEl>
                                      </p:cBhvr>
                                    </p:animEffect>
                                    <p:anim calcmode="lin" valueType="num">
                                      <p:cBhvr>
                                        <p:cTn id="8" dur="800" decel="100000" fill="hold"/>
                                        <p:tgtEl>
                                          <p:spTgt spid="24578"/>
                                        </p:tgtEl>
                                        <p:attrNameLst>
                                          <p:attrName>style.rotation</p:attrName>
                                        </p:attrNameLst>
                                      </p:cBhvr>
                                      <p:tavLst>
                                        <p:tav tm="0">
                                          <p:val>
                                            <p:fltVal val="-90"/>
                                          </p:val>
                                        </p:tav>
                                        <p:tav tm="100000">
                                          <p:val>
                                            <p:fltVal val="0"/>
                                          </p:val>
                                        </p:tav>
                                      </p:tavLst>
                                    </p:anim>
                                    <p:anim calcmode="lin" valueType="num">
                                      <p:cBhvr>
                                        <p:cTn id="9" dur="800" decel="100000" fill="hold"/>
                                        <p:tgtEl>
                                          <p:spTgt spid="24578"/>
                                        </p:tgtEl>
                                        <p:attrNameLst>
                                          <p:attrName>ppt_x</p:attrName>
                                        </p:attrNameLst>
                                      </p:cBhvr>
                                      <p:tavLst>
                                        <p:tav tm="0">
                                          <p:val>
                                            <p:strVal val="#ppt_x+0.4"/>
                                          </p:val>
                                        </p:tav>
                                        <p:tav tm="100000">
                                          <p:val>
                                            <p:strVal val="#ppt_x-0.05"/>
                                          </p:val>
                                        </p:tav>
                                      </p:tavLst>
                                    </p:anim>
                                    <p:anim calcmode="lin" valueType="num">
                                      <p:cBhvr>
                                        <p:cTn id="10" dur="800" decel="100000" fill="hold"/>
                                        <p:tgtEl>
                                          <p:spTgt spid="245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Scale>
                                      <p:cBhvr>
                                        <p:cTn id="17" dur="1000" decel="50000" fill="hold">
                                          <p:stCondLst>
                                            <p:cond delay="0"/>
                                          </p:stCondLst>
                                        </p:cTn>
                                        <p:tgtEl>
                                          <p:spTgt spid="245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4580"/>
                                        </p:tgtEl>
                                        <p:attrNameLst>
                                          <p:attrName>ppt_x</p:attrName>
                                          <p:attrName>ppt_y</p:attrName>
                                        </p:attrNameLst>
                                      </p:cBhvr>
                                    </p:animMotion>
                                    <p:animEffect transition="in" filter="fade">
                                      <p:cBhvr>
                                        <p:cTn id="19" dur="1000"/>
                                        <p:tgtEl>
                                          <p:spTgt spid="2458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4580"/>
                                        </p:tgtEl>
                                        <p:attrNameLst>
                                          <p:attrName>style.visibility</p:attrName>
                                        </p:attrNameLst>
                                      </p:cBhvr>
                                      <p:to>
                                        <p:strVal val="visible"/>
                                      </p:to>
                                    </p:set>
                                    <p:animEffect transition="in" filter="box(in)">
                                      <p:cBhvr>
                                        <p:cTn id="24"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TotalTime>
  <Words>961</Words>
  <Application>Microsoft Office PowerPoint</Application>
  <PresentationFormat>Presentazione su schermo (4:3)</PresentationFormat>
  <Paragraphs>37</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Equinozio</vt:lpstr>
      <vt:lpstr>OCEANIA</vt:lpstr>
      <vt:lpstr>Australia</vt:lpstr>
      <vt:lpstr> Christmas in Australia</vt:lpstr>
      <vt:lpstr> Christmas traditions </vt:lpstr>
      <vt:lpstr>Christmas Cracker</vt:lpstr>
      <vt:lpstr>Pudding and another dessert</vt:lpstr>
      <vt:lpstr>New year in Sydney</vt:lpstr>
      <vt:lpstr>New Zealand </vt:lpstr>
      <vt:lpstr>Christmas in New Zealand</vt:lpstr>
      <vt:lpstr>Pavlova</vt:lpstr>
      <vt:lpstr>New year in New Zealand</vt:lpstr>
      <vt:lpstr>Prana Blue Moon Festival</vt:lpstr>
      <vt:lpstr>Rhythm ‘N’ Vines</vt:lpstr>
      <vt:lpstr>Work done by: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Antonella</dc:creator>
  <cp:lastModifiedBy>citriolo.aurora</cp:lastModifiedBy>
  <cp:revision>21</cp:revision>
  <dcterms:created xsi:type="dcterms:W3CDTF">2014-12-11T13:28:19Z</dcterms:created>
  <dcterms:modified xsi:type="dcterms:W3CDTF">2014-12-17T08:44:15Z</dcterms:modified>
</cp:coreProperties>
</file>