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1"/>
      </p:bgRef>
    </p:bg>
    <p:spTree>
      <p:nvGrpSpPr>
        <p:cNvPr id="1" name=""/>
        <p:cNvGrpSpPr/>
        <p:nvPr/>
      </p:nvGrpSpPr>
      <p:grpSpPr>
        <a:xfrm>
          <a:off x="0" y="0"/>
          <a:ext cx="0" cy="0"/>
          <a:chOff x="0" y="0"/>
          <a:chExt cx="0" cy="0"/>
        </a:xfrm>
      </p:grpSpPr>
      <p:sp>
        <p:nvSpPr>
          <p:cNvPr id="8" name="7 - Ορθογώνιο"/>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 Ευθεία γραμμή σύνδεσης"/>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 Τίτλος"/>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l-GR" smtClean="0"/>
              <a:t>Kλικ για επεξεργασία του τίτλου</a:t>
            </a:r>
            <a:endParaRPr kumimoji="0" lang="en-US"/>
          </a:p>
        </p:txBody>
      </p:sp>
      <p:sp>
        <p:nvSpPr>
          <p:cNvPr id="25" name="24 - Υπότιτλος"/>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l-GR" smtClean="0"/>
              <a:t>Κάντε κλικ για να επεξεργαστείτε τον υπότιτλο του υποδείγματος</a:t>
            </a:r>
            <a:endParaRPr kumimoji="0" lang="en-US"/>
          </a:p>
        </p:txBody>
      </p:sp>
      <p:sp>
        <p:nvSpPr>
          <p:cNvPr id="31" name="30 - Θέση ημερομηνίας"/>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C0C3AE5-CF3D-472C-93D1-9E15BA47CDEC}" type="datetimeFigureOut">
              <a:rPr lang="el-GR" smtClean="0"/>
              <a:pPr/>
              <a:t>7/12/2014</a:t>
            </a:fld>
            <a:endParaRPr lang="el-GR"/>
          </a:p>
        </p:txBody>
      </p:sp>
      <p:sp>
        <p:nvSpPr>
          <p:cNvPr id="18" name="17 - Θέση υποσέλιδου"/>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l-GR"/>
          </a:p>
        </p:txBody>
      </p:sp>
      <p:sp>
        <p:nvSpPr>
          <p:cNvPr id="29" name="28 - Θέση αριθμού διαφάνειας"/>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FA4EA6E3-1471-4CD2-99EC-66B13D447DD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553200" y="274955"/>
            <a:ext cx="1524000" cy="5851525"/>
          </a:xfrm>
        </p:spPr>
        <p:txBody>
          <a:bodyPr vert="eaVert" anchor="t"/>
          <a:lstStyle>
            <a:extLs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42"/>
            <a:ext cx="6019800" cy="5851525"/>
          </a:xfrm>
        </p:spPr>
        <p:txBody>
          <a:bodyPr vert="eaVert"/>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242816" y="6557946"/>
            <a:ext cx="2002464" cy="226902"/>
          </a:xfrm>
        </p:spPr>
        <p:txBody>
          <a:bodyPr/>
          <a:lstStyle>
            <a:extLst/>
          </a:lstStyle>
          <a:p>
            <a:fld id="{9C0C3AE5-CF3D-472C-93D1-9E15BA47CDEC}" type="datetimeFigureOut">
              <a:rPr lang="el-GR" smtClean="0"/>
              <a:pPr/>
              <a:t>7/12/2014</a:t>
            </a:fld>
            <a:endParaRPr lang="el-GR"/>
          </a:p>
        </p:txBody>
      </p:sp>
      <p:sp>
        <p:nvSpPr>
          <p:cNvPr id="5" name="4 - Θέση υποσέλιδου"/>
          <p:cNvSpPr>
            <a:spLocks noGrp="1"/>
          </p:cNvSpPr>
          <p:nvPr>
            <p:ph type="ftr" sz="quarter" idx="11"/>
          </p:nvPr>
        </p:nvSpPr>
        <p:spPr>
          <a:xfrm>
            <a:off x="457200" y="6556248"/>
            <a:ext cx="3657600" cy="228600"/>
          </a:xfrm>
        </p:spPr>
        <p:txBody>
          <a:bodyPr/>
          <a:lstStyle>
            <a:extLst/>
          </a:lstStyle>
          <a:p>
            <a:endParaRPr lang="el-GR"/>
          </a:p>
        </p:txBody>
      </p:sp>
      <p:sp>
        <p:nvSpPr>
          <p:cNvPr id="6" name="5 - Θέση αριθμού διαφάνειας"/>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FA4EA6E3-1471-4CD2-99EC-66B13D447DD9}"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5" name="4 - Θέση υποσέλιδου"/>
          <p:cNvSpPr>
            <a:spLocks noGrp="1"/>
          </p:cNvSpPr>
          <p:nvPr>
            <p:ph type="ftr" sz="quarter" idx="11"/>
          </p:nvPr>
        </p:nvSpPr>
        <p:spPr/>
        <p:txBody>
          <a:bodyPr/>
          <a:lstStyle>
            <a:extLst/>
          </a:lstStyle>
          <a:p>
            <a:endParaRPr lang="el-GR"/>
          </a:p>
        </p:txBody>
      </p:sp>
      <p:sp>
        <p:nvSpPr>
          <p:cNvPr id="6" name="5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C0C3AE5-CF3D-472C-93D1-9E15BA47CDEC}" type="datetimeFigureOut">
              <a:rPr lang="el-GR" smtClean="0"/>
              <a:pPr/>
              <a:t>7/12/2014</a:t>
            </a:fld>
            <a:endParaRPr lang="el-GR"/>
          </a:p>
        </p:txBody>
      </p:sp>
      <p:sp>
        <p:nvSpPr>
          <p:cNvPr id="5" name="4 - Θέση υποσέλιδου"/>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l-GR"/>
          </a:p>
        </p:txBody>
      </p:sp>
      <p:sp>
        <p:nvSpPr>
          <p:cNvPr id="6" name="5 - Θέση αριθμού διαφάνειας"/>
          <p:cNvSpPr>
            <a:spLocks noGrp="1"/>
          </p:cNvSpPr>
          <p:nvPr>
            <p:ph type="sldNum" sz="quarter" idx="12"/>
          </p:nvPr>
        </p:nvSpPr>
        <p:spPr>
          <a:xfrm>
            <a:off x="6733952" y="6555112"/>
            <a:ext cx="588336" cy="228600"/>
          </a:xfrm>
        </p:spPr>
        <p:txBody>
          <a:bodyPr/>
          <a:lstStyle>
            <a:extLst/>
          </a:lstStyle>
          <a:p>
            <a:fld id="{FA4EA6E3-1471-4CD2-99EC-66B13D447DD9}"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nchor="b"/>
          <a:lstStyle>
            <a:lvl1pPr>
              <a:defRPr/>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8" name="7 - Θέση υποσέλιδου"/>
          <p:cNvSpPr>
            <a:spLocks noGrp="1"/>
          </p:cNvSpPr>
          <p:nvPr>
            <p:ph type="ftr" sz="quarter" idx="11"/>
          </p:nvPr>
        </p:nvSpPr>
        <p:spPr/>
        <p:txBody>
          <a:bodyPr/>
          <a:lstStyle>
            <a:extLst/>
          </a:lstStyle>
          <a:p>
            <a:endParaRPr lang="el-GR"/>
          </a:p>
        </p:txBody>
      </p:sp>
      <p:sp>
        <p:nvSpPr>
          <p:cNvPr id="9" name="8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42048" cy="1143000"/>
          </a:xfrm>
        </p:spPr>
        <p:txBody>
          <a:bodyPr/>
          <a:lstStyle>
            <a:extLst/>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4" name="3 - Θέση υποσέλιδου"/>
          <p:cNvSpPr>
            <a:spLocks noGrp="1"/>
          </p:cNvSpPr>
          <p:nvPr>
            <p:ph type="ftr" sz="quarter" idx="11"/>
          </p:nvPr>
        </p:nvSpPr>
        <p:spPr/>
        <p:txBody>
          <a:bodyPr/>
          <a:lstStyle>
            <a:extLst/>
          </a:lstStyle>
          <a:p>
            <a:endParaRPr lang="el-GR"/>
          </a:p>
        </p:txBody>
      </p:sp>
      <p:sp>
        <p:nvSpPr>
          <p:cNvPr id="5" name="4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lvl1pPr>
              <a:defRPr>
                <a:solidFill>
                  <a:schemeClr val="tx2"/>
                </a:solidFill>
              </a:defRPr>
            </a:lvl1pPr>
            <a:extLst/>
          </a:lstStyle>
          <a:p>
            <a:fld id="{9C0C3AE5-CF3D-472C-93D1-9E15BA47CDEC}" type="datetimeFigureOut">
              <a:rPr lang="el-GR" smtClean="0"/>
              <a:pPr/>
              <a:t>7/12/2014</a:t>
            </a:fld>
            <a:endParaRPr lang="el-GR"/>
          </a:p>
        </p:txBody>
      </p:sp>
      <p:sp>
        <p:nvSpPr>
          <p:cNvPr id="3" name="2 - Θέση υποσέλιδου"/>
          <p:cNvSpPr>
            <a:spLocks noGrp="1"/>
          </p:cNvSpPr>
          <p:nvPr>
            <p:ph type="ftr" sz="quarter" idx="11"/>
          </p:nvPr>
        </p:nvSpPr>
        <p:spPr/>
        <p:txBody>
          <a:bodyPr/>
          <a:lstStyle>
            <a:lvl1pPr>
              <a:defRPr>
                <a:solidFill>
                  <a:schemeClr val="tx2"/>
                </a:solidFill>
              </a:defRPr>
            </a:lvl1pPr>
            <a:extLst/>
          </a:lstStyle>
          <a:p>
            <a:endParaRPr lang="el-GR"/>
          </a:p>
        </p:txBody>
      </p:sp>
      <p:sp>
        <p:nvSpPr>
          <p:cNvPr id="4" name="3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2"/>
      </p:bgRef>
    </p:bg>
    <p:spTree>
      <p:nvGrpSpPr>
        <p:cNvPr id="1" name=""/>
        <p:cNvGrpSpPr/>
        <p:nvPr/>
      </p:nvGrpSpPr>
      <p:grpSpPr>
        <a:xfrm>
          <a:off x="0" y="0"/>
          <a:ext cx="0" cy="0"/>
          <a:chOff x="0" y="0"/>
          <a:chExt cx="0" cy="0"/>
        </a:xfrm>
      </p:grpSpPr>
      <p:sp>
        <p:nvSpPr>
          <p:cNvPr id="8" name="7 - Ορθογώνιο"/>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 Ορθογώνιο"/>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 Τίτλος"/>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l-GR" smtClean="0"/>
              <a:t>Kλικ για επεξεργασία του τίτλου</a:t>
            </a:r>
            <a:endParaRPr kumimoji="0" lang="en-US" dirty="0"/>
          </a:p>
        </p:txBody>
      </p:sp>
      <p:sp>
        <p:nvSpPr>
          <p:cNvPr id="4" name="3 - Θέση κειμένου"/>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extLst/>
          </a:lstStyle>
          <a:p>
            <a:fld id="{9C0C3AE5-CF3D-472C-93D1-9E15BA47CDEC}" type="datetimeFigureOut">
              <a:rPr lang="el-GR" smtClean="0"/>
              <a:pPr/>
              <a:t>7/12/2014</a:t>
            </a:fld>
            <a:endParaRPr lang="el-GR"/>
          </a:p>
        </p:txBody>
      </p:sp>
      <p:sp>
        <p:nvSpPr>
          <p:cNvPr id="6" name="5 - Θέση υποσέλιδου"/>
          <p:cNvSpPr>
            <a:spLocks noGrp="1"/>
          </p:cNvSpPr>
          <p:nvPr>
            <p:ph type="ftr" sz="quarter" idx="11"/>
          </p:nvPr>
        </p:nvSpPr>
        <p:spPr/>
        <p:txBody>
          <a:bodyPr/>
          <a:lstStyle>
            <a:extLst/>
          </a:lstStyle>
          <a:p>
            <a:endParaRPr lang="el-GR"/>
          </a:p>
        </p:txBody>
      </p:sp>
      <p:sp>
        <p:nvSpPr>
          <p:cNvPr id="7" name="6 - Θέση αριθμού διαφάνειας"/>
          <p:cNvSpPr>
            <a:spLocks noGrp="1"/>
          </p:cNvSpPr>
          <p:nvPr>
            <p:ph type="sldNum" sz="quarter" idx="12"/>
          </p:nvPr>
        </p:nvSpPr>
        <p:spPr/>
        <p:txBody>
          <a:bodyPr/>
          <a:lstStyle>
            <a:extLst/>
          </a:lstStyle>
          <a:p>
            <a:fld id="{FA4EA6E3-1471-4CD2-99EC-66B13D447DD9}" type="slidenum">
              <a:rPr lang="el-GR" smtClean="0"/>
              <a:pPr/>
              <a:t>‹#›</a:t>
            </a:fld>
            <a:endParaRPr lang="el-GR"/>
          </a:p>
        </p:txBody>
      </p:sp>
      <p:sp>
        <p:nvSpPr>
          <p:cNvPr id="10" name="9 - Θέση εικόνας"/>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l-GR" smtClean="0"/>
              <a:t>Κάντε κλικ στο εικονίδιο για να προσθέσετε μια εικόνα</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 Θέση τίτλου"/>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l-GR" smtClean="0"/>
              <a:t>Kλικ για επεξεργασία του τίτλου</a:t>
            </a:r>
            <a:endParaRPr kumimoji="0" lang="en-US"/>
          </a:p>
        </p:txBody>
      </p:sp>
      <p:sp>
        <p:nvSpPr>
          <p:cNvPr id="31" name="30 - Θέση κειμένου"/>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7" name="26 - Θέση ημερομηνίας"/>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C0C3AE5-CF3D-472C-93D1-9E15BA47CDEC}" type="datetimeFigureOut">
              <a:rPr lang="el-GR" smtClean="0"/>
              <a:pPr/>
              <a:t>7/12/2014</a:t>
            </a:fld>
            <a:endParaRPr lang="el-GR"/>
          </a:p>
        </p:txBody>
      </p:sp>
      <p:sp>
        <p:nvSpPr>
          <p:cNvPr id="4" name="3 - Θέση υποσέλιδου"/>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l-GR"/>
          </a:p>
        </p:txBody>
      </p:sp>
      <p:sp>
        <p:nvSpPr>
          <p:cNvPr id="16" name="15 - Θέση αριθμού διαφάνειας"/>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FA4EA6E3-1471-4CD2-99EC-66B13D447DD9}"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everyculture.com/No-Sa/Papua-New-Guinea.html" TargetMode="External"/><Relationship Id="rId3" Type="http://schemas.openxmlformats.org/officeDocument/2006/relationships/hyperlink" Target="http://www.babybaby.gr/showarticle.jsp?CMRCode=17CF5A4OI&amp;CMCCode=01010116&amp;extLang" TargetMode="External"/><Relationship Id="rId7" Type="http://schemas.openxmlformats.org/officeDocument/2006/relationships/hyperlink" Target="http://journals.worldnomads.com/gaganbatra87/story/80282/Australia/New-Years-Eve-at-Fiji" TargetMode="External"/><Relationship Id="rId2" Type="http://schemas.openxmlformats.org/officeDocument/2006/relationships/hyperlink" Target="http://panhellenicpost.com/archives/78293" TargetMode="External"/><Relationship Id="rId1" Type="http://schemas.openxmlformats.org/officeDocument/2006/relationships/slideLayout" Target="../slideLayouts/slideLayout2.xml"/><Relationship Id="rId6" Type="http://schemas.openxmlformats.org/officeDocument/2006/relationships/hyperlink" Target="http://en.wikipedia.org/wiki/List_of_festivals_in_Fiji" TargetMode="External"/><Relationship Id="rId5" Type="http://schemas.openxmlformats.org/officeDocument/2006/relationships/hyperlink" Target="http://www.tovima.gr/culture/article/?aid=84723" TargetMode="External"/><Relationship Id="rId4" Type="http://schemas.openxmlformats.org/officeDocument/2006/relationships/hyperlink" Target="http://www.sheblogs.eu/2009/12/03/pohutukawa-christmas-tree/" TargetMode="External"/><Relationship Id="rId9" Type="http://schemas.openxmlformats.org/officeDocument/2006/relationships/hyperlink" Target="http://www.nationalgeographic.biz/wp-content/uploads/Tonga-Map-4.jp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347864" y="764704"/>
            <a:ext cx="5105400" cy="2868168"/>
          </a:xfrm>
        </p:spPr>
        <p:txBody>
          <a:bodyPr/>
          <a:lstStyle/>
          <a:p>
            <a:r>
              <a:rPr lang="en-US" dirty="0" smtClean="0"/>
              <a:t>Christmas and New Year</a:t>
            </a:r>
            <a:r>
              <a:rPr lang="el-GR" dirty="0" smtClean="0"/>
              <a:t>΄</a:t>
            </a:r>
            <a:r>
              <a:rPr lang="en-US" dirty="0" smtClean="0"/>
              <a:t>s customs of Oceania</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547664" y="548680"/>
            <a:ext cx="7239000" cy="588680"/>
          </a:xfrm>
        </p:spPr>
        <p:txBody>
          <a:bodyPr>
            <a:normAutofit fontScale="90000"/>
          </a:bodyPr>
          <a:lstStyle/>
          <a:p>
            <a:r>
              <a:rPr lang="en-US" dirty="0" smtClean="0"/>
              <a:t>CHRISTMAS IN FIJI</a:t>
            </a:r>
            <a:r>
              <a:rPr lang="el-GR" dirty="0" smtClean="0"/>
              <a:t/>
            </a:r>
            <a:br>
              <a:rPr lang="el-GR" dirty="0" smtClean="0"/>
            </a:br>
            <a:endParaRPr lang="el-GR" dirty="0"/>
          </a:p>
        </p:txBody>
      </p:sp>
      <p:sp>
        <p:nvSpPr>
          <p:cNvPr id="3" name="2 - Θέση περιεχομένου"/>
          <p:cNvSpPr>
            <a:spLocks noGrp="1"/>
          </p:cNvSpPr>
          <p:nvPr>
            <p:ph idx="1"/>
          </p:nvPr>
        </p:nvSpPr>
        <p:spPr>
          <a:xfrm>
            <a:off x="0" y="1268760"/>
            <a:ext cx="3851920" cy="4752528"/>
          </a:xfrm>
        </p:spPr>
        <p:txBody>
          <a:bodyPr>
            <a:normAutofit lnSpcReduction="10000"/>
          </a:bodyPr>
          <a:lstStyle/>
          <a:p>
            <a:r>
              <a:rPr lang="en-US" dirty="0" smtClean="0">
                <a:latin typeface="Arial Narrow" pitchFamily="34" charset="0"/>
              </a:rPr>
              <a:t>October / November: Is the day of lights in honor of </a:t>
            </a:r>
            <a:r>
              <a:rPr lang="en-US" dirty="0" err="1" smtClean="0">
                <a:latin typeface="Arial Narrow" pitchFamily="34" charset="0"/>
              </a:rPr>
              <a:t>Lakshmi</a:t>
            </a:r>
            <a:r>
              <a:rPr lang="en-US" dirty="0" smtClean="0">
                <a:latin typeface="Arial Narrow" pitchFamily="34" charset="0"/>
              </a:rPr>
              <a:t> the goddess of wealth and prosperity. On that day the Hindus open their homes to other families and share sweets and dishes.</a:t>
            </a:r>
          </a:p>
          <a:p>
            <a:r>
              <a:rPr lang="en-US" dirty="0" smtClean="0">
                <a:latin typeface="Arial Narrow" pitchFamily="34" charset="0"/>
              </a:rPr>
              <a:t>On December 25 they celebrate Christmas and on 26, they celebrate the day after </a:t>
            </a:r>
            <a:r>
              <a:rPr lang="en-US" dirty="0" smtClean="0">
                <a:latin typeface="Arial Narrow" pitchFamily="34" charset="0"/>
              </a:rPr>
              <a:t>Christmas.</a:t>
            </a:r>
            <a:endParaRPr lang="el-GR" dirty="0" smtClean="0">
              <a:latin typeface="Arial Narrow" pitchFamily="34" charset="0"/>
            </a:endParaRPr>
          </a:p>
        </p:txBody>
      </p:sp>
      <p:pic>
        <p:nvPicPr>
          <p:cNvPr id="4" name="3 - Εικόνα" descr="817Lakshmi.jpg"/>
          <p:cNvPicPr>
            <a:picLocks noChangeAspect="1"/>
          </p:cNvPicPr>
          <p:nvPr/>
        </p:nvPicPr>
        <p:blipFill>
          <a:blip r:embed="rId2" cstate="print"/>
          <a:stretch>
            <a:fillRect/>
          </a:stretch>
        </p:blipFill>
        <p:spPr>
          <a:xfrm>
            <a:off x="3923928" y="980728"/>
            <a:ext cx="3969559" cy="52660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260648"/>
            <a:ext cx="7239000" cy="2880320"/>
          </a:xfrm>
        </p:spPr>
        <p:txBody>
          <a:bodyPr>
            <a:normAutofit fontScale="92500" lnSpcReduction="10000"/>
          </a:bodyPr>
          <a:lstStyle/>
          <a:p>
            <a:r>
              <a:rPr lang="en-US" dirty="0" smtClean="0">
                <a:latin typeface="Arial Narrow" pitchFamily="34" charset="0"/>
              </a:rPr>
              <a:t>January </a:t>
            </a:r>
            <a:r>
              <a:rPr lang="en-US" dirty="0" smtClean="0">
                <a:latin typeface="Arial Narrow" pitchFamily="34" charset="0"/>
              </a:rPr>
              <a:t>1st: </a:t>
            </a:r>
            <a:r>
              <a:rPr lang="en-US" dirty="0" smtClean="0">
                <a:latin typeface="Arial Narrow" pitchFamily="34" charset="0"/>
              </a:rPr>
              <a:t>They celebrate New Year for a week or even a month in some areas. They beat drums, they </a:t>
            </a:r>
            <a:r>
              <a:rPr lang="en-US" dirty="0" smtClean="0">
                <a:latin typeface="Arial Narrow" pitchFamily="34" charset="0"/>
              </a:rPr>
              <a:t>splash each </a:t>
            </a:r>
            <a:r>
              <a:rPr lang="en-US" dirty="0" smtClean="0">
                <a:latin typeface="Arial Narrow" pitchFamily="34" charset="0"/>
              </a:rPr>
              <a:t>other </a:t>
            </a:r>
            <a:r>
              <a:rPr lang="en-US" dirty="0" smtClean="0">
                <a:latin typeface="Arial Narrow" pitchFamily="34" charset="0"/>
              </a:rPr>
              <a:t>with water, they throw fireworks and organize a street party for the reception of the new year.</a:t>
            </a:r>
          </a:p>
          <a:p>
            <a:r>
              <a:rPr lang="en-US" dirty="0" smtClean="0">
                <a:latin typeface="Arial Narrow" pitchFamily="34" charset="0"/>
              </a:rPr>
              <a:t>They dance traditional dances (</a:t>
            </a:r>
            <a:r>
              <a:rPr lang="en-US" dirty="0" err="1" smtClean="0">
                <a:latin typeface="Arial Narrow" pitchFamily="34" charset="0"/>
              </a:rPr>
              <a:t>meke</a:t>
            </a:r>
            <a:r>
              <a:rPr lang="en-US" dirty="0" smtClean="0">
                <a:latin typeface="Arial Narrow" pitchFamily="34" charset="0"/>
              </a:rPr>
              <a:t>) with traditional Sulu </a:t>
            </a:r>
            <a:r>
              <a:rPr lang="en-US" dirty="0" smtClean="0">
                <a:latin typeface="Arial Narrow" pitchFamily="34" charset="0"/>
              </a:rPr>
              <a:t>clothing.</a:t>
            </a:r>
            <a:endParaRPr lang="en-US" dirty="0" smtClean="0">
              <a:latin typeface="Arial Narrow" pitchFamily="34" charset="0"/>
            </a:endParaRPr>
          </a:p>
          <a:p>
            <a:r>
              <a:rPr lang="en-US" dirty="0" smtClean="0">
                <a:latin typeface="Arial Narrow" pitchFamily="34" charset="0"/>
              </a:rPr>
              <a:t>Table: it includes wine and a blend of food with foods of </a:t>
            </a:r>
            <a:r>
              <a:rPr lang="en-US" dirty="0" smtClean="0">
                <a:latin typeface="Arial Narrow" pitchFamily="34" charset="0"/>
              </a:rPr>
              <a:t>India.</a:t>
            </a:r>
            <a:endParaRPr lang="en-US" dirty="0" smtClean="0">
              <a:latin typeface="Arial Narrow" pitchFamily="34" charset="0"/>
            </a:endParaRPr>
          </a:p>
          <a:p>
            <a:endParaRPr lang="el-GR" dirty="0"/>
          </a:p>
        </p:txBody>
      </p:sp>
      <p:pic>
        <p:nvPicPr>
          <p:cNvPr id="4" name="3 - Εικόνα" descr="resortwear.jpg"/>
          <p:cNvPicPr>
            <a:picLocks noChangeAspect="1"/>
          </p:cNvPicPr>
          <p:nvPr/>
        </p:nvPicPr>
        <p:blipFill>
          <a:blip r:embed="rId2" cstate="print"/>
          <a:stretch>
            <a:fillRect/>
          </a:stretch>
        </p:blipFill>
        <p:spPr>
          <a:xfrm>
            <a:off x="1907704" y="3212976"/>
            <a:ext cx="4536504" cy="340237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0"/>
            <a:ext cx="7239000" cy="804704"/>
          </a:xfrm>
        </p:spPr>
        <p:txBody>
          <a:bodyPr>
            <a:normAutofit/>
          </a:bodyPr>
          <a:lstStyle/>
          <a:p>
            <a:r>
              <a:rPr lang="en-US" dirty="0" smtClean="0"/>
              <a:t>CHRISTMAS IN NEW GUINEA</a:t>
            </a:r>
            <a:endParaRPr lang="el-GR" dirty="0"/>
          </a:p>
        </p:txBody>
      </p:sp>
      <p:sp>
        <p:nvSpPr>
          <p:cNvPr id="3" name="2 - Θέση περιεχομένου"/>
          <p:cNvSpPr>
            <a:spLocks noGrp="1"/>
          </p:cNvSpPr>
          <p:nvPr>
            <p:ph idx="1"/>
          </p:nvPr>
        </p:nvSpPr>
        <p:spPr>
          <a:xfrm>
            <a:off x="467544" y="908720"/>
            <a:ext cx="7499176" cy="1872208"/>
          </a:xfrm>
        </p:spPr>
        <p:txBody>
          <a:bodyPr>
            <a:normAutofit/>
          </a:bodyPr>
          <a:lstStyle/>
          <a:p>
            <a:r>
              <a:rPr lang="en-US" dirty="0" smtClean="0">
                <a:latin typeface="Arial Narrow" pitchFamily="34" charset="0"/>
              </a:rPr>
              <a:t>The leader of all the tribes chooses and calls an infant as a Child of Peace to stop the </a:t>
            </a:r>
            <a:r>
              <a:rPr lang="en-US" dirty="0" smtClean="0">
                <a:latin typeface="Arial Narrow" pitchFamily="34" charset="0"/>
              </a:rPr>
              <a:t>conflicts </a:t>
            </a:r>
            <a:r>
              <a:rPr lang="en-US" dirty="0" smtClean="0">
                <a:latin typeface="Arial Narrow" pitchFamily="34" charset="0"/>
              </a:rPr>
              <a:t>between the </a:t>
            </a:r>
            <a:r>
              <a:rPr lang="en-US" dirty="0" smtClean="0">
                <a:latin typeface="Arial Narrow" pitchFamily="34" charset="0"/>
              </a:rPr>
              <a:t>tribes.</a:t>
            </a:r>
            <a:endParaRPr lang="en-US" dirty="0" smtClean="0">
              <a:latin typeface="Arial Narrow" pitchFamily="34" charset="0"/>
            </a:endParaRPr>
          </a:p>
          <a:p>
            <a:r>
              <a:rPr lang="en-US" dirty="0" smtClean="0">
                <a:latin typeface="Arial Narrow" pitchFamily="34" charset="0"/>
              </a:rPr>
              <a:t>If the baby dies </a:t>
            </a:r>
            <a:r>
              <a:rPr lang="en-US" dirty="0" smtClean="0">
                <a:latin typeface="Arial Narrow" pitchFamily="34" charset="0"/>
              </a:rPr>
              <a:t>the </a:t>
            </a:r>
            <a:r>
              <a:rPr lang="en-US" dirty="0" smtClean="0">
                <a:latin typeface="Arial Narrow" pitchFamily="34" charset="0"/>
              </a:rPr>
              <a:t>time of peace </a:t>
            </a:r>
            <a:r>
              <a:rPr lang="en-US" dirty="0" smtClean="0">
                <a:latin typeface="Arial Narrow" pitchFamily="34" charset="0"/>
              </a:rPr>
              <a:t>ends and </a:t>
            </a:r>
            <a:r>
              <a:rPr lang="en-US" dirty="0" smtClean="0">
                <a:latin typeface="Arial Narrow" pitchFamily="34" charset="0"/>
              </a:rPr>
              <a:t>a struggle between the tribes breaks </a:t>
            </a:r>
            <a:r>
              <a:rPr lang="en-US" dirty="0" smtClean="0">
                <a:latin typeface="Arial Narrow" pitchFamily="34" charset="0"/>
              </a:rPr>
              <a:t>out </a:t>
            </a:r>
            <a:r>
              <a:rPr lang="en-US" dirty="0" smtClean="0">
                <a:latin typeface="Arial Narrow" pitchFamily="34" charset="0"/>
              </a:rPr>
              <a:t>again</a:t>
            </a:r>
            <a:r>
              <a:rPr lang="en-US" dirty="0" smtClean="0">
                <a:latin typeface="Arial Narrow" pitchFamily="34" charset="0"/>
              </a:rPr>
              <a:t>.</a:t>
            </a:r>
            <a:endParaRPr lang="el-GR" dirty="0">
              <a:latin typeface="Arial Narrow" pitchFamily="34" charset="0"/>
            </a:endParaRPr>
          </a:p>
        </p:txBody>
      </p:sp>
      <p:pic>
        <p:nvPicPr>
          <p:cNvPr id="4" name="3 - Εικόνα" descr="png-kids.jpg"/>
          <p:cNvPicPr>
            <a:picLocks noChangeAspect="1"/>
          </p:cNvPicPr>
          <p:nvPr/>
        </p:nvPicPr>
        <p:blipFill>
          <a:blip r:embed="rId2" cstate="print"/>
          <a:stretch>
            <a:fillRect/>
          </a:stretch>
        </p:blipFill>
        <p:spPr>
          <a:xfrm>
            <a:off x="1619672" y="2852936"/>
            <a:ext cx="5584841" cy="37170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239000" cy="908720"/>
          </a:xfrm>
        </p:spPr>
        <p:txBody>
          <a:bodyPr>
            <a:normAutofit/>
          </a:bodyPr>
          <a:lstStyle/>
          <a:p>
            <a:r>
              <a:rPr lang="en-US" dirty="0" smtClean="0"/>
              <a:t>Links:</a:t>
            </a:r>
            <a:endParaRPr lang="el-GR" dirty="0"/>
          </a:p>
        </p:txBody>
      </p:sp>
      <p:sp>
        <p:nvSpPr>
          <p:cNvPr id="3" name="2 - Θέση περιεχομένου"/>
          <p:cNvSpPr>
            <a:spLocks noGrp="1"/>
          </p:cNvSpPr>
          <p:nvPr>
            <p:ph idx="1"/>
          </p:nvPr>
        </p:nvSpPr>
        <p:spPr>
          <a:xfrm>
            <a:off x="251520" y="1196752"/>
            <a:ext cx="7525344" cy="4824536"/>
          </a:xfrm>
        </p:spPr>
        <p:txBody>
          <a:bodyPr>
            <a:normAutofit/>
          </a:bodyPr>
          <a:lstStyle/>
          <a:p>
            <a:r>
              <a:rPr lang="en-US" sz="2000" u="sng" dirty="0" smtClean="0">
                <a:solidFill>
                  <a:schemeClr val="accent4">
                    <a:lumMod val="60000"/>
                    <a:lumOff val="40000"/>
                  </a:schemeClr>
                </a:solidFill>
                <a:latin typeface="Arial Narrow" pitchFamily="34" charset="0"/>
              </a:rPr>
              <a:t>http://neoskosmos.com/news/el/</a:t>
            </a:r>
            <a:r>
              <a:rPr lang="el-GR" sz="2000" u="sng" dirty="0" smtClean="0">
                <a:solidFill>
                  <a:schemeClr val="accent4">
                    <a:lumMod val="60000"/>
                    <a:lumOff val="40000"/>
                  </a:schemeClr>
                </a:solidFill>
                <a:latin typeface="Arial Narrow" pitchFamily="34" charset="0"/>
              </a:rPr>
              <a:t> Χριστουγεννιάτικα-έθιμα-της-Αυστραλίας</a:t>
            </a:r>
            <a:endParaRPr lang="en-US" sz="2000" u="sng" dirty="0" smtClean="0">
              <a:solidFill>
                <a:schemeClr val="accent4">
                  <a:lumMod val="60000"/>
                  <a:lumOff val="40000"/>
                </a:schemeClr>
              </a:solidFill>
              <a:latin typeface="Arial Narrow" pitchFamily="34" charset="0"/>
            </a:endParaRPr>
          </a:p>
          <a:p>
            <a:r>
              <a:rPr lang="en-US" sz="2000" dirty="0" smtClean="0">
                <a:latin typeface="Arial Narrow" pitchFamily="34" charset="0"/>
                <a:hlinkClick r:id="rId2"/>
              </a:rPr>
              <a:t>http://panhellenicpost.com/archives/78293</a:t>
            </a:r>
            <a:endParaRPr lang="en-US" sz="2000" dirty="0" smtClean="0">
              <a:latin typeface="Arial Narrow" pitchFamily="34" charset="0"/>
            </a:endParaRPr>
          </a:p>
          <a:p>
            <a:r>
              <a:rPr lang="en-US" sz="2000" dirty="0" smtClean="0">
                <a:latin typeface="Arial Narrow" pitchFamily="34" charset="0"/>
                <a:hlinkClick r:id="rId3"/>
              </a:rPr>
              <a:t>http://www.babybaby.gr/showarticle.jsp?CMRCode=17CF5A4OI&amp;CMCCode=01010116&amp;extLang</a:t>
            </a:r>
            <a:endParaRPr lang="en-US" sz="2000" dirty="0" smtClean="0">
              <a:latin typeface="Arial Narrow" pitchFamily="34" charset="0"/>
            </a:endParaRPr>
          </a:p>
          <a:p>
            <a:r>
              <a:rPr lang="en-US" sz="2000" dirty="0" smtClean="0">
                <a:latin typeface="Arial Narrow" pitchFamily="34" charset="0"/>
                <a:hlinkClick r:id="rId4"/>
              </a:rPr>
              <a:t>http://www.sheblogs.eu/2009/12/03/pohutukawa-christmas-tree/</a:t>
            </a:r>
            <a:endParaRPr lang="en-US" sz="2000" dirty="0" smtClean="0">
              <a:latin typeface="Arial Narrow" pitchFamily="34" charset="0"/>
            </a:endParaRPr>
          </a:p>
          <a:p>
            <a:r>
              <a:rPr lang="en-US" sz="2000" dirty="0" smtClean="0">
                <a:latin typeface="Arial Narrow" pitchFamily="34" charset="0"/>
                <a:hlinkClick r:id="rId5"/>
              </a:rPr>
              <a:t>http://www.tovima.gr/culture/article/?aid=84723</a:t>
            </a:r>
            <a:endParaRPr lang="en-US" sz="2000" dirty="0" smtClean="0">
              <a:latin typeface="Arial Narrow" pitchFamily="34" charset="0"/>
            </a:endParaRPr>
          </a:p>
          <a:p>
            <a:r>
              <a:rPr lang="en-US" sz="2000" dirty="0" smtClean="0">
                <a:latin typeface="Arial Narrow" pitchFamily="34" charset="0"/>
                <a:hlinkClick r:id="rId6"/>
              </a:rPr>
              <a:t>http://en.wikipedia.org/wiki/List_of_festivals_in_Fiji</a:t>
            </a:r>
            <a:endParaRPr lang="en-US" sz="2000" dirty="0" smtClean="0">
              <a:latin typeface="Arial Narrow" pitchFamily="34" charset="0"/>
            </a:endParaRPr>
          </a:p>
          <a:p>
            <a:r>
              <a:rPr lang="en-US" sz="2000" dirty="0" smtClean="0">
                <a:latin typeface="Arial Narrow" pitchFamily="34" charset="0"/>
                <a:hlinkClick r:id="rId7"/>
              </a:rPr>
              <a:t>http://journals.worldnomads.com/gaganbatra87/story/80282/Australia/New-Years-Eve-at-Fiji</a:t>
            </a:r>
            <a:endParaRPr lang="en-US" sz="2000" dirty="0" smtClean="0">
              <a:latin typeface="Arial Narrow" pitchFamily="34" charset="0"/>
            </a:endParaRPr>
          </a:p>
          <a:p>
            <a:r>
              <a:rPr lang="en-US" sz="2000" dirty="0" smtClean="0">
                <a:latin typeface="Arial Narrow" pitchFamily="34" charset="0"/>
                <a:hlinkClick r:id="rId8"/>
              </a:rPr>
              <a:t>http://</a:t>
            </a:r>
            <a:r>
              <a:rPr lang="en-US" sz="2000" dirty="0" smtClean="0">
                <a:latin typeface="Arial Narrow" pitchFamily="34" charset="0"/>
                <a:hlinkClick r:id="rId8"/>
              </a:rPr>
              <a:t>www.everyculture.com/No-Sa/Papua-New-Guinea.html</a:t>
            </a:r>
            <a:endParaRPr lang="en-US" sz="2000" dirty="0" smtClean="0">
              <a:latin typeface="Arial Narrow" pitchFamily="34" charset="0"/>
            </a:endParaRPr>
          </a:p>
          <a:p>
            <a:r>
              <a:rPr lang="en-US" sz="2000" u="sng" dirty="0" smtClean="0">
                <a:solidFill>
                  <a:schemeClr val="accent4">
                    <a:lumMod val="60000"/>
                    <a:lumOff val="40000"/>
                  </a:schemeClr>
                </a:solidFill>
                <a:latin typeface="Arial Narrow" pitchFamily="34" charset="0"/>
              </a:rPr>
              <a:t>http://www.sheblogs.eu/wp-content/uploads/2009/12/Pohutukawa.jpg</a:t>
            </a:r>
          </a:p>
          <a:p>
            <a:r>
              <a:rPr lang="en-US" sz="2000" dirty="0" smtClean="0">
                <a:latin typeface="Arial Narrow" pitchFamily="34" charset="0"/>
                <a:hlinkClick r:id="rId9"/>
              </a:rPr>
              <a:t>http://www.nationalgeographic.biz/wp-content/uploads/Tonga-Map-4.jpg</a:t>
            </a:r>
            <a:endParaRPr lang="en-US" sz="2000" dirty="0" smtClean="0">
              <a:latin typeface="Arial Narrow" pitchFamily="34" charset="0"/>
            </a:endParaRPr>
          </a:p>
          <a:p>
            <a:endParaRPr lang="en-US" sz="2000" dirty="0" smtClean="0">
              <a:latin typeface="Arial Narrow" pitchFamily="34" charset="0"/>
            </a:endParaRPr>
          </a:p>
          <a:p>
            <a:endParaRPr lang="en-US" dirty="0" smtClean="0"/>
          </a:p>
          <a:p>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75856" y="332656"/>
            <a:ext cx="5105400" cy="2868168"/>
          </a:xfrm>
        </p:spPr>
        <p:txBody>
          <a:bodyPr>
            <a:normAutofit/>
          </a:bodyPr>
          <a:lstStyle/>
          <a:p>
            <a:r>
              <a:rPr lang="en-US" dirty="0" smtClean="0"/>
              <a:t>The end</a:t>
            </a:r>
            <a:r>
              <a:rPr lang="el-GR" dirty="0" smtClean="0"/>
              <a:t>!!</a:t>
            </a:r>
            <a:endParaRPr lang="el-GR" dirty="0"/>
          </a:p>
        </p:txBody>
      </p:sp>
      <p:sp>
        <p:nvSpPr>
          <p:cNvPr id="4" name="3 - Υπότιτλος"/>
          <p:cNvSpPr>
            <a:spLocks noGrp="1"/>
          </p:cNvSpPr>
          <p:nvPr>
            <p:ph type="subTitle" idx="1"/>
          </p:nvPr>
        </p:nvSpPr>
        <p:spPr/>
        <p:txBody>
          <a:bodyPr>
            <a:normAutofit lnSpcReduction="10000"/>
          </a:bodyPr>
          <a:lstStyle/>
          <a:p>
            <a:r>
              <a:rPr lang="en-US" dirty="0" err="1" smtClean="0"/>
              <a:t>Tsoulfa</a:t>
            </a:r>
            <a:r>
              <a:rPr lang="en-US" dirty="0" smtClean="0"/>
              <a:t> Eugenia</a:t>
            </a:r>
            <a:endParaRPr lang="el-GR" dirty="0" smtClean="0"/>
          </a:p>
          <a:p>
            <a:r>
              <a:rPr lang="en-US" dirty="0" err="1" smtClean="0"/>
              <a:t>Tzatzana</a:t>
            </a:r>
            <a:r>
              <a:rPr lang="en-US" dirty="0" smtClean="0"/>
              <a:t> </a:t>
            </a:r>
            <a:r>
              <a:rPr lang="en-US" dirty="0" err="1" smtClean="0"/>
              <a:t>Ioanna</a:t>
            </a:r>
            <a:endParaRPr lang="el-GR" dirty="0" smtClean="0"/>
          </a:p>
          <a:p>
            <a:r>
              <a:rPr lang="en-US" dirty="0" err="1" smtClean="0"/>
              <a:t>Tsakalou</a:t>
            </a:r>
            <a:r>
              <a:rPr lang="en-US" dirty="0" smtClean="0"/>
              <a:t> </a:t>
            </a:r>
            <a:r>
              <a:rPr lang="en-US" dirty="0" err="1" smtClean="0"/>
              <a:t>Konstantina</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7239000" cy="936104"/>
          </a:xfrm>
        </p:spPr>
        <p:txBody>
          <a:bodyPr>
            <a:normAutofit fontScale="90000"/>
          </a:bodyPr>
          <a:lstStyle/>
          <a:p>
            <a:r>
              <a:rPr lang="en-US" dirty="0" smtClean="0"/>
              <a:t>Santa Nicholas and Christmas decoration</a:t>
            </a:r>
            <a:endParaRPr lang="el-GR" dirty="0"/>
          </a:p>
        </p:txBody>
      </p:sp>
      <p:pic>
        <p:nvPicPr>
          <p:cNvPr id="5" name="4 - Θέση περιεχομένου" descr="st-nicholas-mag-1916.jpg"/>
          <p:cNvPicPr>
            <a:picLocks noGrp="1" noChangeAspect="1"/>
          </p:cNvPicPr>
          <p:nvPr>
            <p:ph idx="1"/>
          </p:nvPr>
        </p:nvPicPr>
        <p:blipFill>
          <a:blip r:embed="rId2" cstate="print"/>
          <a:stretch>
            <a:fillRect/>
          </a:stretch>
        </p:blipFill>
        <p:spPr>
          <a:xfrm>
            <a:off x="0" y="2636912"/>
            <a:ext cx="2883521" cy="3816424"/>
          </a:xfrm>
        </p:spPr>
      </p:pic>
      <p:sp>
        <p:nvSpPr>
          <p:cNvPr id="6" name="5 - TextBox"/>
          <p:cNvSpPr txBox="1"/>
          <p:nvPr/>
        </p:nvSpPr>
        <p:spPr>
          <a:xfrm>
            <a:off x="3491880" y="1340768"/>
            <a:ext cx="4248472" cy="1477328"/>
          </a:xfrm>
          <a:prstGeom prst="rect">
            <a:avLst/>
          </a:prstGeom>
          <a:noFill/>
        </p:spPr>
        <p:txBody>
          <a:bodyPr wrap="square" rtlCol="0">
            <a:spAutoFit/>
          </a:bodyPr>
          <a:lstStyle/>
          <a:p>
            <a:r>
              <a:rPr lang="en-US" dirty="0" smtClean="0">
                <a:latin typeface="Arial Narrow" pitchFamily="34" charset="0"/>
              </a:rPr>
              <a:t>The houses are decorated with flowers and with socks hanging on every chimney hoping that Santa Nicholas (and not Santa Claus) will pass from there during Christmas and not during New Year to fill the socks with gifts.</a:t>
            </a:r>
            <a:endParaRPr lang="el-GR" dirty="0">
              <a:latin typeface="Arial Narrow" pitchFamily="34" charset="0"/>
            </a:endParaRPr>
          </a:p>
        </p:txBody>
      </p:sp>
      <p:pic>
        <p:nvPicPr>
          <p:cNvPr id="7" name="6 - Εικόνα" descr="Photo-Decorative-Christmas-Fireplace-HD-Wallpaper.jpg"/>
          <p:cNvPicPr>
            <a:picLocks noChangeAspect="1"/>
          </p:cNvPicPr>
          <p:nvPr/>
        </p:nvPicPr>
        <p:blipFill>
          <a:blip r:embed="rId3" cstate="print"/>
          <a:stretch>
            <a:fillRect/>
          </a:stretch>
        </p:blipFill>
        <p:spPr>
          <a:xfrm>
            <a:off x="2987824" y="3212976"/>
            <a:ext cx="5072486" cy="316835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320040"/>
            <a:ext cx="7239000" cy="660688"/>
          </a:xfrm>
        </p:spPr>
        <p:txBody>
          <a:bodyPr>
            <a:normAutofit fontScale="90000"/>
          </a:bodyPr>
          <a:lstStyle/>
          <a:p>
            <a:r>
              <a:rPr lang="en-US" dirty="0" smtClean="0"/>
              <a:t>The history of Santa Nicholas</a:t>
            </a:r>
            <a:endParaRPr lang="el-GR" dirty="0"/>
          </a:p>
        </p:txBody>
      </p:sp>
      <p:sp>
        <p:nvSpPr>
          <p:cNvPr id="3" name="2 - Θέση περιεχομένου"/>
          <p:cNvSpPr>
            <a:spLocks noGrp="1"/>
          </p:cNvSpPr>
          <p:nvPr>
            <p:ph idx="1"/>
          </p:nvPr>
        </p:nvSpPr>
        <p:spPr>
          <a:xfrm>
            <a:off x="457200" y="1196752"/>
            <a:ext cx="4258816" cy="5400600"/>
          </a:xfrm>
        </p:spPr>
        <p:txBody>
          <a:bodyPr>
            <a:normAutofit/>
          </a:bodyPr>
          <a:lstStyle/>
          <a:p>
            <a:r>
              <a:rPr lang="en-US" sz="2400" dirty="0" smtClean="0">
                <a:latin typeface="Arial Narrow" pitchFamily="34" charset="0"/>
              </a:rPr>
              <a:t>According to tradition, there was a man, whose wife had died and had three daughters to grow.</a:t>
            </a:r>
          </a:p>
          <a:p>
            <a:r>
              <a:rPr lang="el-GR" sz="2400" dirty="0" smtClean="0">
                <a:latin typeface="Arial Narrow" pitchFamily="34" charset="0"/>
              </a:rPr>
              <a:t> </a:t>
            </a:r>
            <a:r>
              <a:rPr lang="en-US" sz="2400" dirty="0" smtClean="0">
                <a:latin typeface="Arial Narrow" pitchFamily="34" charset="0"/>
              </a:rPr>
              <a:t>After losing all his money, his family had to move.</a:t>
            </a:r>
            <a:endParaRPr lang="el-GR" sz="2400" dirty="0" smtClean="0">
              <a:latin typeface="Arial Narrow" pitchFamily="34" charset="0"/>
            </a:endParaRPr>
          </a:p>
          <a:p>
            <a:r>
              <a:rPr lang="el-GR" sz="2400" dirty="0" smtClean="0">
                <a:latin typeface="Arial Narrow" pitchFamily="34" charset="0"/>
              </a:rPr>
              <a:t> </a:t>
            </a:r>
            <a:r>
              <a:rPr lang="en-US" sz="2400" dirty="0" smtClean="0">
                <a:latin typeface="Arial Narrow" pitchFamily="34" charset="0"/>
              </a:rPr>
              <a:t> When his daughters had to marry, their father fell into greater depression, since the daughters could not marry without dowry. One night after the daughters had spread their clothes and their stockings by the fireplace to dry, fell asleep.</a:t>
            </a:r>
            <a:endParaRPr lang="el-GR" sz="2400" dirty="0" smtClean="0">
              <a:latin typeface="Arial Narrow" pitchFamily="34" charset="0"/>
            </a:endParaRPr>
          </a:p>
        </p:txBody>
      </p:sp>
      <p:pic>
        <p:nvPicPr>
          <p:cNvPr id="4" name="3 - Εικόνα" descr="20110126102558_1_3086593286_d2187f843e.jpg"/>
          <p:cNvPicPr>
            <a:picLocks noChangeAspect="1"/>
          </p:cNvPicPr>
          <p:nvPr/>
        </p:nvPicPr>
        <p:blipFill>
          <a:blip r:embed="rId2" cstate="print"/>
          <a:stretch>
            <a:fillRect/>
          </a:stretch>
        </p:blipFill>
        <p:spPr>
          <a:xfrm>
            <a:off x="4716016" y="1556792"/>
            <a:ext cx="3310128" cy="4572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0" y="188640"/>
            <a:ext cx="8028384" cy="3384376"/>
          </a:xfrm>
        </p:spPr>
        <p:txBody>
          <a:bodyPr>
            <a:normAutofit/>
          </a:bodyPr>
          <a:lstStyle/>
          <a:p>
            <a:r>
              <a:rPr lang="en-US" dirty="0" smtClean="0">
                <a:latin typeface="Arial Narrow" pitchFamily="34" charset="0"/>
              </a:rPr>
              <a:t>Santa Nicholas knew the despair and the misfortune of his father. He stopped at the house and saw that the family had gone to bed and noticed the socks were hanging in the fireplace. Then he got a small pouch of gold and went to threw it down the chimney so that it will fall into the socks.</a:t>
            </a:r>
          </a:p>
          <a:p>
            <a:r>
              <a:rPr lang="el-GR" dirty="0" smtClean="0">
                <a:latin typeface="Arial Narrow" pitchFamily="34" charset="0"/>
              </a:rPr>
              <a:t> </a:t>
            </a:r>
            <a:r>
              <a:rPr lang="en-US" dirty="0" smtClean="0">
                <a:latin typeface="Arial Narrow" pitchFamily="34" charset="0"/>
              </a:rPr>
              <a:t> The next morning the daughters found their socks contain gold. Thus, their father will see them live happily with this gold, and all lived many happy years.</a:t>
            </a:r>
            <a:endParaRPr lang="el-GR" dirty="0" smtClean="0">
              <a:latin typeface="Arial Narrow" pitchFamily="34" charset="0"/>
            </a:endParaRPr>
          </a:p>
          <a:p>
            <a:endParaRPr lang="el-GR" dirty="0"/>
          </a:p>
        </p:txBody>
      </p:sp>
      <p:pic>
        <p:nvPicPr>
          <p:cNvPr id="4" name="3 - Εικόνα" descr="St. Nicholas Day 001.JPG"/>
          <p:cNvPicPr>
            <a:picLocks noChangeAspect="1"/>
          </p:cNvPicPr>
          <p:nvPr/>
        </p:nvPicPr>
        <p:blipFill>
          <a:blip r:embed="rId2" cstate="print"/>
          <a:stretch>
            <a:fillRect/>
          </a:stretch>
        </p:blipFill>
        <p:spPr>
          <a:xfrm>
            <a:off x="1187624" y="3501008"/>
            <a:ext cx="5760640" cy="31600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239000" cy="732696"/>
          </a:xfrm>
        </p:spPr>
        <p:txBody>
          <a:bodyPr/>
          <a:lstStyle/>
          <a:p>
            <a:pPr algn="ctr"/>
            <a:r>
              <a:rPr lang="en-US" dirty="0" smtClean="0"/>
              <a:t>Customs of AUSTRALIA</a:t>
            </a:r>
            <a:endParaRPr lang="el-GR" dirty="0"/>
          </a:p>
        </p:txBody>
      </p:sp>
      <p:pic>
        <p:nvPicPr>
          <p:cNvPr id="6" name="5 - Εικόνα" descr="australian flag.jpg"/>
          <p:cNvPicPr>
            <a:picLocks noChangeAspect="1"/>
          </p:cNvPicPr>
          <p:nvPr/>
        </p:nvPicPr>
        <p:blipFill>
          <a:blip r:embed="rId2" cstate="print"/>
          <a:stretch>
            <a:fillRect/>
          </a:stretch>
        </p:blipFill>
        <p:spPr>
          <a:xfrm>
            <a:off x="179512" y="1916832"/>
            <a:ext cx="4104456" cy="3447743"/>
          </a:xfrm>
          <a:prstGeom prst="rect">
            <a:avLst/>
          </a:prstGeom>
        </p:spPr>
      </p:pic>
      <p:sp>
        <p:nvSpPr>
          <p:cNvPr id="25601" name="Rectangle 1"/>
          <p:cNvSpPr>
            <a:spLocks noChangeArrowheads="1"/>
          </p:cNvSpPr>
          <p:nvPr/>
        </p:nvSpPr>
        <p:spPr bwMode="auto">
          <a:xfrm>
            <a:off x="4283968" y="836712"/>
            <a:ext cx="3384376"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 typeface="Arial" pitchFamily="34" charset="0"/>
              <a:buChar char="•"/>
            </a:pPr>
            <a:r>
              <a:rPr lang="en-US" sz="2200" dirty="0" smtClean="0">
                <a:latin typeface="Arial Narrow" pitchFamily="34" charset="0"/>
                <a:ea typeface="Times New Roman" pitchFamily="18" charset="0"/>
              </a:rPr>
              <a:t>Christmas </a:t>
            </a:r>
            <a:r>
              <a:rPr lang="en-US" sz="2200" dirty="0" smtClean="0">
                <a:latin typeface="Arial Narrow" pitchFamily="34" charset="0"/>
                <a:ea typeface="Times New Roman" pitchFamily="18" charset="0"/>
              </a:rPr>
              <a:t>is in </a:t>
            </a:r>
            <a:r>
              <a:rPr lang="en-US" sz="2200" dirty="0" smtClean="0">
                <a:latin typeface="Arial Narrow" pitchFamily="34" charset="0"/>
                <a:ea typeface="Times New Roman" pitchFamily="18" charset="0"/>
              </a:rPr>
              <a:t>summer.</a:t>
            </a:r>
          </a:p>
          <a:p>
            <a:pPr>
              <a:buFont typeface="Arial" pitchFamily="34" charset="0"/>
              <a:buChar char="•"/>
            </a:pPr>
            <a:r>
              <a:rPr kumimoji="0" lang="el-GR" sz="2200" b="0" i="0" u="none" strike="noStrike" cap="none" normalizeH="0" baseline="0" dirty="0" smtClean="0">
                <a:ln>
                  <a:noFill/>
                </a:ln>
                <a:effectLst/>
                <a:latin typeface="Arial Narrow" pitchFamily="34" charset="0"/>
                <a:ea typeface="Times New Roman" pitchFamily="18" charset="0"/>
              </a:rPr>
              <a:t> </a:t>
            </a:r>
            <a:r>
              <a:rPr lang="en-US" sz="2200" dirty="0" smtClean="0">
                <a:latin typeface="Arial Narrow" pitchFamily="34" charset="0"/>
                <a:ea typeface="Times New Roman" pitchFamily="18" charset="0"/>
              </a:rPr>
              <a:t>On Christmas Eve, the Christian inhabitants go to </a:t>
            </a:r>
            <a:r>
              <a:rPr lang="en-US" sz="2200" dirty="0" smtClean="0">
                <a:latin typeface="Arial Narrow" pitchFamily="34" charset="0"/>
                <a:ea typeface="Times New Roman" pitchFamily="18" charset="0"/>
              </a:rPr>
              <a:t>churches, </a:t>
            </a:r>
            <a:r>
              <a:rPr lang="en-US" sz="2200" dirty="0" smtClean="0">
                <a:latin typeface="Arial Narrow" pitchFamily="34" charset="0"/>
                <a:ea typeface="Times New Roman" pitchFamily="18" charset="0"/>
              </a:rPr>
              <a:t>while we go from dawn.</a:t>
            </a:r>
            <a:endParaRPr kumimoji="0" lang="el-GR" sz="2200" b="0" i="0" u="none" strike="noStrike" cap="none" normalizeH="0" baseline="0" dirty="0" smtClean="0">
              <a:ln>
                <a:noFill/>
              </a:ln>
              <a:effectLst/>
              <a:latin typeface="Arial Narrow" pitchFamily="34" charset="0"/>
              <a:ea typeface="Times New Roman" pitchFamily="18" charset="0"/>
            </a:endParaRPr>
          </a:p>
          <a:p>
            <a:pPr>
              <a:buFont typeface="Arial" pitchFamily="34" charset="0"/>
              <a:buChar char="•"/>
            </a:pPr>
            <a:r>
              <a:rPr lang="en-US" sz="2200" dirty="0" smtClean="0">
                <a:latin typeface="Arial Narrow" pitchFamily="34" charset="0"/>
                <a:ea typeface="Times New Roman" pitchFamily="18" charset="0"/>
              </a:rPr>
              <a:t>After churchgoing they rush for a festive picnic and surfing on the beach</a:t>
            </a:r>
            <a:r>
              <a:rPr lang="el-GR" sz="2200" dirty="0" smtClean="0">
                <a:latin typeface="Arial Narrow" pitchFamily="34" charset="0"/>
                <a:ea typeface="Times New Roman" pitchFamily="18" charset="0"/>
              </a:rPr>
              <a:t>.</a:t>
            </a:r>
            <a:endParaRPr kumimoji="0" lang="el-GR" sz="2200" b="0" i="0" u="none" strike="noStrike" cap="none" normalizeH="0" baseline="0" dirty="0" smtClean="0">
              <a:ln>
                <a:noFill/>
              </a:ln>
              <a:effectLst/>
              <a:latin typeface="Arial Narrow" pitchFamily="34" charset="0"/>
              <a:ea typeface="Times New Roman" pitchFamily="18" charset="0"/>
            </a:endParaRPr>
          </a:p>
          <a:p>
            <a:pPr>
              <a:buFont typeface="Arial" pitchFamily="34" charset="0"/>
              <a:buChar char="•"/>
            </a:pPr>
            <a:r>
              <a:rPr lang="en-US" sz="2200" dirty="0" smtClean="0">
                <a:latin typeface="Arial Narrow" pitchFamily="34" charset="0"/>
                <a:ea typeface="Times New Roman" pitchFamily="18" charset="0"/>
              </a:rPr>
              <a:t>In Australia, (after the Christmas meal) they go either for a walk on the beach or for a cricket game.</a:t>
            </a:r>
            <a:r>
              <a:rPr kumimoji="0" lang="el-GR" sz="2200" b="0" i="0" u="none" strike="noStrike" cap="none" normalizeH="0" baseline="0" dirty="0" smtClean="0">
                <a:ln>
                  <a:noFill/>
                </a:ln>
                <a:effectLst/>
                <a:latin typeface="Arial Narrow" pitchFamily="34" charset="0"/>
                <a:ea typeface="Times New Roman" pitchFamily="18" charset="0"/>
              </a:rPr>
              <a:t> </a:t>
            </a:r>
            <a:endParaRPr kumimoji="0" lang="en-US" sz="2200" b="0" i="0" u="none" strike="noStrike" cap="none" normalizeH="0" baseline="0" dirty="0" smtClean="0">
              <a:ln>
                <a:noFill/>
              </a:ln>
              <a:effectLst/>
              <a:latin typeface="Arial Narrow" pitchFamily="34" charset="0"/>
              <a:ea typeface="Times New Roman" pitchFamily="18" charset="0"/>
            </a:endParaRPr>
          </a:p>
          <a:p>
            <a:pPr>
              <a:buFont typeface="Arial" pitchFamily="34" charset="0"/>
              <a:buChar char="•"/>
            </a:pPr>
            <a:r>
              <a:rPr lang="en-US" sz="2200" dirty="0" smtClean="0">
                <a:latin typeface="Arial Narrow" pitchFamily="34" charset="0"/>
                <a:ea typeface="Times New Roman" pitchFamily="18" charset="0"/>
              </a:rPr>
              <a:t>The funny thing is that the sleigh of Santa Claus is not pulled by reindeer but by eight kangaroos.</a:t>
            </a:r>
            <a:r>
              <a:rPr lang="el-GR" sz="2200" dirty="0" smtClean="0">
                <a:latin typeface="Arial Narrow" pitchFamily="34" charset="0"/>
              </a:rPr>
              <a:t> </a:t>
            </a:r>
            <a:endParaRPr kumimoji="0" lang="el-GR" sz="2200" b="0" i="0" u="none" strike="noStrike" cap="none" normalizeH="0" baseline="0" dirty="0" smtClean="0">
              <a:ln>
                <a:noFill/>
              </a:ln>
              <a:effectLst/>
              <a:latin typeface="Arial Narrow"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7239000" cy="876712"/>
          </a:xfrm>
        </p:spPr>
        <p:txBody>
          <a:bodyPr>
            <a:normAutofit fontScale="90000"/>
          </a:bodyPr>
          <a:lstStyle/>
          <a:p>
            <a:r>
              <a:rPr lang="en-US" dirty="0" smtClean="0"/>
              <a:t>Christmas meals of AUSTRALIA</a:t>
            </a:r>
            <a:endParaRPr lang="el-GR" dirty="0"/>
          </a:p>
        </p:txBody>
      </p:sp>
      <p:sp>
        <p:nvSpPr>
          <p:cNvPr id="4" name="Rectangle 2"/>
          <p:cNvSpPr>
            <a:spLocks noGrp="1" noChangeArrowheads="1"/>
          </p:cNvSpPr>
          <p:nvPr>
            <p:ph idx="1"/>
          </p:nvPr>
        </p:nvSpPr>
        <p:spPr bwMode="auto">
          <a:xfrm>
            <a:off x="395536" y="1196752"/>
            <a:ext cx="7239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400" dirty="0" smtClean="0">
                <a:solidFill>
                  <a:srgbClr val="333333"/>
                </a:solidFill>
                <a:latin typeface="Arial Narrow" pitchFamily="34" charset="0"/>
                <a:ea typeface="Times New Roman" pitchFamily="18" charset="0"/>
              </a:rPr>
              <a:t>The festive breakfast includes ham and fried eggs.</a:t>
            </a:r>
          </a:p>
          <a:p>
            <a:pPr eaLnBrk="0" fontAlgn="base" hangingPunct="0">
              <a:spcBef>
                <a:spcPct val="0"/>
              </a:spcBef>
              <a:spcAft>
                <a:spcPct val="0"/>
              </a:spcAft>
            </a:pPr>
            <a:r>
              <a:rPr lang="en-US" sz="2400" dirty="0" smtClean="0">
                <a:solidFill>
                  <a:srgbClr val="333333"/>
                </a:solidFill>
                <a:latin typeface="Arial Narrow" pitchFamily="34" charset="0"/>
                <a:ea typeface="Times New Roman" pitchFamily="18" charset="0"/>
              </a:rPr>
              <a:t>The dinner includes stuffed </a:t>
            </a:r>
            <a:r>
              <a:rPr lang="en-US" sz="2400" dirty="0" smtClean="0">
                <a:solidFill>
                  <a:srgbClr val="333333"/>
                </a:solidFill>
                <a:latin typeface="Arial Narrow" pitchFamily="34" charset="0"/>
                <a:ea typeface="Times New Roman" pitchFamily="18" charset="0"/>
              </a:rPr>
              <a:t>turkey</a:t>
            </a:r>
            <a:r>
              <a:rPr lang="el-GR" sz="2400" dirty="0" smtClean="0">
                <a:solidFill>
                  <a:srgbClr val="333333"/>
                </a:solidFill>
                <a:latin typeface="Arial Narrow" pitchFamily="34" charset="0"/>
                <a:ea typeface="Times New Roman" pitchFamily="18" charset="0"/>
              </a:rPr>
              <a:t>.</a:t>
            </a:r>
            <a:endParaRPr lang="en-US" sz="2400" dirty="0" smtClean="0">
              <a:solidFill>
                <a:srgbClr val="333333"/>
              </a:solidFill>
              <a:latin typeface="Arial Narrow" pitchFamily="34" charset="0"/>
              <a:ea typeface="Times New Roman" pitchFamily="18" charset="0"/>
            </a:endParaRPr>
          </a:p>
          <a:p>
            <a:pPr eaLnBrk="0" fontAlgn="base" hangingPunct="0">
              <a:spcBef>
                <a:spcPct val="0"/>
              </a:spcBef>
              <a:spcAft>
                <a:spcPct val="0"/>
              </a:spcAft>
            </a:pPr>
            <a:r>
              <a:rPr lang="en-US" sz="2400" dirty="0" smtClean="0">
                <a:solidFill>
                  <a:srgbClr val="333333"/>
                </a:solidFill>
                <a:latin typeface="Arial Narrow" pitchFamily="34" charset="0"/>
                <a:ea typeface="Times New Roman" pitchFamily="18" charset="0"/>
              </a:rPr>
              <a:t>The dessert includes pudding flambé, within which there is a coin for good luck.</a:t>
            </a:r>
            <a:endParaRPr kumimoji="0" lang="el-GR" sz="2400" b="0" i="0" u="none" strike="noStrike" cap="none" normalizeH="0" baseline="0" dirty="0" smtClean="0">
              <a:ln>
                <a:noFill/>
              </a:ln>
              <a:solidFill>
                <a:schemeClr val="tx1"/>
              </a:solidFill>
              <a:effectLst/>
              <a:latin typeface="Arial" pitchFamily="34" charset="0"/>
            </a:endParaRPr>
          </a:p>
        </p:txBody>
      </p:sp>
      <p:pic>
        <p:nvPicPr>
          <p:cNvPr id="11266" name="Picture 2" descr="http://images.fineartamerica.com/images-medium-large-5/christmas-dinner-the-irish-image-collection.jpg"/>
          <p:cNvPicPr>
            <a:picLocks noChangeAspect="1" noChangeArrowheads="1"/>
          </p:cNvPicPr>
          <p:nvPr/>
        </p:nvPicPr>
        <p:blipFill>
          <a:blip r:embed="rId2" cstate="print"/>
          <a:srcRect/>
          <a:stretch>
            <a:fillRect/>
          </a:stretch>
        </p:blipFill>
        <p:spPr bwMode="auto">
          <a:xfrm>
            <a:off x="1691680" y="2708920"/>
            <a:ext cx="5184576" cy="393568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7239000" cy="876712"/>
          </a:xfrm>
        </p:spPr>
        <p:txBody>
          <a:bodyPr>
            <a:normAutofit/>
          </a:bodyPr>
          <a:lstStyle/>
          <a:p>
            <a:r>
              <a:rPr lang="en-US" dirty="0" smtClean="0"/>
              <a:t>Christmas in New Zealand</a:t>
            </a:r>
            <a:endParaRPr lang="el-GR" dirty="0"/>
          </a:p>
        </p:txBody>
      </p:sp>
      <p:sp>
        <p:nvSpPr>
          <p:cNvPr id="3" name="2 - Θέση περιεχομένου"/>
          <p:cNvSpPr>
            <a:spLocks noGrp="1"/>
          </p:cNvSpPr>
          <p:nvPr>
            <p:ph idx="1"/>
          </p:nvPr>
        </p:nvSpPr>
        <p:spPr>
          <a:xfrm>
            <a:off x="467544" y="1196752"/>
            <a:ext cx="7239000" cy="1440160"/>
          </a:xfrm>
        </p:spPr>
        <p:txBody>
          <a:bodyPr>
            <a:normAutofit/>
          </a:bodyPr>
          <a:lstStyle/>
          <a:p>
            <a:r>
              <a:rPr lang="en-US" dirty="0" smtClean="0">
                <a:latin typeface="Arial Narrow" pitchFamily="34" charset="0"/>
              </a:rPr>
              <a:t>In New Zealand, Christmas comes in the middle of summer as in Australia.</a:t>
            </a:r>
          </a:p>
          <a:p>
            <a:r>
              <a:rPr lang="en-US" dirty="0" smtClean="0">
                <a:latin typeface="Arial Narrow" pitchFamily="34" charset="0"/>
              </a:rPr>
              <a:t>Traditionally, families celebrate Christmas on the beach</a:t>
            </a:r>
            <a:endParaRPr lang="el-GR" dirty="0">
              <a:latin typeface="Arial Narrow" pitchFamily="34" charset="0"/>
            </a:endParaRPr>
          </a:p>
        </p:txBody>
      </p:sp>
      <p:pic>
        <p:nvPicPr>
          <p:cNvPr id="4" name="3 - Εικόνα" descr="Australia+Celebrates+Christmas+lTj_wXHHigql.jpg"/>
          <p:cNvPicPr>
            <a:picLocks noChangeAspect="1"/>
          </p:cNvPicPr>
          <p:nvPr/>
        </p:nvPicPr>
        <p:blipFill>
          <a:blip r:embed="rId2" cstate="print"/>
          <a:stretch>
            <a:fillRect/>
          </a:stretch>
        </p:blipFill>
        <p:spPr>
          <a:xfrm>
            <a:off x="1259632" y="2780928"/>
            <a:ext cx="5618110" cy="371703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7239000" cy="732696"/>
          </a:xfrm>
        </p:spPr>
        <p:txBody>
          <a:bodyPr>
            <a:normAutofit/>
          </a:bodyPr>
          <a:lstStyle/>
          <a:p>
            <a:pPr algn="ctr"/>
            <a:r>
              <a:rPr lang="en-US" dirty="0" smtClean="0"/>
              <a:t>The Christmas tree</a:t>
            </a:r>
            <a:endParaRPr lang="el-GR" dirty="0"/>
          </a:p>
        </p:txBody>
      </p:sp>
      <p:sp>
        <p:nvSpPr>
          <p:cNvPr id="3" name="2 - Θέση περιεχομένου"/>
          <p:cNvSpPr>
            <a:spLocks noGrp="1"/>
          </p:cNvSpPr>
          <p:nvPr>
            <p:ph idx="1"/>
          </p:nvPr>
        </p:nvSpPr>
        <p:spPr>
          <a:xfrm>
            <a:off x="323528" y="836712"/>
            <a:ext cx="7787208" cy="2520280"/>
          </a:xfrm>
        </p:spPr>
        <p:txBody>
          <a:bodyPr>
            <a:normAutofit fontScale="92500" lnSpcReduction="20000"/>
          </a:bodyPr>
          <a:lstStyle/>
          <a:p>
            <a:r>
              <a:rPr lang="en-US" dirty="0" smtClean="0">
                <a:latin typeface="Arial Narrow" pitchFamily="34" charset="0"/>
              </a:rPr>
              <a:t>In New Zealand their traditional Christmas tree is called </a:t>
            </a:r>
            <a:r>
              <a:rPr lang="en-US" dirty="0" err="1" smtClean="0">
                <a:latin typeface="Arial Narrow" pitchFamily="34" charset="0"/>
              </a:rPr>
              <a:t>Pohutukawa</a:t>
            </a:r>
            <a:r>
              <a:rPr lang="en-US" dirty="0" smtClean="0">
                <a:latin typeface="Arial Narrow" pitchFamily="34" charset="0"/>
              </a:rPr>
              <a:t>.</a:t>
            </a:r>
            <a:endParaRPr lang="en-US" dirty="0" smtClean="0">
              <a:latin typeface="Arial Narrow" pitchFamily="34" charset="0"/>
            </a:endParaRPr>
          </a:p>
          <a:p>
            <a:r>
              <a:rPr lang="en-US" dirty="0" smtClean="0">
                <a:latin typeface="Arial Narrow" pitchFamily="34" charset="0"/>
              </a:rPr>
              <a:t>It is a beautiful endemic evergreen tree that blooms just at Christmas time on the beaches</a:t>
            </a:r>
          </a:p>
          <a:p>
            <a:r>
              <a:rPr lang="en-US" dirty="0" smtClean="0">
                <a:latin typeface="Arial Narrow" pitchFamily="34" charset="0"/>
              </a:rPr>
              <a:t>The deep red flowers, that adorned the trees, attracted the attention of New Zealand's first settlers and they established it as their official Christmas tree.</a:t>
            </a:r>
            <a:endParaRPr lang="el-GR" dirty="0">
              <a:latin typeface="Arial Narrow" pitchFamily="34" charset="0"/>
            </a:endParaRPr>
          </a:p>
        </p:txBody>
      </p:sp>
      <p:pic>
        <p:nvPicPr>
          <p:cNvPr id="4" name="0 - Εικόνα" descr="Pohutukawa.jpg"/>
          <p:cNvPicPr>
            <a:picLocks/>
          </p:cNvPicPr>
          <p:nvPr/>
        </p:nvPicPr>
        <p:blipFill>
          <a:blip r:embed="rId2" cstate="print"/>
          <a:stretch>
            <a:fillRect/>
          </a:stretch>
        </p:blipFill>
        <p:spPr>
          <a:xfrm>
            <a:off x="1475656" y="3096344"/>
            <a:ext cx="5328592" cy="36450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7239000" cy="720080"/>
          </a:xfrm>
        </p:spPr>
        <p:txBody>
          <a:bodyPr>
            <a:normAutofit fontScale="90000"/>
          </a:bodyPr>
          <a:lstStyle/>
          <a:p>
            <a:r>
              <a:rPr lang="en-US" dirty="0" smtClean="0"/>
              <a:t>Christmas in Samoa and Tonga</a:t>
            </a:r>
            <a:endParaRPr lang="el-GR" dirty="0"/>
          </a:p>
        </p:txBody>
      </p:sp>
      <p:sp>
        <p:nvSpPr>
          <p:cNvPr id="3" name="2 - Θέση περιεχομένου"/>
          <p:cNvSpPr>
            <a:spLocks noGrp="1"/>
          </p:cNvSpPr>
          <p:nvPr>
            <p:ph idx="1"/>
          </p:nvPr>
        </p:nvSpPr>
        <p:spPr>
          <a:xfrm>
            <a:off x="0" y="1052736"/>
            <a:ext cx="4536504" cy="5112568"/>
          </a:xfrm>
        </p:spPr>
        <p:txBody>
          <a:bodyPr>
            <a:noAutofit/>
          </a:bodyPr>
          <a:lstStyle/>
          <a:p>
            <a:r>
              <a:rPr lang="en-US" sz="2200" dirty="0" smtClean="0">
                <a:latin typeface="Arial Narrow" pitchFamily="34" charset="0"/>
              </a:rPr>
              <a:t>The Kingdom of Tonga and Western Samoa are in the center of the South Pacific. </a:t>
            </a:r>
          </a:p>
          <a:p>
            <a:r>
              <a:rPr lang="en-US" sz="2200" dirty="0" smtClean="0">
                <a:latin typeface="Arial Narrow" pitchFamily="34" charset="0"/>
              </a:rPr>
              <a:t>Due to their geographical location, their inhabitants are the first people on Earth who celebrate the New </a:t>
            </a:r>
            <a:r>
              <a:rPr lang="en-US" sz="2200" dirty="0" smtClean="0">
                <a:latin typeface="Arial Narrow" pitchFamily="34" charset="0"/>
              </a:rPr>
              <a:t>Year!</a:t>
            </a:r>
            <a:endParaRPr lang="en-US" sz="2200" dirty="0" smtClean="0">
              <a:latin typeface="Arial Narrow" pitchFamily="34" charset="0"/>
            </a:endParaRPr>
          </a:p>
          <a:p>
            <a:r>
              <a:rPr lang="en-US" sz="2200" dirty="0" smtClean="0">
                <a:latin typeface="Arial Narrow" pitchFamily="34" charset="0"/>
              </a:rPr>
              <a:t>In Tonga the new year starts with the Eve dinner. Regional specialties, plenty of wine and tropical fruits begin to be served as midnight comes. And when the time </a:t>
            </a:r>
            <a:r>
              <a:rPr lang="en-US" sz="2200" dirty="0" smtClean="0">
                <a:latin typeface="Arial Narrow" pitchFamily="34" charset="0"/>
              </a:rPr>
              <a:t>passes, </a:t>
            </a:r>
            <a:r>
              <a:rPr lang="en-US" sz="2200" dirty="0" smtClean="0">
                <a:latin typeface="Arial Narrow" pitchFamily="34" charset="0"/>
              </a:rPr>
              <a:t>those who want can fly to Western Samoa, where they </a:t>
            </a:r>
            <a:r>
              <a:rPr lang="en-US" sz="2200" dirty="0" smtClean="0">
                <a:latin typeface="Arial Narrow" pitchFamily="34" charset="0"/>
              </a:rPr>
              <a:t>land </a:t>
            </a:r>
            <a:r>
              <a:rPr lang="en-US" sz="2200" dirty="0" smtClean="0">
                <a:latin typeface="Arial Narrow" pitchFamily="34" charset="0"/>
              </a:rPr>
              <a:t>a year earlier to celebrate </a:t>
            </a:r>
            <a:r>
              <a:rPr lang="en-US" sz="2200" dirty="0" smtClean="0">
                <a:latin typeface="Arial Narrow" pitchFamily="34" charset="0"/>
              </a:rPr>
              <a:t>the </a:t>
            </a:r>
            <a:r>
              <a:rPr lang="en-US" sz="2200" dirty="0" smtClean="0">
                <a:latin typeface="Arial Narrow" pitchFamily="34" charset="0"/>
              </a:rPr>
              <a:t>coming of the New </a:t>
            </a:r>
            <a:r>
              <a:rPr lang="en-US" sz="2200" dirty="0" smtClean="0">
                <a:latin typeface="Arial Narrow" pitchFamily="34" charset="0"/>
              </a:rPr>
              <a:t>Year again </a:t>
            </a:r>
            <a:r>
              <a:rPr lang="en-US" sz="2200" dirty="0" smtClean="0">
                <a:latin typeface="Arial Narrow" pitchFamily="34" charset="0"/>
              </a:rPr>
              <a:t>!</a:t>
            </a:r>
            <a:endParaRPr lang="el-GR" sz="2200" dirty="0" smtClean="0">
              <a:latin typeface="Arial Narrow" pitchFamily="34" charset="0"/>
            </a:endParaRPr>
          </a:p>
        </p:txBody>
      </p:sp>
      <p:pic>
        <p:nvPicPr>
          <p:cNvPr id="4" name="3 - Εικόνα" descr="polinesi.jpg"/>
          <p:cNvPicPr>
            <a:picLocks noChangeAspect="1"/>
          </p:cNvPicPr>
          <p:nvPr/>
        </p:nvPicPr>
        <p:blipFill>
          <a:blip r:embed="rId2" cstate="print"/>
          <a:stretch>
            <a:fillRect/>
          </a:stretch>
        </p:blipFill>
        <p:spPr>
          <a:xfrm>
            <a:off x="4528628" y="1772816"/>
            <a:ext cx="3544378" cy="3359224"/>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φθονία">
  <a:themeElements>
    <a:clrScheme name="Αφθονία">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Αφθονία">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Αφθονία">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120</TotalTime>
  <Words>667</Words>
  <Application>Microsoft Office PowerPoint</Application>
  <PresentationFormat>Προβολή στην οθόνη (4:3)</PresentationFormat>
  <Paragraphs>55</Paragraphs>
  <Slides>14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14</vt:i4>
      </vt:variant>
    </vt:vector>
  </HeadingPairs>
  <TitlesOfParts>
    <vt:vector size="15" baseType="lpstr">
      <vt:lpstr>Αφθονία</vt:lpstr>
      <vt:lpstr>Christmas and New Year΄s customs of Oceania</vt:lpstr>
      <vt:lpstr>Santa Nicholas and Christmas decoration</vt:lpstr>
      <vt:lpstr>The history of Santa Nicholas</vt:lpstr>
      <vt:lpstr>Διαφάνεια 4</vt:lpstr>
      <vt:lpstr>Customs of AUSTRALIA</vt:lpstr>
      <vt:lpstr>Christmas meals of AUSTRALIA</vt:lpstr>
      <vt:lpstr>Christmas in New Zealand</vt:lpstr>
      <vt:lpstr>The Christmas tree</vt:lpstr>
      <vt:lpstr>Christmas in Samoa and Tonga</vt:lpstr>
      <vt:lpstr>CHRISTMAS IN FIJI </vt:lpstr>
      <vt:lpstr>Διαφάνεια 11</vt:lpstr>
      <vt:lpstr>CHRISTMAS IN NEW GUINEA</vt:lpstr>
      <vt:lpstr>Links:</vt:lpstr>
      <vt:lpstr>The end!!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Mary</cp:lastModifiedBy>
  <cp:revision>32</cp:revision>
  <dcterms:created xsi:type="dcterms:W3CDTF">2014-11-28T07:42:22Z</dcterms:created>
  <dcterms:modified xsi:type="dcterms:W3CDTF">2014-12-07T19:13:07Z</dcterms:modified>
</cp:coreProperties>
</file>