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67" r:id="rId2"/>
    <p:sldId id="257" r:id="rId3"/>
    <p:sldId id="258" r:id="rId4"/>
    <p:sldId id="259" r:id="rId5"/>
    <p:sldId id="260" r:id="rId6"/>
    <p:sldId id="261" r:id="rId7"/>
    <p:sldId id="262" r:id="rId8"/>
    <p:sldId id="263" r:id="rId9"/>
    <p:sldId id="264" r:id="rId10"/>
    <p:sldId id="266" r:id="rId11"/>
    <p:sldId id="272" r:id="rId12"/>
    <p:sldId id="268" r:id="rId13"/>
    <p:sldId id="270" r:id="rId14"/>
    <p:sldId id="271" r:id="rId15"/>
    <p:sldId id="273"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72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21/11/2014</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6858000"/>
          </a:xfrm>
        </p:spPr>
        <p:txBody>
          <a:bodyPr>
            <a:normAutofit/>
          </a:bodyPr>
          <a:lstStyle/>
          <a:p>
            <a:r>
              <a:rPr lang="en-US" sz="4800" dirty="0" smtClean="0"/>
              <a:t>Christmas Customs in </a:t>
            </a:r>
            <a:r>
              <a:rPr lang="en-US" sz="5400" dirty="0" smtClean="0"/>
              <a:t>Europe</a:t>
            </a:r>
            <a:endParaRPr lang="el-GR"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5400" dirty="0" smtClean="0"/>
              <a:t>Christmas Customs in </a:t>
            </a:r>
            <a:br>
              <a:rPr lang="en-US" sz="5400" dirty="0" smtClean="0"/>
            </a:br>
            <a:r>
              <a:rPr lang="en-US" sz="6000" dirty="0" smtClean="0"/>
              <a:t>Italy</a:t>
            </a:r>
            <a:endParaRPr lang="el-GR" sz="5300" dirty="0">
              <a:solidFill>
                <a:srgbClr val="00B0F0"/>
              </a:solidFill>
            </a:endParaRPr>
          </a:p>
        </p:txBody>
      </p:sp>
      <p:sp>
        <p:nvSpPr>
          <p:cNvPr id="3" name="2 - Θέση περιεχομένου"/>
          <p:cNvSpPr>
            <a:spLocks noGrp="1"/>
          </p:cNvSpPr>
          <p:nvPr>
            <p:ph idx="1"/>
          </p:nvPr>
        </p:nvSpPr>
        <p:spPr>
          <a:xfrm>
            <a:off x="276672" y="1412776"/>
            <a:ext cx="8867328" cy="5933256"/>
          </a:xfrm>
        </p:spPr>
        <p:txBody>
          <a:bodyPr>
            <a:normAutofit fontScale="77500" lnSpcReduction="20000"/>
          </a:bodyPr>
          <a:lstStyle/>
          <a:p>
            <a:r>
              <a:rPr lang="en-US" dirty="0" smtClean="0"/>
              <a:t>The Feast of the Immaculate Conception (Italian </a:t>
            </a:r>
            <a:r>
              <a:rPr lang="en-US" b="1" dirty="0" err="1" smtClean="0"/>
              <a:t>Festa</a:t>
            </a:r>
            <a:r>
              <a:rPr lang="en-US" b="1" dirty="0" smtClean="0"/>
              <a:t> </a:t>
            </a:r>
            <a:r>
              <a:rPr lang="en-US" b="1" dirty="0" err="1" smtClean="0"/>
              <a:t>dell'Immacolata</a:t>
            </a:r>
            <a:r>
              <a:rPr lang="en-US" b="1" dirty="0" smtClean="0"/>
              <a:t> </a:t>
            </a:r>
            <a:r>
              <a:rPr lang="en-US" b="1" dirty="0" err="1" smtClean="0"/>
              <a:t>Concezione</a:t>
            </a:r>
            <a:r>
              <a:rPr lang="en-US" dirty="0" smtClean="0"/>
              <a:t>) on December 8 is a national holiday in Italy. Christmas decorations, including the </a:t>
            </a:r>
            <a:r>
              <a:rPr lang="en-US" dirty="0" err="1" smtClean="0"/>
              <a:t>presepe</a:t>
            </a:r>
            <a:r>
              <a:rPr lang="en-US" dirty="0" smtClean="0"/>
              <a:t> (nativity scene), as well as the Christmas tree, are put up on this day. Some modern takes on this holiday involve them hanging vultures to symbolize the cleaning of their spirits.</a:t>
            </a:r>
            <a:r>
              <a:rPr lang="el-GR" dirty="0" smtClean="0"/>
              <a:t/>
            </a:r>
            <a:br>
              <a:rPr lang="el-GR" dirty="0" smtClean="0"/>
            </a:br>
            <a:endParaRPr lang="en-US" dirty="0" smtClean="0"/>
          </a:p>
          <a:p>
            <a:r>
              <a:rPr lang="en-US" dirty="0" smtClean="0"/>
              <a:t>Saint Lucy's Day (Italian: </a:t>
            </a:r>
            <a:r>
              <a:rPr lang="en-US" b="1" dirty="0" err="1" smtClean="0"/>
              <a:t>Giorno</a:t>
            </a:r>
            <a:r>
              <a:rPr lang="en-US" b="1" dirty="0" smtClean="0"/>
              <a:t> </a:t>
            </a:r>
            <a:r>
              <a:rPr lang="en-US" b="1" dirty="0" err="1" smtClean="0"/>
              <a:t>di</a:t>
            </a:r>
            <a:r>
              <a:rPr lang="en-US" b="1" dirty="0" smtClean="0"/>
              <a:t> Santa Lucia</a:t>
            </a:r>
            <a:r>
              <a:rPr lang="en-US" dirty="0" smtClean="0"/>
              <a:t>) is celebrated as a Catholic holiday in Sicily and Northern regions of Italy on the supposed Shortest day of the year which is December 13. Saint Lucy is the patron saint of the city of Syracuse better known as </a:t>
            </a:r>
            <a:r>
              <a:rPr lang="en-US" i="1" dirty="0" smtClean="0"/>
              <a:t>Santa Lucia</a:t>
            </a:r>
            <a:r>
              <a:rPr lang="en-US" dirty="0" smtClean="0"/>
              <a:t> as she is called in the traditional Neapolitan song. Evening candlelight processions called the parade of light are conducted and are followed by the Feast of St. Lucy. Sicilians pay tribute to a miracle performed by St Lucy during a famine in 1582. At that time, she brought a flotilla of grain-bearing ships to starving Sicily, whose citizens cooked and ate the wheat without taking time to grind it into flour. Thus, on St. Lucy's Day, Sicilians do not eat anything made with wheat flour. Instead they eat cooked wheat called </a:t>
            </a:r>
            <a:r>
              <a:rPr lang="en-US" dirty="0" err="1" smtClean="0"/>
              <a:t>cuccia</a:t>
            </a:r>
            <a:r>
              <a:rPr lang="en-US" dirty="0" smtClean="0"/>
              <a:t>.</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Italy</a:t>
            </a:r>
            <a:endParaRPr lang="el-GR" sz="5300" dirty="0">
              <a:solidFill>
                <a:srgbClr val="00B0F0"/>
              </a:solidFill>
            </a:endParaRPr>
          </a:p>
        </p:txBody>
      </p:sp>
      <p:pic>
        <p:nvPicPr>
          <p:cNvPr id="4" name="3 - Θέση περιεχομένου" descr="christmas_kitten.jpg"/>
          <p:cNvPicPr>
            <a:picLocks noGrp="1" noChangeAspect="1"/>
          </p:cNvPicPr>
          <p:nvPr>
            <p:ph idx="1"/>
          </p:nvPr>
        </p:nvPicPr>
        <p:blipFill>
          <a:blip r:embed="rId2" cstate="print"/>
          <a:stretch>
            <a:fillRect/>
          </a:stretch>
        </p:blipFill>
        <p:spPr>
          <a:xfrm>
            <a:off x="1432983" y="1600200"/>
            <a:ext cx="6739417" cy="505456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Italy</a:t>
            </a:r>
            <a:endParaRPr lang="el-GR" sz="5300" dirty="0">
              <a:solidFill>
                <a:srgbClr val="00B0F0"/>
              </a:solidFill>
            </a:endParaRPr>
          </a:p>
        </p:txBody>
      </p:sp>
      <p:sp>
        <p:nvSpPr>
          <p:cNvPr id="3" name="2 - Θέση περιεχομένου"/>
          <p:cNvSpPr>
            <a:spLocks noGrp="1"/>
          </p:cNvSpPr>
          <p:nvPr>
            <p:ph idx="1"/>
          </p:nvPr>
        </p:nvSpPr>
        <p:spPr>
          <a:xfrm>
            <a:off x="395536" y="1600200"/>
            <a:ext cx="8291264" cy="5257800"/>
          </a:xfrm>
        </p:spPr>
        <p:txBody>
          <a:bodyPr>
            <a:normAutofit fontScale="85000" lnSpcReduction="20000"/>
          </a:bodyPr>
          <a:lstStyle/>
          <a:p>
            <a:r>
              <a:rPr lang="en-US" dirty="0" smtClean="0"/>
              <a:t>Christmas is celebrated in Italy in a similar fashion to other Western European countries, with a strong emphasis given to the Christian meaning of the holiday and its celebration by the Catholic Church, also reinforced by the still widespread tradition of setting up the </a:t>
            </a:r>
            <a:r>
              <a:rPr lang="en-US" i="1" dirty="0" err="1" smtClean="0"/>
              <a:t>presepe</a:t>
            </a:r>
            <a:r>
              <a:rPr lang="en-US" dirty="0" smtClean="0"/>
              <a:t>, a tradition initiated by Saint Francis of Assisi. It is quite common to attend midnight mass on Christmas Eve and practice the custom not to eat any meat. The dinner traditionally consists of seafood, with the Feast of the Seven Fishes, followed by typical Italian Christmas sweets, such as </a:t>
            </a:r>
            <a:r>
              <a:rPr lang="en-US" dirty="0" err="1" smtClean="0"/>
              <a:t>pandoro</a:t>
            </a:r>
            <a:r>
              <a:rPr lang="en-US" dirty="0" smtClean="0"/>
              <a:t>, </a:t>
            </a:r>
            <a:r>
              <a:rPr lang="en-US" dirty="0" err="1" smtClean="0"/>
              <a:t>panettone</a:t>
            </a:r>
            <a:r>
              <a:rPr lang="en-US" dirty="0" smtClean="0"/>
              <a:t>, </a:t>
            </a:r>
            <a:r>
              <a:rPr lang="en-US" dirty="0" err="1" smtClean="0"/>
              <a:t>torrone</a:t>
            </a:r>
            <a:r>
              <a:rPr lang="en-US" dirty="0" smtClean="0"/>
              <a:t>, </a:t>
            </a:r>
            <a:r>
              <a:rPr lang="en-US" dirty="0" err="1" smtClean="0"/>
              <a:t>panforte</a:t>
            </a:r>
            <a:r>
              <a:rPr lang="en-US" dirty="0" smtClean="0"/>
              <a:t>, </a:t>
            </a:r>
            <a:r>
              <a:rPr lang="en-US" dirty="0" err="1" smtClean="0"/>
              <a:t>struffoli</a:t>
            </a:r>
            <a:r>
              <a:rPr lang="en-US" dirty="0" smtClean="0"/>
              <a:t>, </a:t>
            </a:r>
            <a:r>
              <a:rPr lang="en-US" dirty="0" err="1" smtClean="0"/>
              <a:t>caggionetti</a:t>
            </a:r>
            <a:r>
              <a:rPr lang="en-US" dirty="0" smtClean="0"/>
              <a:t>, Monte </a:t>
            </a:r>
            <a:r>
              <a:rPr lang="en-US" dirty="0" err="1" smtClean="0"/>
              <a:t>Bianco</a:t>
            </a:r>
            <a:r>
              <a:rPr lang="en-US" dirty="0" smtClean="0"/>
              <a:t> or others, depending on the regional cuisine.</a:t>
            </a:r>
            <a:r>
              <a:rPr lang="en-US" baseline="30000" dirty="0" smtClean="0"/>
              <a:t> </a:t>
            </a:r>
            <a:r>
              <a:rPr lang="en-US" dirty="0" smtClean="0"/>
              <a:t>Christmas on the 25th is celebrated with a family lunch, consisting of different types of meat dishes, cheese and local sweets.</a:t>
            </a:r>
            <a:endParaRPr lang="el-GR"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Poland</a:t>
            </a:r>
            <a:endParaRPr lang="el-GR" sz="5300" dirty="0">
              <a:solidFill>
                <a:schemeClr val="accent1"/>
              </a:solidFill>
            </a:endParaRPr>
          </a:p>
        </p:txBody>
      </p:sp>
      <p:sp>
        <p:nvSpPr>
          <p:cNvPr id="3" name="2 - Θέση περιεχομένου"/>
          <p:cNvSpPr>
            <a:spLocks noGrp="1"/>
          </p:cNvSpPr>
          <p:nvPr>
            <p:ph idx="1"/>
          </p:nvPr>
        </p:nvSpPr>
        <p:spPr>
          <a:xfrm>
            <a:off x="467544" y="1772816"/>
            <a:ext cx="8352928" cy="5085184"/>
          </a:xfrm>
        </p:spPr>
        <p:txBody>
          <a:bodyPr>
            <a:normAutofit fontScale="70000" lnSpcReduction="20000"/>
          </a:bodyPr>
          <a:lstStyle/>
          <a:p>
            <a:r>
              <a:rPr lang="en-US" dirty="0" smtClean="0"/>
              <a:t>In the largely Roman Catholic Poland, Christmas Eve begins with a day of fasting and then a night of feasting. The traditional Christmas meal is known as </a:t>
            </a:r>
            <a:r>
              <a:rPr lang="en-US" dirty="0" err="1" smtClean="0"/>
              <a:t>Wigilia</a:t>
            </a:r>
            <a:r>
              <a:rPr lang="en-US" dirty="0" smtClean="0"/>
              <a:t> ("Vigil"), and being invited to attend a </a:t>
            </a:r>
            <a:r>
              <a:rPr lang="en-US" dirty="0" err="1" smtClean="0"/>
              <a:t>Wigilia</a:t>
            </a:r>
            <a:r>
              <a:rPr lang="en-US" dirty="0" smtClean="0"/>
              <a:t> dinner with a family is considered a high </a:t>
            </a:r>
            <a:r>
              <a:rPr lang="en-US" dirty="0" smtClean="0"/>
              <a:t>honor.</a:t>
            </a:r>
            <a:r>
              <a:rPr lang="en-US" dirty="0" smtClean="0"/>
              <a:t> On the night of Christmas Eve, the appearance of the first star in in the sky is watched for, in remembrance of the Star of Bethlehem, that it has been given an affectionate name of "the little star" or </a:t>
            </a:r>
            <a:r>
              <a:rPr lang="en-US" dirty="0" err="1" smtClean="0"/>
              <a:t>Gwiazdka</a:t>
            </a:r>
            <a:r>
              <a:rPr lang="en-US" dirty="0" smtClean="0"/>
              <a:t> (the female counterpart of St. Nicholas). On that evening, children watch the sky anxiously hoping to be the first to cry out, "The star has come!" Only after it appears, the family members sit down to a dinner table.</a:t>
            </a:r>
          </a:p>
          <a:p>
            <a:r>
              <a:rPr lang="en-US" dirty="0" smtClean="0"/>
              <a:t>According to tradition, bits of hay are spread beneath the tablecloth as a reminder that Christ was born in a manger. Others partake in the practice of placing money under the table cloth for each guest, in order to wish for prosperity in the coming year. The dinner contains of twelve dishes, one for each Apostle. In many homes place one extra seat in case and an empty setting is symbolically left at the table for a lonely wanderer who may be in need of food, an angel, the Baby Jesus or the Holy Spirit should appear to share the feast.</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400" dirty="0" smtClean="0"/>
              <a:t>Christmas Customs in </a:t>
            </a:r>
            <a:br>
              <a:rPr lang="en-US" sz="4400" dirty="0" smtClean="0"/>
            </a:br>
            <a:r>
              <a:rPr lang="en-US" sz="4800" dirty="0" smtClean="0"/>
              <a:t>Poland</a:t>
            </a:r>
            <a:endParaRPr lang="el-GR" sz="5300" dirty="0">
              <a:solidFill>
                <a:schemeClr val="accent1"/>
              </a:solidFill>
            </a:endParaRPr>
          </a:p>
        </p:txBody>
      </p:sp>
      <p:pic>
        <p:nvPicPr>
          <p:cNvPr id="4" name="3 - Θέση περιεχομένου" descr="xristougenna.jpg"/>
          <p:cNvPicPr>
            <a:picLocks noGrp="1" noChangeAspect="1"/>
          </p:cNvPicPr>
          <p:nvPr>
            <p:ph idx="1"/>
          </p:nvPr>
        </p:nvPicPr>
        <p:blipFill>
          <a:blip r:embed="rId2" cstate="print"/>
          <a:stretch>
            <a:fillRect/>
          </a:stretch>
        </p:blipFill>
        <p:spPr>
          <a:xfrm>
            <a:off x="1259632" y="1628800"/>
            <a:ext cx="6696744" cy="5028646"/>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0"/>
            <a:ext cx="8229600" cy="1355576"/>
          </a:xfrm>
        </p:spPr>
        <p:txBody>
          <a:bodyPr>
            <a:normAutofit fontScale="90000"/>
          </a:bodyPr>
          <a:lstStyle/>
          <a:p>
            <a:r>
              <a:rPr lang="en-US" dirty="0" smtClean="0"/>
              <a:t>Christmas Customs in </a:t>
            </a:r>
            <a:br>
              <a:rPr lang="en-US" dirty="0" smtClean="0"/>
            </a:br>
            <a:r>
              <a:rPr lang="en-US" sz="5400" dirty="0" smtClean="0"/>
              <a:t>Europe</a:t>
            </a:r>
            <a:endParaRPr lang="el-GR" dirty="0"/>
          </a:p>
        </p:txBody>
      </p:sp>
      <p:sp>
        <p:nvSpPr>
          <p:cNvPr id="3" name="2 - Υπότιτλος"/>
          <p:cNvSpPr>
            <a:spLocks noGrp="1"/>
          </p:cNvSpPr>
          <p:nvPr>
            <p:ph type="subTitle" idx="1"/>
          </p:nvPr>
        </p:nvSpPr>
        <p:spPr>
          <a:xfrm>
            <a:off x="6896" y="6237312"/>
            <a:ext cx="9137104" cy="620688"/>
          </a:xfrm>
        </p:spPr>
        <p:txBody>
          <a:bodyPr>
            <a:normAutofit/>
          </a:bodyPr>
          <a:lstStyle/>
          <a:p>
            <a:r>
              <a:rPr lang="en-US" dirty="0" smtClean="0">
                <a:solidFill>
                  <a:schemeClr val="tx2">
                    <a:lumMod val="40000"/>
                    <a:lumOff val="60000"/>
                  </a:schemeClr>
                </a:solidFill>
              </a:rPr>
              <a:t>Group name: Cavalierly           </a:t>
            </a:r>
            <a:r>
              <a:rPr lang="en-US" dirty="0" err="1" smtClean="0">
                <a:solidFill>
                  <a:schemeClr val="accent4"/>
                </a:solidFill>
              </a:rPr>
              <a:t>Berke,Ozat,Sergen,Mete</a:t>
            </a:r>
            <a:r>
              <a:rPr lang="en-US" dirty="0" smtClean="0">
                <a:solidFill>
                  <a:schemeClr val="accent4"/>
                </a:solidFill>
              </a:rPr>
              <a:t> </a:t>
            </a:r>
            <a:r>
              <a:rPr lang="en-US" dirty="0" smtClean="0">
                <a:solidFill>
                  <a:schemeClr val="accent4"/>
                </a:solidFill>
                <a:sym typeface="Wingdings" pitchFamily="2" charset="2"/>
              </a:rPr>
              <a:t></a:t>
            </a:r>
          </a:p>
          <a:p>
            <a:endParaRPr lang="el-GR" dirty="0"/>
          </a:p>
        </p:txBody>
      </p:sp>
      <p:pic>
        <p:nvPicPr>
          <p:cNvPr id="4" name="3 - Εικόνα" descr="articleGal_41383_46118.w_hr.jpg"/>
          <p:cNvPicPr>
            <a:picLocks noChangeAspect="1"/>
          </p:cNvPicPr>
          <p:nvPr/>
        </p:nvPicPr>
        <p:blipFill>
          <a:blip r:embed="rId2" cstate="print"/>
          <a:stretch>
            <a:fillRect/>
          </a:stretch>
        </p:blipFill>
        <p:spPr>
          <a:xfrm>
            <a:off x="1115616" y="1628800"/>
            <a:ext cx="7056784" cy="448049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7"/>
            <a:ext cx="7344816" cy="1354163"/>
          </a:xfrm>
        </p:spPr>
        <p:txBody>
          <a:bodyPr>
            <a:normAutofit fontScale="90000"/>
          </a:bodyPr>
          <a:lstStyle/>
          <a:p>
            <a:r>
              <a:rPr lang="en-US" sz="4400" dirty="0" smtClean="0"/>
              <a:t>Christmas Customs in </a:t>
            </a:r>
            <a:r>
              <a:rPr lang="en-US" sz="4800" dirty="0" smtClean="0"/>
              <a:t>Greece</a:t>
            </a:r>
            <a:r>
              <a:rPr lang="el-GR" dirty="0" smtClean="0"/>
              <a:t/>
            </a:r>
            <a:br>
              <a:rPr lang="el-GR" dirty="0" smtClean="0"/>
            </a:br>
            <a:endParaRPr lang="el-GR" dirty="0"/>
          </a:p>
        </p:txBody>
      </p:sp>
      <p:sp>
        <p:nvSpPr>
          <p:cNvPr id="3" name="2 - Θέση περιεχομένου"/>
          <p:cNvSpPr>
            <a:spLocks noGrp="1"/>
          </p:cNvSpPr>
          <p:nvPr>
            <p:ph idx="1"/>
          </p:nvPr>
        </p:nvSpPr>
        <p:spPr>
          <a:xfrm>
            <a:off x="467544" y="1772816"/>
            <a:ext cx="8229600" cy="4709160"/>
          </a:xfrm>
        </p:spPr>
        <p:txBody>
          <a:bodyPr>
            <a:normAutofit fontScale="92500" lnSpcReduction="10000"/>
          </a:bodyPr>
          <a:lstStyle/>
          <a:p>
            <a:r>
              <a:rPr lang="en-US" dirty="0" smtClean="0"/>
              <a:t>Some of the Christmas Festival in Greece are "</a:t>
            </a:r>
            <a:r>
              <a:rPr lang="en-US" dirty="0" err="1" smtClean="0"/>
              <a:t>Ρουγκατσάρια</a:t>
            </a:r>
            <a:r>
              <a:rPr lang="en-US" dirty="0" smtClean="0"/>
              <a:t>" </a:t>
            </a:r>
            <a:r>
              <a:rPr lang="en-US" i="1" dirty="0" err="1" smtClean="0"/>
              <a:t>Rugatsariα</a:t>
            </a:r>
            <a:r>
              <a:rPr lang="en-US" dirty="0" smtClean="0"/>
              <a:t>, where all the residents of the city of Kastoria are delivered in a separate Dionysian revelry, with the accompaniment of folk melodies bodies all traditional musical sounds of the area. This ancient habits, whose origin is lost in time. In Mani there are beliefs about demonic and other supernatural beings, who come from the Twelve Days of Christ as the Epiphany. These are the goblins and say that they are the descendants God Pan or Satyrs, who jumped from the mythology in the Christian life.</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Greece</a:t>
            </a:r>
            <a:endParaRPr lang="el-GR" sz="6000" dirty="0">
              <a:solidFill>
                <a:schemeClr val="bg1"/>
              </a:solidFill>
            </a:endParaRPr>
          </a:p>
        </p:txBody>
      </p:sp>
      <p:pic>
        <p:nvPicPr>
          <p:cNvPr id="4" name="3 - Θέση περιεχομένου" descr="28145.jpg"/>
          <p:cNvPicPr>
            <a:picLocks noGrp="1" noChangeAspect="1"/>
          </p:cNvPicPr>
          <p:nvPr>
            <p:ph idx="1"/>
          </p:nvPr>
        </p:nvPicPr>
        <p:blipFill>
          <a:blip r:embed="rId2" cstate="print"/>
          <a:stretch>
            <a:fillRect/>
          </a:stretch>
        </p:blipFill>
        <p:spPr>
          <a:xfrm>
            <a:off x="1219200" y="2045652"/>
            <a:ext cx="6705600" cy="381762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Greece</a:t>
            </a:r>
            <a:endParaRPr lang="el-GR" sz="6000" dirty="0">
              <a:solidFill>
                <a:schemeClr val="bg1"/>
              </a:solidFill>
            </a:endParaRPr>
          </a:p>
        </p:txBody>
      </p:sp>
      <p:sp>
        <p:nvSpPr>
          <p:cNvPr id="3" name="2 - Θέση περιεχομένου"/>
          <p:cNvSpPr>
            <a:spLocks noGrp="1"/>
          </p:cNvSpPr>
          <p:nvPr>
            <p:ph idx="1"/>
          </p:nvPr>
        </p:nvSpPr>
        <p:spPr>
          <a:xfrm>
            <a:off x="467544" y="1772816"/>
            <a:ext cx="8229600" cy="4709160"/>
          </a:xfrm>
        </p:spPr>
        <p:txBody>
          <a:bodyPr>
            <a:normAutofit fontScale="70000" lnSpcReduction="20000"/>
          </a:bodyPr>
          <a:lstStyle/>
          <a:p>
            <a:r>
              <a:rPr lang="en-US" dirty="0" smtClean="0"/>
              <a:t>The festive period lasts from 30 November to 6 January (Epiphany) on the Greek calendar. 25 and 26 December is a public holiday in Greece. In Greek, Christmas is known as </a:t>
            </a:r>
            <a:r>
              <a:rPr lang="en-US" dirty="0" err="1" smtClean="0"/>
              <a:t>Christougena</a:t>
            </a:r>
            <a:r>
              <a:rPr lang="en-US" dirty="0" smtClean="0"/>
              <a:t> (</a:t>
            </a:r>
            <a:r>
              <a:rPr lang="en-US" dirty="0" err="1" smtClean="0"/>
              <a:t>Χριστούγεννα</a:t>
            </a:r>
            <a:r>
              <a:rPr lang="en-US" dirty="0" smtClean="0"/>
              <a:t>) and people wish Merry Christmas to each other saying Kala </a:t>
            </a:r>
            <a:r>
              <a:rPr lang="en-US" dirty="0" err="1" smtClean="0"/>
              <a:t>Christougenna</a:t>
            </a:r>
            <a:r>
              <a:rPr lang="en-US" dirty="0" smtClean="0"/>
              <a:t> </a:t>
            </a:r>
            <a:r>
              <a:rPr lang="en-US" dirty="0" err="1" smtClean="0"/>
              <a:t>Καλά</a:t>
            </a:r>
            <a:r>
              <a:rPr lang="en-US" dirty="0" smtClean="0"/>
              <a:t> </a:t>
            </a:r>
            <a:r>
              <a:rPr lang="en-US" dirty="0" err="1" smtClean="0"/>
              <a:t>Χριστούγεννα</a:t>
            </a:r>
            <a:r>
              <a:rPr lang="en-US" dirty="0" smtClean="0"/>
              <a:t>). Most families set up Christmas trees and shops have decorations and lights. Presents are placed under the Christmas tree and are opened on  the 1</a:t>
            </a:r>
            <a:r>
              <a:rPr lang="en-US" baseline="30000" dirty="0" smtClean="0"/>
              <a:t>st</a:t>
            </a:r>
            <a:r>
              <a:rPr lang="en-US" dirty="0" smtClean="0"/>
              <a:t> of January, St Basil's Day. In Greek tradition, Basil’s (of Caesarea) name was given to Father Christmas and is supposed to visit children and give presents on the 1</a:t>
            </a:r>
            <a:r>
              <a:rPr lang="en-US" baseline="30000" dirty="0" smtClean="0"/>
              <a:t>st</a:t>
            </a:r>
            <a:r>
              <a:rPr lang="en-US" dirty="0" smtClean="0"/>
              <a:t> of January (when Basil's memory is celebrated), unlike other European traditions, where this person is Saint Nicholas and comes every Christmas. Carol singing is another tradition on Christmas and New Year’s Eve. The Christmas meal usually includes lamb or pork and desserts such as </a:t>
            </a:r>
            <a:r>
              <a:rPr lang="en-US" dirty="0" err="1" smtClean="0"/>
              <a:t>kourabies</a:t>
            </a:r>
            <a:r>
              <a:rPr lang="en-US" dirty="0" smtClean="0"/>
              <a:t> (</a:t>
            </a:r>
            <a:r>
              <a:rPr lang="en-US" dirty="0" err="1" smtClean="0"/>
              <a:t>κουραμπιές</a:t>
            </a:r>
            <a:r>
              <a:rPr lang="en-US" dirty="0" smtClean="0"/>
              <a:t>) and </a:t>
            </a:r>
            <a:r>
              <a:rPr lang="en-US" dirty="0" err="1" smtClean="0"/>
              <a:t>melomakarona</a:t>
            </a:r>
            <a:r>
              <a:rPr lang="en-US" dirty="0" smtClean="0"/>
              <a:t> (</a:t>
            </a:r>
            <a:r>
              <a:rPr lang="en-US" dirty="0" err="1" smtClean="0"/>
              <a:t>μελομακάρονα</a:t>
            </a:r>
            <a:r>
              <a:rPr lang="en-US" dirty="0" smtClean="0"/>
              <a:t>). Other Christmas and new year foods include 'Baklava' (sweet pastry), </a:t>
            </a:r>
            <a:r>
              <a:rPr lang="en-US" dirty="0" err="1" smtClean="0"/>
              <a:t>Kataifi</a:t>
            </a:r>
            <a:r>
              <a:rPr lang="en-US" dirty="0" smtClean="0"/>
              <a:t> (pastry), </a:t>
            </a:r>
            <a:r>
              <a:rPr lang="en-US" dirty="0" err="1" smtClean="0"/>
              <a:t>Theeples</a:t>
            </a:r>
            <a:r>
              <a:rPr lang="en-US" dirty="0" smtClean="0"/>
              <a:t> (a kind of fried pastry).</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Greece</a:t>
            </a:r>
            <a:endParaRPr lang="el-GR" sz="6000" dirty="0">
              <a:solidFill>
                <a:schemeClr val="bg1"/>
              </a:solidFill>
            </a:endParaRPr>
          </a:p>
        </p:txBody>
      </p:sp>
      <p:sp>
        <p:nvSpPr>
          <p:cNvPr id="3" name="2 - Θέση περιεχομένου"/>
          <p:cNvSpPr>
            <a:spLocks noGrp="1"/>
          </p:cNvSpPr>
          <p:nvPr>
            <p:ph idx="1"/>
          </p:nvPr>
        </p:nvSpPr>
        <p:spPr>
          <a:xfrm>
            <a:off x="395536" y="1772817"/>
            <a:ext cx="8229600" cy="4896544"/>
          </a:xfrm>
        </p:spPr>
        <p:txBody>
          <a:bodyPr>
            <a:normAutofit fontScale="77500" lnSpcReduction="20000"/>
          </a:bodyPr>
          <a:lstStyle/>
          <a:p>
            <a:r>
              <a:rPr lang="en-US" dirty="0" smtClean="0"/>
              <a:t>Christmas Eve on December 24 and 23 housewives make the Christmas cake with a cross in the middle and </a:t>
            </a:r>
            <a:r>
              <a:rPr lang="en-US" dirty="0" err="1" smtClean="0"/>
              <a:t>avgokouloures</a:t>
            </a:r>
            <a:r>
              <a:rPr lang="en-US" dirty="0" smtClean="0"/>
              <a:t> which subsequently offered to the elderly and children. Children singing carols from house to house either before or on Christmas Day. People go to church at </a:t>
            </a:r>
            <a:r>
              <a:rPr lang="en-US" dirty="0" smtClean="0"/>
              <a:t>early </a:t>
            </a:r>
            <a:r>
              <a:rPr lang="en-US" dirty="0" smtClean="0"/>
              <a:t>the morning of Christmas of 25 December. Christmas morning after the church there is the practice to become the "pork batches", served with wine to open the appetite, and "thick" which is done by Eve, which is boiled pork with plenty of lemon, which leave to clot overnight. The pork-food is in the hallmark of Greek Christmas. In many Greek cities and ports </a:t>
            </a:r>
            <a:r>
              <a:rPr lang="en-US" dirty="0" smtClean="0"/>
              <a:t>like Thessaloniki</a:t>
            </a:r>
            <a:r>
              <a:rPr lang="en-US" dirty="0" smtClean="0"/>
              <a:t>, Volos, </a:t>
            </a:r>
            <a:r>
              <a:rPr lang="en-US" dirty="0" err="1" smtClean="0"/>
              <a:t>Patra</a:t>
            </a:r>
            <a:r>
              <a:rPr lang="en-US" dirty="0" smtClean="0"/>
              <a:t>, the Greek Islands etc., it is decorated the traditional Christmas boat. And in many central squares of the country a big Christmas tree, where take place many of the Christmas festivals.</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Greece</a:t>
            </a:r>
            <a:endParaRPr lang="el-GR" sz="6000" dirty="0">
              <a:solidFill>
                <a:schemeClr val="bg1"/>
              </a:solidFill>
            </a:endParaRPr>
          </a:p>
        </p:txBody>
      </p:sp>
      <p:pic>
        <p:nvPicPr>
          <p:cNvPr id="4" name="3 - Θέση περιεχομένου" descr="191212095232_2866.jpg"/>
          <p:cNvPicPr>
            <a:picLocks noGrp="1" noChangeAspect="1"/>
          </p:cNvPicPr>
          <p:nvPr>
            <p:ph idx="1"/>
          </p:nvPr>
        </p:nvPicPr>
        <p:blipFill>
          <a:blip r:embed="rId2" cstate="print"/>
          <a:stretch>
            <a:fillRect/>
          </a:stretch>
        </p:blipFill>
        <p:spPr>
          <a:xfrm>
            <a:off x="755576" y="1700808"/>
            <a:ext cx="7461545" cy="496855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Germany</a:t>
            </a:r>
            <a:endParaRPr lang="el-GR" sz="5300" dirty="0">
              <a:solidFill>
                <a:srgbClr val="FF0000"/>
              </a:solidFill>
            </a:endParaRPr>
          </a:p>
        </p:txBody>
      </p:sp>
      <p:sp>
        <p:nvSpPr>
          <p:cNvPr id="3" name="2 - Θέση περιεχομένου"/>
          <p:cNvSpPr>
            <a:spLocks noGrp="1"/>
          </p:cNvSpPr>
          <p:nvPr>
            <p:ph idx="1"/>
          </p:nvPr>
        </p:nvSpPr>
        <p:spPr>
          <a:xfrm>
            <a:off x="467544" y="1700808"/>
            <a:ext cx="8352928" cy="5157192"/>
          </a:xfrm>
        </p:spPr>
        <p:txBody>
          <a:bodyPr>
            <a:normAutofit fontScale="85000" lnSpcReduction="20000"/>
          </a:bodyPr>
          <a:lstStyle/>
          <a:p>
            <a:r>
              <a:rPr lang="en-US" dirty="0" smtClean="0"/>
              <a:t>In some German-speaking communities, particularly in Catholic regions of western and southern Germany, Switzerland, Austria, South Tyrol and Liechtenstein, as well as in other Catholic regions of Central Europe, the </a:t>
            </a:r>
            <a:r>
              <a:rPr lang="en-US" i="1" dirty="0" err="1" smtClean="0"/>
              <a:t>Christkind</a:t>
            </a:r>
            <a:r>
              <a:rPr lang="en-US" dirty="0" smtClean="0"/>
              <a:t> (literally "Christ child") brings the presents on the evening of December 24 (Holy Evening or </a:t>
            </a:r>
            <a:r>
              <a:rPr lang="en-US" dirty="0" err="1" smtClean="0"/>
              <a:t>Heiliger</a:t>
            </a:r>
            <a:r>
              <a:rPr lang="en-US" dirty="0" smtClean="0"/>
              <a:t> </a:t>
            </a:r>
            <a:r>
              <a:rPr lang="en-US" dirty="0" err="1" smtClean="0"/>
              <a:t>Abend</a:t>
            </a:r>
            <a:r>
              <a:rPr lang="en-US" dirty="0" smtClean="0"/>
              <a:t>).The </a:t>
            </a:r>
            <a:r>
              <a:rPr lang="en-US" dirty="0" err="1" smtClean="0"/>
              <a:t>Christkind</a:t>
            </a:r>
            <a:r>
              <a:rPr lang="en-US" dirty="0" smtClean="0"/>
              <a:t> is invisible; thus he is never seen by anyone. However, he rings a bell just before he leaves in order to let children know that the Christmas tree and the presents are ready.</a:t>
            </a:r>
            <a:r>
              <a:rPr lang="el-GR" dirty="0" smtClean="0"/>
              <a:t> </a:t>
            </a:r>
            <a:endParaRPr lang="en-US" dirty="0" smtClean="0"/>
          </a:p>
          <a:p>
            <a:endParaRPr lang="en-US" dirty="0" smtClean="0"/>
          </a:p>
          <a:p>
            <a:r>
              <a:rPr lang="en-US" dirty="0" smtClean="0"/>
              <a:t>It is a tradition to lavishly decorate a Christmas tree in the days directly before Christmas or on the morning of Christmas Eve. On late Christmas Eve, after the bell rings, the tree is shown to the children and presents are exchanged.</a:t>
            </a:r>
            <a:endParaRPr 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Christmas Customs in </a:t>
            </a:r>
            <a:br>
              <a:rPr lang="en-US" sz="4000" dirty="0" smtClean="0"/>
            </a:br>
            <a:r>
              <a:rPr lang="en-US" sz="4400" dirty="0" smtClean="0"/>
              <a:t>Germany</a:t>
            </a:r>
            <a:endParaRPr lang="el-GR" sz="5300" dirty="0">
              <a:solidFill>
                <a:srgbClr val="FF0000"/>
              </a:solidFill>
            </a:endParaRPr>
          </a:p>
        </p:txBody>
      </p:sp>
      <p:pic>
        <p:nvPicPr>
          <p:cNvPr id="4" name="3 - Θέση περιεχομένου" descr="images.jpg"/>
          <p:cNvPicPr>
            <a:picLocks noGrp="1" noChangeAspect="1"/>
          </p:cNvPicPr>
          <p:nvPr>
            <p:ph idx="1"/>
          </p:nvPr>
        </p:nvPicPr>
        <p:blipFill>
          <a:blip r:embed="rId2" cstate="print"/>
          <a:stretch>
            <a:fillRect/>
          </a:stretch>
        </p:blipFill>
        <p:spPr>
          <a:xfrm>
            <a:off x="683568" y="1916832"/>
            <a:ext cx="7625525" cy="475252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400" dirty="0" smtClean="0"/>
              <a:t>Christmas Customs in </a:t>
            </a:r>
            <a:br>
              <a:rPr lang="en-US" sz="4400" dirty="0" smtClean="0"/>
            </a:br>
            <a:r>
              <a:rPr lang="en-US" sz="4800" dirty="0" smtClean="0"/>
              <a:t>Germany</a:t>
            </a:r>
            <a:endParaRPr lang="el-GR" dirty="0">
              <a:solidFill>
                <a:srgbClr val="FF0000"/>
              </a:solidFill>
            </a:endParaRPr>
          </a:p>
        </p:txBody>
      </p:sp>
      <p:sp>
        <p:nvSpPr>
          <p:cNvPr id="3" name="2 - Θέση περιεχομένου"/>
          <p:cNvSpPr>
            <a:spLocks noGrp="1"/>
          </p:cNvSpPr>
          <p:nvPr>
            <p:ph idx="1"/>
          </p:nvPr>
        </p:nvSpPr>
        <p:spPr>
          <a:xfrm>
            <a:off x="395536" y="1600200"/>
            <a:ext cx="8435280" cy="5257800"/>
          </a:xfrm>
        </p:spPr>
        <p:txBody>
          <a:bodyPr>
            <a:normAutofit fontScale="85000" lnSpcReduction="20000"/>
          </a:bodyPr>
          <a:lstStyle/>
          <a:p>
            <a:r>
              <a:rPr lang="en-US" dirty="0" smtClean="0"/>
              <a:t>n Protestant churches, there is a service in the late afternoon intended to immediately precede the Christmas Eve meal and the exchanging of gifts. This service, called </a:t>
            </a:r>
            <a:r>
              <a:rPr lang="en-US" i="1" dirty="0" err="1" smtClean="0"/>
              <a:t>Christvesper</a:t>
            </a:r>
            <a:r>
              <a:rPr lang="en-US" dirty="0" smtClean="0"/>
              <a:t>, consists most often of scriptural readings, the Christmas Gospel from Luke 2, </a:t>
            </a:r>
            <a:r>
              <a:rPr lang="en-US" dirty="0" smtClean="0"/>
              <a:t>a </a:t>
            </a:r>
            <a:r>
              <a:rPr lang="en-US" i="1" dirty="0" err="1" smtClean="0"/>
              <a:t>Krippenspiel</a:t>
            </a:r>
            <a:r>
              <a:rPr lang="en-US" dirty="0" smtClean="0"/>
              <a:t> (nativity play), </a:t>
            </a:r>
            <a:r>
              <a:rPr lang="en-US" dirty="0" smtClean="0"/>
              <a:t>favorite </a:t>
            </a:r>
            <a:r>
              <a:rPr lang="en-US" dirty="0" smtClean="0"/>
              <a:t>Christmas carols and festive music for organ and choirs. In some regions the tradition of </a:t>
            </a:r>
            <a:r>
              <a:rPr lang="en-US" i="1" dirty="0" err="1" smtClean="0"/>
              <a:t>Quempas</a:t>
            </a:r>
            <a:r>
              <a:rPr lang="en-US" i="1" dirty="0" smtClean="0"/>
              <a:t> singing</a:t>
            </a:r>
            <a:r>
              <a:rPr lang="en-US" dirty="0" smtClean="0"/>
              <a:t> is still popular. Some Lutheran churches also celebrate a candlelight service at midnight besides the Christmas Vespers in the afternoon or early evening.</a:t>
            </a:r>
          </a:p>
          <a:p>
            <a:r>
              <a:rPr lang="en-US" dirty="0" smtClean="0"/>
              <a:t>Many Catholic churches also have a first Mass of Christmas, called </a:t>
            </a:r>
            <a:r>
              <a:rPr lang="en-US" i="1" dirty="0" err="1" smtClean="0"/>
              <a:t>Christmette</a:t>
            </a:r>
            <a:r>
              <a:rPr lang="en-US" dirty="0" smtClean="0"/>
              <a:t>, on "</a:t>
            </a:r>
            <a:r>
              <a:rPr lang="en-US" dirty="0" err="1" smtClean="0"/>
              <a:t>Heiliger</a:t>
            </a:r>
            <a:r>
              <a:rPr lang="en-US" dirty="0" smtClean="0"/>
              <a:t> </a:t>
            </a:r>
            <a:r>
              <a:rPr lang="en-US" dirty="0" err="1" smtClean="0"/>
              <a:t>Abend</a:t>
            </a:r>
            <a:r>
              <a:rPr lang="en-US" dirty="0" smtClean="0"/>
              <a:t>" about 4 p.m. for the children and parents to attend before the families return home for their meal. The crib is a very important part of the celebrations in Catholic areas especially Bavaria.</a:t>
            </a:r>
            <a:endParaRPr lang="el-GR" sz="29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81</TotalTime>
  <Words>276</Words>
  <Application>Microsoft Office PowerPoint</Application>
  <PresentationFormat>Προβολή στην οθόνη (4:3)</PresentationFormat>
  <Paragraphs>29</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Αποκορύφωμα</vt:lpstr>
      <vt:lpstr>Christmas Customs in Europe</vt:lpstr>
      <vt:lpstr>Christmas Customs in Greece </vt:lpstr>
      <vt:lpstr>Christmas Customs in  Greece</vt:lpstr>
      <vt:lpstr>Christmas Customs in  Greece</vt:lpstr>
      <vt:lpstr>Christmas Customs in  Greece</vt:lpstr>
      <vt:lpstr>Christmas Customs in  Greece</vt:lpstr>
      <vt:lpstr>Christmas Customs in  Germany</vt:lpstr>
      <vt:lpstr>Christmas Customs in  Germany</vt:lpstr>
      <vt:lpstr>Christmas Customs in  Germany</vt:lpstr>
      <vt:lpstr>Christmas Customs in  Italy</vt:lpstr>
      <vt:lpstr>Christmas Customs in  Italy</vt:lpstr>
      <vt:lpstr>Christmas Customs in  Italy</vt:lpstr>
      <vt:lpstr>Christmas Customs in  Poland</vt:lpstr>
      <vt:lpstr>Christmas Customs in  Poland</vt:lpstr>
      <vt:lpstr>Christmas Customs in  Europe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cp:lastModifiedBy>
  <cp:revision>23</cp:revision>
  <dcterms:modified xsi:type="dcterms:W3CDTF">2014-11-21T06:49:47Z</dcterms:modified>
</cp:coreProperties>
</file>