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media/image9.jpeg" ContentType="image/jpeg"/>
  <Override PartName="/ppt/media/image8.jpeg" ContentType="image/jpeg"/>
  <Override PartName="/ppt/media/image7.jpeg" ContentType="image/jpe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4920" cy="3977280"/>
          </a:xfrm>
          <a:prstGeom prst="rect">
            <a:avLst/>
          </a:prstGeom>
          <a:ln>
            <a:noFill/>
          </a:ln>
        </p:spPr>
      </p:pic>
      <p:pic>
        <p:nvPicPr>
          <p:cNvPr id="35"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4920" cy="3977280"/>
          </a:xfrm>
          <a:prstGeom prst="rect">
            <a:avLst/>
          </a:prstGeom>
          <a:ln>
            <a:noFill/>
          </a:ln>
        </p:spPr>
      </p:pic>
      <p:pic>
        <p:nvPicPr>
          <p:cNvPr id="71"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p:spPr>
        <p:txBody>
          <a:bodyPr lIns="0" rIns="0" tIns="0" bIns="0" anchor="ctr"/>
          <a:p>
            <a:r>
              <a:rPr lang="pl-PL">
                <a:latin typeface="Arial"/>
              </a:rPr>
              <a:t>Kliknij, aby edytować format tekstu tytułu</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pl-PL" sz="3200">
                <a:latin typeface="Arial"/>
              </a:rPr>
              <a:t>Kliknij, aby edytować format tekstu konspektu</a:t>
            </a:r>
            <a:endParaRPr/>
          </a:p>
          <a:p>
            <a:pPr lvl="1">
              <a:buSzPct val="75000"/>
              <a:buFont typeface="StarSymbol"/>
              <a:buChar char=""/>
            </a:pPr>
            <a:r>
              <a:rPr lang="pl-PL" sz="2800">
                <a:latin typeface="Arial"/>
              </a:rPr>
              <a:t>Drugi poziom konspektu</a:t>
            </a:r>
            <a:endParaRPr/>
          </a:p>
          <a:p>
            <a:pPr lvl="2">
              <a:buSzPct val="45000"/>
              <a:buFont typeface="StarSymbol"/>
              <a:buChar char=""/>
            </a:pPr>
            <a:r>
              <a:rPr lang="pl-PL" sz="2400">
                <a:latin typeface="Arial"/>
              </a:rPr>
              <a:t>Trzeci poziom konspektu</a:t>
            </a:r>
            <a:endParaRPr/>
          </a:p>
          <a:p>
            <a:pPr lvl="3">
              <a:buSzPct val="75000"/>
              <a:buFont typeface="StarSymbol"/>
              <a:buChar char=""/>
            </a:pPr>
            <a:r>
              <a:rPr lang="pl-PL" sz="2000">
                <a:latin typeface="Arial"/>
              </a:rPr>
              <a:t>Czwarty poziom konspektu</a:t>
            </a:r>
            <a:endParaRPr/>
          </a:p>
          <a:p>
            <a:pPr lvl="4">
              <a:buSzPct val="45000"/>
              <a:buFont typeface="StarSymbol"/>
              <a:buChar char=""/>
            </a:pPr>
            <a:r>
              <a:rPr lang="pl-PL" sz="2000">
                <a:latin typeface="Arial"/>
              </a:rPr>
              <a:t>Piąty poziom konspektu</a:t>
            </a:r>
            <a:endParaRPr/>
          </a:p>
          <a:p>
            <a:pPr lvl="5">
              <a:buSzPct val="45000"/>
              <a:buFont typeface="StarSymbol"/>
              <a:buChar char=""/>
            </a:pPr>
            <a:r>
              <a:rPr lang="pl-PL" sz="2000">
                <a:latin typeface="Arial"/>
              </a:rPr>
              <a:t>Szósty poziom konspektu</a:t>
            </a:r>
            <a:endParaRPr/>
          </a:p>
          <a:p>
            <a:pPr lvl="6">
              <a:buSzPct val="45000"/>
              <a:buFont typeface="StarSymbol"/>
              <a:buChar char=""/>
            </a:pPr>
            <a:r>
              <a:rPr lang="pl-PL" sz="2000">
                <a:latin typeface="Arial"/>
              </a:rPr>
              <a:t>Siódmy poziom konspektu</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pl-PL" sz="4400">
                <a:latin typeface="Arial"/>
              </a:rPr>
              <a:t>Kliknij, aby edytować format tekstu tytułu</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pl-PL" sz="3200">
                <a:latin typeface="Arial"/>
              </a:rPr>
              <a:t>Kliknij, aby edytować format tekstu konspektu</a:t>
            </a:r>
            <a:endParaRPr/>
          </a:p>
          <a:p>
            <a:pPr lvl="1">
              <a:buSzPct val="75000"/>
              <a:buFont typeface="StarSymbol"/>
              <a:buChar char=""/>
            </a:pPr>
            <a:r>
              <a:rPr lang="pl-PL" sz="2800">
                <a:latin typeface="Arial"/>
              </a:rPr>
              <a:t>Drugi poziom konspektu</a:t>
            </a:r>
            <a:endParaRPr/>
          </a:p>
          <a:p>
            <a:pPr lvl="2">
              <a:buSzPct val="45000"/>
              <a:buFont typeface="StarSymbol"/>
              <a:buChar char=""/>
            </a:pPr>
            <a:r>
              <a:rPr lang="pl-PL" sz="2400">
                <a:latin typeface="Arial"/>
              </a:rPr>
              <a:t>Trzeci poziom konspektu</a:t>
            </a:r>
            <a:endParaRPr/>
          </a:p>
          <a:p>
            <a:pPr lvl="3">
              <a:buSzPct val="75000"/>
              <a:buFont typeface="StarSymbol"/>
              <a:buChar char=""/>
            </a:pPr>
            <a:r>
              <a:rPr lang="pl-PL" sz="2000">
                <a:latin typeface="Arial"/>
              </a:rPr>
              <a:t>Czwarty poziom konspektu</a:t>
            </a:r>
            <a:endParaRPr/>
          </a:p>
          <a:p>
            <a:pPr lvl="4">
              <a:buSzPct val="45000"/>
              <a:buFont typeface="StarSymbol"/>
              <a:buChar char=""/>
            </a:pPr>
            <a:r>
              <a:rPr lang="pl-PL" sz="2000">
                <a:latin typeface="Arial"/>
              </a:rPr>
              <a:t>Piąty poziom konspektu</a:t>
            </a:r>
            <a:endParaRPr/>
          </a:p>
          <a:p>
            <a:pPr lvl="5">
              <a:buSzPct val="45000"/>
              <a:buFont typeface="StarSymbol"/>
              <a:buChar char=""/>
            </a:pPr>
            <a:r>
              <a:rPr lang="pl-PL" sz="2000">
                <a:latin typeface="Arial"/>
              </a:rPr>
              <a:t>Szósty poziom konspektu</a:t>
            </a:r>
            <a:endParaRPr/>
          </a:p>
          <a:p>
            <a:pPr lvl="6">
              <a:buSzPct val="45000"/>
              <a:buFont typeface="StarSymbol"/>
              <a:buChar char=""/>
            </a:pPr>
            <a:r>
              <a:rPr lang="pl-PL" sz="2000">
                <a:latin typeface="Arial"/>
              </a:rPr>
              <a:t>Siódmy poziom konspektu</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421920" y="1371600"/>
            <a:ext cx="8228880" cy="1828080"/>
          </a:xfrm>
          <a:prstGeom prst="rect">
            <a:avLst/>
          </a:prstGeom>
          <a:noFill/>
          <a:ln>
            <a:noFill/>
          </a:ln>
        </p:spPr>
        <p:style>
          <a:lnRef idx="0"/>
          <a:fillRef idx="0"/>
          <a:effectRef idx="0"/>
          <a:fontRef idx="minor"/>
        </p:style>
        <p:txBody>
          <a:bodyPr lIns="45720" rIns="45720" tIns="0" bIns="0" anchor="b"/>
          <a:p>
            <a:pPr>
              <a:lnSpc>
                <a:spcPct val="100000"/>
              </a:lnSpc>
            </a:pPr>
            <a:r>
              <a:rPr b="1" lang="pl-PL" sz="4800" strike="noStrike">
                <a:solidFill>
                  <a:srgbClr val="e9d596"/>
                </a:solidFill>
                <a:latin typeface="Lucida Sans"/>
              </a:rPr>
              <a:t>Christmast Day in Africa</a:t>
            </a:r>
            <a:endParaRPr/>
          </a:p>
        </p:txBody>
      </p:sp>
      <p:sp>
        <p:nvSpPr>
          <p:cNvPr id="73" name="CustomShape 2"/>
          <p:cNvSpPr/>
          <p:nvPr/>
        </p:nvSpPr>
        <p:spPr>
          <a:xfrm>
            <a:off x="1371600" y="3331800"/>
            <a:ext cx="6400080" cy="1751760"/>
          </a:xfrm>
          <a:prstGeom prst="rect">
            <a:avLst/>
          </a:prstGeom>
          <a:noFill/>
          <a:ln>
            <a:noFill/>
          </a:ln>
        </p:spPr>
        <p:style>
          <a:lnRef idx="0"/>
          <a:fillRef idx="0"/>
          <a:effectRef idx="0"/>
          <a:fontRef idx="minor"/>
        </p:style>
      </p:sp>
    </p:spTree>
  </p:cSld>
  <p:transition>
    <p:wipe dir="d"/>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pl-PL" sz="4100" strike="noStrike">
                <a:solidFill>
                  <a:srgbClr val="e9d596"/>
                </a:solidFill>
                <a:latin typeface="Lucida Sans"/>
              </a:rPr>
              <a:t>Ghana</a:t>
            </a:r>
            <a:endParaRPr/>
          </a:p>
        </p:txBody>
      </p:sp>
      <p:sp>
        <p:nvSpPr>
          <p:cNvPr id="92"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pPr>
              <a:lnSpc>
                <a:spcPct val="100000"/>
              </a:lnSpc>
              <a:buSzPct val="65000"/>
              <a:buFont typeface="Wingdings 2" charset="2"/>
              <a:buChar char=""/>
            </a:pPr>
            <a:r>
              <a:rPr lang="pl-PL" sz="2800" strike="noStrike">
                <a:solidFill>
                  <a:srgbClr val="ffffff"/>
                </a:solidFill>
                <a:latin typeface="Book Antiqua"/>
              </a:rPr>
              <a:t>Also the food is exceptional. At Christmas the locals prepare fufu – kind of dough eaten with fingers, served with soup or sauce. Other kinds of traditional dishes are rice with chicken, different types of soup and stewed goats meat.  </a:t>
            </a:r>
            <a:endParaRPr/>
          </a:p>
        </p:txBody>
      </p:sp>
    </p:spTree>
  </p:cSld>
  <p:transition>
    <p:wipe dir="r"/>
  </p:transition>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457200" y="274680"/>
            <a:ext cx="8228880" cy="1142280"/>
          </a:xfrm>
          <a:prstGeom prst="rect">
            <a:avLst/>
          </a:prstGeom>
          <a:noFill/>
          <a:ln>
            <a:noFill/>
          </a:ln>
        </p:spPr>
        <p:style>
          <a:lnRef idx="0"/>
          <a:fillRef idx="0"/>
          <a:effectRef idx="0"/>
          <a:fontRef idx="minor"/>
        </p:style>
      </p:sp>
      <p:sp>
        <p:nvSpPr>
          <p:cNvPr id="94"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pPr>
              <a:lnSpc>
                <a:spcPct val="100000"/>
              </a:lnSpc>
              <a:buSzPct val="65000"/>
              <a:buFont typeface="Wingdings 2" charset="2"/>
              <a:buChar char=""/>
            </a:pPr>
            <a:r>
              <a:rPr lang="pl-PL" sz="2800" strike="noStrike">
                <a:solidFill>
                  <a:srgbClr val="ffffff"/>
                </a:solidFill>
                <a:latin typeface="Book Antiqua"/>
              </a:rPr>
              <a:t>By  Tomek Królik &amp; Tomek Króliczak </a:t>
            </a:r>
            <a:endParaRPr/>
          </a:p>
        </p:txBody>
      </p:sp>
    </p:spTree>
  </p:cSld>
  <p:transition>
    <p:fade thruBlk="true"/>
  </p:transition>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pl-PL" sz="4100" strike="noStrike">
                <a:solidFill>
                  <a:srgbClr val="e9d596"/>
                </a:solidFill>
                <a:latin typeface="Lucida Sans"/>
              </a:rPr>
              <a:t> </a:t>
            </a:r>
            <a:r>
              <a:rPr b="1" lang="pl-PL" sz="4100" strike="noStrike">
                <a:solidFill>
                  <a:srgbClr val="e9d596"/>
                </a:solidFill>
                <a:latin typeface="Lucida Sans"/>
              </a:rPr>
              <a:t>Congo</a:t>
            </a:r>
            <a:endParaRPr/>
          </a:p>
        </p:txBody>
      </p:sp>
      <p:sp>
        <p:nvSpPr>
          <p:cNvPr id="75"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pPr>
              <a:lnSpc>
                <a:spcPct val="100000"/>
              </a:lnSpc>
              <a:buSzPct val="65000"/>
              <a:buFont typeface="Wingdings 2" charset="2"/>
              <a:buChar char=""/>
            </a:pPr>
            <a:r>
              <a:rPr lang="pl-PL" sz="2800" strike="noStrike">
                <a:solidFill>
                  <a:srgbClr val="ffffff"/>
                </a:solidFill>
                <a:latin typeface="Book Antiqua"/>
              </a:rPr>
              <a:t>Preparations for Christmas in Congo begins with choosing groups for the preparation of the annual Christmas show. When Christmas day begins, a group of carolers wander around the city and along the roads and visit the houses of missionaries singing world famous Christmas carols. Often people are woken up early in the morning when a group of carolers gather in front of their houses on their way to church.</a:t>
            </a:r>
            <a:endParaRPr/>
          </a:p>
        </p:txBody>
      </p:sp>
    </p:spTree>
  </p:cSld>
  <p:transition>
    <p:wipe dir="d"/>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pl-PL" sz="4100" strike="noStrike">
                <a:solidFill>
                  <a:srgbClr val="e9d596"/>
                </a:solidFill>
                <a:latin typeface="Lucida Sans"/>
              </a:rPr>
              <a:t>Congo</a:t>
            </a:r>
            <a:endParaRPr/>
          </a:p>
        </p:txBody>
      </p:sp>
      <p:sp>
        <p:nvSpPr>
          <p:cNvPr id="77"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r>
              <a:rPr lang="pl-PL" sz="2800" strike="noStrike">
                <a:solidFill>
                  <a:srgbClr val="ffffff"/>
                </a:solidFill>
                <a:latin typeface="Book Antiqua"/>
              </a:rPr>
              <a:t>Christmas Eve dinner of Congolese is not as rich in food, as in case of European countries. It is hard to talk about twelve Polish Christmas Eve dishes, because of the effort with which residents acquire daily food. So they eat the same things as every other day. On the christmas they gives small gifs of rice, paste and fish in tin.</a:t>
            </a:r>
            <a:endParaRPr/>
          </a:p>
          <a:p>
            <a:endParaRPr/>
          </a:p>
          <a:p>
            <a:pPr>
              <a:lnSpc>
                <a:spcPct val="100000"/>
              </a:lnSpc>
              <a:buSzPct val="65000"/>
              <a:buFont typeface="Wingdings 2" charset="2"/>
              <a:buChar char=""/>
            </a:pPr>
            <a:endParaRPr/>
          </a:p>
        </p:txBody>
      </p:sp>
    </p:spTree>
  </p:cSld>
  <p:transition>
    <p:wipe dir="d"/>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457200" y="274680"/>
            <a:ext cx="8228880" cy="1142280"/>
          </a:xfrm>
          <a:prstGeom prst="rect">
            <a:avLst/>
          </a:prstGeom>
          <a:noFill/>
          <a:ln>
            <a:noFill/>
          </a:ln>
        </p:spPr>
        <p:style>
          <a:lnRef idx="0"/>
          <a:fillRef idx="0"/>
          <a:effectRef idx="0"/>
          <a:fontRef idx="minor"/>
        </p:style>
      </p:sp>
      <p:sp>
        <p:nvSpPr>
          <p:cNvPr id="79"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pPr>
              <a:lnSpc>
                <a:spcPct val="100000"/>
              </a:lnSpc>
            </a:pPr>
            <a:endParaRPr/>
          </a:p>
          <a:p>
            <a:pPr>
              <a:lnSpc>
                <a:spcPct val="100000"/>
              </a:lnSpc>
            </a:pPr>
            <a:endParaRPr/>
          </a:p>
          <a:p>
            <a:pPr>
              <a:lnSpc>
                <a:spcPct val="100000"/>
              </a:lnSpc>
            </a:pPr>
            <a:endParaRPr/>
          </a:p>
        </p:txBody>
      </p:sp>
      <p:pic>
        <p:nvPicPr>
          <p:cNvPr id="80" name="Picture 2" descr=""/>
          <p:cNvPicPr/>
          <p:nvPr/>
        </p:nvPicPr>
        <p:blipFill>
          <a:blip r:embed="rId1"/>
          <a:stretch/>
        </p:blipFill>
        <p:spPr>
          <a:xfrm>
            <a:off x="2051640" y="188640"/>
            <a:ext cx="5472000" cy="6333120"/>
          </a:xfrm>
          <a:prstGeom prst="rect">
            <a:avLst/>
          </a:prstGeom>
          <a:ln>
            <a:noFill/>
          </a:ln>
          <a:effectLst>
            <a:softEdge rad="112500"/>
          </a:effectLst>
        </p:spPr>
      </p:pic>
    </p:spTree>
  </p:cSld>
  <p:transition>
    <p:wipe dir="d"/>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pl-PL" sz="4100" strike="noStrike">
                <a:solidFill>
                  <a:srgbClr val="e9d596"/>
                </a:solidFill>
                <a:latin typeface="Lucida Sans"/>
              </a:rPr>
              <a:t>South Africa</a:t>
            </a:r>
            <a:endParaRPr/>
          </a:p>
        </p:txBody>
      </p:sp>
      <p:sp>
        <p:nvSpPr>
          <p:cNvPr id="82"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pPr>
              <a:lnSpc>
                <a:spcPct val="100000"/>
              </a:lnSpc>
              <a:buSzPct val="65000"/>
              <a:buFont typeface="Wingdings 2" charset="2"/>
              <a:buChar char=""/>
            </a:pPr>
            <a:r>
              <a:rPr lang="pl-PL" sz="2800" strike="noStrike">
                <a:solidFill>
                  <a:srgbClr val="ffffff"/>
                </a:solidFill>
                <a:latin typeface="Book Antiqua"/>
              </a:rPr>
              <a:t>Christmas time in South Africa is the period of summer holidays. In December the summer brings beautiful sunny days.</a:t>
            </a:r>
            <a:endParaRPr/>
          </a:p>
          <a:p>
            <a:pPr>
              <a:lnSpc>
                <a:spcPct val="100000"/>
              </a:lnSpc>
              <a:buSzPct val="65000"/>
              <a:buFont typeface="Wingdings 2" charset="2"/>
              <a:buChar char=""/>
            </a:pPr>
            <a:r>
              <a:rPr lang="pl-PL" sz="2800" strike="noStrike">
                <a:solidFill>
                  <a:srgbClr val="ffffff"/>
                </a:solidFill>
                <a:latin typeface="Book Antiqua"/>
              </a:rPr>
              <a:t>In cities and towns on Christmas Eve you can hear loud voice of carolers. Carol concerts take place beside a variety of entertainment.</a:t>
            </a:r>
            <a:endParaRPr/>
          </a:p>
          <a:p>
            <a:pPr>
              <a:lnSpc>
                <a:spcPct val="100000"/>
              </a:lnSpc>
              <a:buSzPct val="65000"/>
              <a:buFont typeface="Wingdings 2" charset="2"/>
              <a:buChar char=""/>
            </a:pPr>
            <a:r>
              <a:rPr lang="pl-PL" sz="2800" strike="noStrike">
                <a:solidFill>
                  <a:srgbClr val="ffffff"/>
                </a:solidFill>
                <a:latin typeface="Book Antiqua"/>
              </a:rPr>
              <a:t> </a:t>
            </a:r>
            <a:r>
              <a:rPr lang="pl-PL" sz="2800" strike="noStrike">
                <a:solidFill>
                  <a:srgbClr val="ffffff"/>
                </a:solidFill>
                <a:latin typeface="Book Antiqua"/>
              </a:rPr>
              <a:t>Homes are decorated with pine branches and nearly everyone puts a Christmas tree in the corner of the living room. On Christmas Eve, at bedtime, children can also hang stockings for gifts of St. Nicholas.</a:t>
            </a:r>
            <a:endParaRPr/>
          </a:p>
          <a:p>
            <a:pPr>
              <a:lnSpc>
                <a:spcPct val="100000"/>
              </a:lnSpc>
            </a:pPr>
            <a:endParaRPr/>
          </a:p>
        </p:txBody>
      </p:sp>
    </p:spTree>
  </p:cSld>
  <p:transition>
    <p:wipe dir="l"/>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pl-PL" sz="4100" strike="noStrike">
                <a:solidFill>
                  <a:srgbClr val="e9d596"/>
                </a:solidFill>
                <a:latin typeface="Lucida Sans"/>
              </a:rPr>
              <a:t>South Africa</a:t>
            </a:r>
            <a:endParaRPr/>
          </a:p>
        </p:txBody>
      </p:sp>
      <p:sp>
        <p:nvSpPr>
          <p:cNvPr id="84"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pPr>
              <a:lnSpc>
                <a:spcPct val="100000"/>
              </a:lnSpc>
              <a:buSzPct val="65000"/>
              <a:buFont typeface="Wingdings 2" charset="2"/>
              <a:buChar char=""/>
            </a:pPr>
            <a:r>
              <a:rPr lang="pl-PL" sz="2800" strike="noStrike">
                <a:solidFill>
                  <a:srgbClr val="ffffff"/>
                </a:solidFill>
                <a:latin typeface="Book Antiqua"/>
              </a:rPr>
              <a:t>Many people organize Christmas dinner in the open air. Among the traditional dishes there are: turkey, roast beef, mince pie cupcakes, yellow rice with raisins, vegetables and crackers.</a:t>
            </a:r>
            <a:endParaRPr/>
          </a:p>
        </p:txBody>
      </p:sp>
    </p:spTree>
  </p:cSld>
  <p:transition>
    <p:wipe dir="r"/>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457200" y="274680"/>
            <a:ext cx="8228880" cy="1142280"/>
          </a:xfrm>
          <a:prstGeom prst="rect">
            <a:avLst/>
          </a:prstGeom>
          <a:noFill/>
          <a:ln>
            <a:noFill/>
          </a:ln>
        </p:spPr>
        <p:style>
          <a:lnRef idx="0"/>
          <a:fillRef idx="0"/>
          <a:effectRef idx="0"/>
          <a:fontRef idx="minor"/>
        </p:style>
      </p:sp>
      <p:pic>
        <p:nvPicPr>
          <p:cNvPr id="86" name="Picture 2" descr=""/>
          <p:cNvPicPr/>
          <p:nvPr/>
        </p:nvPicPr>
        <p:blipFill>
          <a:blip r:embed="rId1"/>
          <a:stretch/>
        </p:blipFill>
        <p:spPr>
          <a:xfrm>
            <a:off x="251640" y="188640"/>
            <a:ext cx="8653680" cy="5760000"/>
          </a:xfrm>
          <a:prstGeom prst="rect">
            <a:avLst/>
          </a:prstGeom>
          <a:ln>
            <a:noFill/>
          </a:ln>
          <a:effectLst>
            <a:softEdge rad="112500"/>
          </a:effectLst>
        </p:spPr>
      </p:pic>
    </p:spTree>
  </p:cSld>
  <p:transition>
    <p:wipe dir="u"/>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b="1" lang="pl-PL" sz="4100" strike="noStrike">
                <a:solidFill>
                  <a:srgbClr val="e9d596"/>
                </a:solidFill>
                <a:latin typeface="Lucida Sans"/>
              </a:rPr>
              <a:t>Ghana</a:t>
            </a:r>
            <a:endParaRPr/>
          </a:p>
        </p:txBody>
      </p:sp>
      <p:sp>
        <p:nvSpPr>
          <p:cNvPr id="88" name="CustomShape 2"/>
          <p:cNvSpPr/>
          <p:nvPr/>
        </p:nvSpPr>
        <p:spPr>
          <a:xfrm>
            <a:off x="457200" y="1600200"/>
            <a:ext cx="8228880" cy="4708440"/>
          </a:xfrm>
          <a:prstGeom prst="rect">
            <a:avLst/>
          </a:prstGeom>
          <a:noFill/>
          <a:ln>
            <a:noFill/>
          </a:ln>
        </p:spPr>
        <p:style>
          <a:lnRef idx="0"/>
          <a:fillRef idx="0"/>
          <a:effectRef idx="0"/>
          <a:fontRef idx="minor"/>
        </p:style>
        <p:txBody>
          <a:bodyPr lIns="90000" rIns="90000" tIns="45000" bIns="45000"/>
          <a:p>
            <a:pPr>
              <a:lnSpc>
                <a:spcPct val="100000"/>
              </a:lnSpc>
              <a:buSzPct val="65000"/>
              <a:buFont typeface="Wingdings 2" charset="2"/>
              <a:buChar char=""/>
            </a:pPr>
            <a:r>
              <a:rPr lang="pl-PL" sz="2800" strike="noStrike">
                <a:solidFill>
                  <a:srgbClr val="ffffff"/>
                </a:solidFill>
                <a:latin typeface="Book Antiqua"/>
              </a:rPr>
              <a:t>In Ghana, on the west coast of Africa, to announce the arrival of Christmas  people decorate churches and houses in the first week of Advent ie. four weeks before Christmas. That period coincides with the harvesting of cocoa, so it is a time of double joy and wealth.</a:t>
            </a:r>
            <a:endParaRPr/>
          </a:p>
          <a:p>
            <a:pPr>
              <a:lnSpc>
                <a:spcPct val="100000"/>
              </a:lnSpc>
              <a:buSzPct val="65000"/>
              <a:buFont typeface="Wingdings 2" charset="2"/>
              <a:buChar char=""/>
            </a:pPr>
            <a:r>
              <a:rPr lang="pl-PL" sz="2800" strike="noStrike">
                <a:solidFill>
                  <a:srgbClr val="ffffff"/>
                </a:solidFill>
                <a:latin typeface="Book Antiqua"/>
              </a:rPr>
              <a:t>On Christmas Eve children march through the streets singing carols and shouting "Christ is coming, it is already close!" In the evening, people gather in churches, which are decorated with palm trees and the enormity of lighted candles.</a:t>
            </a:r>
            <a:endParaRPr/>
          </a:p>
          <a:p>
            <a:pPr>
              <a:lnSpc>
                <a:spcPct val="100000"/>
              </a:lnSpc>
            </a:pPr>
            <a:endParaRPr/>
          </a:p>
        </p:txBody>
      </p:sp>
    </p:spTree>
  </p:cSld>
  <p:transition>
    <p:wipe dir="d"/>
  </p:transition>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457200" y="274680"/>
            <a:ext cx="8228880" cy="1142280"/>
          </a:xfrm>
          <a:prstGeom prst="rect">
            <a:avLst/>
          </a:prstGeom>
          <a:noFill/>
          <a:ln>
            <a:noFill/>
          </a:ln>
        </p:spPr>
        <p:style>
          <a:lnRef idx="0"/>
          <a:fillRef idx="0"/>
          <a:effectRef idx="0"/>
          <a:fontRef idx="minor"/>
        </p:style>
      </p:sp>
      <p:pic>
        <p:nvPicPr>
          <p:cNvPr id="90" name="Picture 2" descr=""/>
          <p:cNvPicPr/>
          <p:nvPr/>
        </p:nvPicPr>
        <p:blipFill>
          <a:blip r:embed="rId1"/>
          <a:stretch/>
        </p:blipFill>
        <p:spPr>
          <a:xfrm>
            <a:off x="755640" y="548640"/>
            <a:ext cx="7488000" cy="5624280"/>
          </a:xfrm>
          <a:prstGeom prst="rect">
            <a:avLst/>
          </a:prstGeom>
          <a:ln>
            <a:noFill/>
          </a:ln>
          <a:effectLst>
            <a:softEdge rad="112500"/>
          </a:effectLst>
        </p:spPr>
      </p:pic>
    </p:spTree>
  </p:cSld>
  <p:transition>
    <p:wipe dir="l"/>
  </p:transition>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