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2" r:id="rId4"/>
    <p:sldId id="258" r:id="rId5"/>
    <p:sldId id="261" r:id="rId6"/>
    <p:sldId id="259" r:id="rId7"/>
    <p:sldId id="263" r:id="rId8"/>
    <p:sldId id="260" r:id="rId9"/>
    <p:sldId id="266" r:id="rId10"/>
    <p:sldId id="267" r:id="rId11"/>
    <p:sldId id="264" r:id="rId12"/>
    <p:sldId id="270" r:id="rId13"/>
    <p:sldId id="265" r:id="rId14"/>
    <p:sldId id="268" r:id="rId15"/>
    <p:sldId id="269"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10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02"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2" name="Symbol zastępczy stopki 1"/>
          <p:cNvSpPr>
            <a:spLocks noGrp="1"/>
          </p:cNvSpPr>
          <p:nvPr>
            <p:ph type="ftr" sz="quarter" idx="11"/>
          </p:nvPr>
        </p:nvSpPr>
        <p:spPr/>
        <p:txBody>
          <a:bodyPr/>
          <a:lstStyle/>
          <a:p>
            <a:endParaRPr lang="pl-PL" dirty="0"/>
          </a:p>
        </p:txBody>
      </p:sp>
      <p:sp>
        <p:nvSpPr>
          <p:cNvPr id="15" name="Symbol zastępczy numeru slajdu 14"/>
          <p:cNvSpPr>
            <a:spLocks noGrp="1"/>
          </p:cNvSpPr>
          <p:nvPr>
            <p:ph type="sldNum" sz="quarter" idx="12"/>
          </p:nvPr>
        </p:nvSpPr>
        <p:spPr>
          <a:xfrm>
            <a:off x="8229600" y="6473952"/>
            <a:ext cx="758952" cy="246888"/>
          </a:xfrm>
        </p:spPr>
        <p:txBody>
          <a:bodyPr/>
          <a:lstStyle/>
          <a:p>
            <a:fld id="{11919B8C-A824-4F09-8485-867C9726350F}" type="slidenum">
              <a:rPr lang="pl-PL" smtClean="0"/>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19" name="Symbol zastępczy stopki 18"/>
          <p:cNvSpPr>
            <a:spLocks noGrp="1"/>
          </p:cNvSpPr>
          <p:nvPr>
            <p:ph type="ftr" sz="quarter" idx="11"/>
          </p:nvPr>
        </p:nvSpPr>
        <p:spPr>
          <a:xfrm>
            <a:off x="3581400" y="76200"/>
            <a:ext cx="2895600" cy="288925"/>
          </a:xfrm>
        </p:spPr>
        <p:txBody>
          <a:bodyPr/>
          <a:lstStyle/>
          <a:p>
            <a:endParaRPr lang="pl-PL" dirty="0"/>
          </a:p>
        </p:txBody>
      </p:sp>
      <p:sp>
        <p:nvSpPr>
          <p:cNvPr id="16" name="Symbol zastępczy numeru slajdu 15"/>
          <p:cNvSpPr>
            <a:spLocks noGrp="1"/>
          </p:cNvSpPr>
          <p:nvPr>
            <p:ph type="sldNum" sz="quarter" idx="12"/>
          </p:nvPr>
        </p:nvSpPr>
        <p:spPr>
          <a:xfrm>
            <a:off x="8229600" y="6473952"/>
            <a:ext cx="758952" cy="246888"/>
          </a:xfrm>
        </p:spPr>
        <p:txBody>
          <a:bodyPr/>
          <a:lstStyle/>
          <a:p>
            <a:fld id="{11919B8C-A824-4F09-8485-867C9726350F}" type="slidenum">
              <a:rPr lang="pl-PL" smtClean="0"/>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11" name="Symbol zastępczy stopki 10"/>
          <p:cNvSpPr>
            <a:spLocks noGrp="1"/>
          </p:cNvSpPr>
          <p:nvPr>
            <p:ph type="ftr" sz="quarter" idx="11"/>
          </p:nvPr>
        </p:nvSpPr>
        <p:spPr/>
        <p:txBody>
          <a:bodyPr/>
          <a:lstStyle/>
          <a:p>
            <a:endParaRPr lang="pl-PL" dirty="0"/>
          </a:p>
        </p:txBody>
      </p:sp>
      <p:sp>
        <p:nvSpPr>
          <p:cNvPr id="16" name="Symbol zastępczy numeru slajdu 15"/>
          <p:cNvSpPr>
            <a:spLocks noGrp="1"/>
          </p:cNvSpPr>
          <p:nvPr>
            <p:ph type="sldNum" sz="quarter" idx="12"/>
          </p:nvPr>
        </p:nvSpPr>
        <p:spPr/>
        <p:txBody>
          <a:bodyPr/>
          <a:lstStyle/>
          <a:p>
            <a:fld id="{11919B8C-A824-4F09-8485-867C9726350F}" type="slidenum">
              <a:rPr lang="pl-PL" smtClean="0"/>
              <a:t>‹#›</a:t>
            </a:fld>
            <a:endParaRPr lang="pl-PL" dirty="0"/>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10" name="Symbol zastępczy stopki 9"/>
          <p:cNvSpPr>
            <a:spLocks noGrp="1"/>
          </p:cNvSpPr>
          <p:nvPr>
            <p:ph type="ftr" sz="quarter" idx="11"/>
          </p:nvPr>
        </p:nvSpPr>
        <p:spPr/>
        <p:txBody>
          <a:bodyPr/>
          <a:lstStyle/>
          <a:p>
            <a:endParaRPr lang="pl-PL" dirty="0"/>
          </a:p>
        </p:txBody>
      </p:sp>
      <p:sp>
        <p:nvSpPr>
          <p:cNvPr id="31" name="Symbol zastępczy numeru slajdu 30"/>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a:xfrm>
            <a:off x="8229600" y="6477000"/>
            <a:ext cx="762000" cy="246888"/>
          </a:xfrm>
        </p:spPr>
        <p:txBody>
          <a:bodyPr/>
          <a:lstStyle/>
          <a:p>
            <a:fld id="{11919B8C-A824-4F09-8485-867C9726350F}" type="slidenum">
              <a:rPr lang="pl-PL" smtClean="0"/>
              <a:t>‹#›</a:t>
            </a:fld>
            <a:endParaRPr lang="pl-PL" dirty="0"/>
          </a:p>
        </p:txBody>
      </p:sp>
      <p:sp>
        <p:nvSpPr>
          <p:cNvPr id="11" name="Łącznik prostoliniow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21" name="Symbol zastępczy stopki 20"/>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24" name="Symbol zastępczy stopki 23"/>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oliniow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29" name="Symbol zastępczy stopki 28"/>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11919B8C-A824-4F09-8485-867C9726350F}" type="slidenum">
              <a:rPr lang="pl-PL" smtClean="0"/>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C95C9FE0-A307-4F28-B842-F10151D18F18}" type="datetimeFigureOut">
              <a:rPr lang="pl-PL" smtClean="0"/>
              <a:t>2015-04-20</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31" name="Symbol zastępczy numeru slajdu 30"/>
          <p:cNvSpPr>
            <a:spLocks noGrp="1"/>
          </p:cNvSpPr>
          <p:nvPr>
            <p:ph type="sldNum" sz="quarter" idx="12"/>
          </p:nvPr>
        </p:nvSpPr>
        <p:spPr/>
        <p:txBody>
          <a:bodyPr/>
          <a:lstStyle/>
          <a:p>
            <a:fld id="{11919B8C-A824-4F09-8485-867C9726350F}" type="slidenum">
              <a:rPr lang="pl-PL" smtClean="0"/>
              <a:t>‹#›</a:t>
            </a:fld>
            <a:endParaRPr lang="pl-PL" dirty="0"/>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oliniow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5C9FE0-A307-4F28-B842-F10151D18F18}" type="datetimeFigureOut">
              <a:rPr lang="pl-PL" smtClean="0"/>
              <a:t>2015-04-20</a:t>
            </a:fld>
            <a:endParaRPr lang="pl-PL" dirty="0"/>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dirty="0"/>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1919B8C-A824-4F09-8485-867C9726350F}" type="slidenum">
              <a:rPr lang="pl-PL" smtClean="0"/>
              <a:t>‹#›</a:t>
            </a:fld>
            <a:endParaRPr lang="pl-PL" dirty="0"/>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oliniow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oliniow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196752"/>
            <a:ext cx="7772400" cy="4464495"/>
          </a:xfrm>
        </p:spPr>
        <p:txBody>
          <a:bodyPr>
            <a:normAutofit fontScale="90000"/>
          </a:bodyPr>
          <a:lstStyle/>
          <a:p>
            <a:r>
              <a:rPr lang="en-US" sz="8000" b="1" u="sng" dirty="0">
                <a:solidFill>
                  <a:schemeClr val="accent1">
                    <a:lumMod val="75000"/>
                  </a:schemeClr>
                </a:solidFill>
              </a:rPr>
              <a:t>Wedding and birthday traditions in America</a:t>
            </a:r>
            <a:r>
              <a:rPr lang="pl-PL" dirty="0">
                <a:solidFill>
                  <a:schemeClr val="accent1">
                    <a:lumMod val="75000"/>
                  </a:schemeClr>
                </a:solidFill>
              </a:rPr>
              <a:t/>
            </a:r>
            <a:br>
              <a:rPr lang="pl-PL" dirty="0">
                <a:solidFill>
                  <a:schemeClr val="accent1">
                    <a:lumMod val="75000"/>
                  </a:schemeClr>
                </a:solidFill>
              </a:rPr>
            </a:br>
            <a:endParaRPr lang="pl-PL" dirty="0">
              <a:solidFill>
                <a:schemeClr val="accent1">
                  <a:lumMod val="75000"/>
                </a:schemeClr>
              </a:solidFill>
            </a:endParaRPr>
          </a:p>
        </p:txBody>
      </p:sp>
    </p:spTree>
    <p:extLst>
      <p:ext uri="{BB962C8B-B14F-4D97-AF65-F5344CB8AC3E}">
        <p14:creationId xmlns:p14="http://schemas.microsoft.com/office/powerpoint/2010/main" val="4202283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3828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188640"/>
            <a:ext cx="8686800" cy="1106760"/>
          </a:xfrm>
        </p:spPr>
        <p:txBody>
          <a:bodyPr>
            <a:noAutofit/>
          </a:bodyPr>
          <a:lstStyle/>
          <a:p>
            <a:pPr algn="ctr"/>
            <a:r>
              <a:rPr lang="en-US" sz="4400" dirty="0">
                <a:solidFill>
                  <a:srgbClr val="710D4D"/>
                </a:solidFill>
              </a:rPr>
              <a:t>Canada -birthday traditions</a:t>
            </a:r>
            <a:r>
              <a:rPr lang="pl-PL" sz="4400" dirty="0">
                <a:solidFill>
                  <a:srgbClr val="710D4D"/>
                </a:solidFill>
              </a:rPr>
              <a:t/>
            </a:r>
            <a:br>
              <a:rPr lang="pl-PL" sz="4400" dirty="0">
                <a:solidFill>
                  <a:srgbClr val="710D4D"/>
                </a:solidFill>
              </a:rPr>
            </a:br>
            <a:endParaRPr lang="pl-PL" sz="4400" dirty="0">
              <a:solidFill>
                <a:srgbClr val="710D4D"/>
              </a:solidFill>
            </a:endParaRPr>
          </a:p>
        </p:txBody>
      </p:sp>
      <p:sp>
        <p:nvSpPr>
          <p:cNvPr id="3" name="Symbol zastępczy zawartości 2"/>
          <p:cNvSpPr>
            <a:spLocks noGrp="1"/>
          </p:cNvSpPr>
          <p:nvPr>
            <p:ph idx="1"/>
          </p:nvPr>
        </p:nvSpPr>
        <p:spPr/>
        <p:txBody>
          <a:bodyPr/>
          <a:lstStyle/>
          <a:p>
            <a:pPr marL="0" indent="0">
              <a:buNone/>
            </a:pPr>
            <a:r>
              <a:rPr lang="en-GB" dirty="0" smtClean="0"/>
              <a:t/>
            </a:r>
            <a:br>
              <a:rPr lang="en-GB" dirty="0" smtClean="0"/>
            </a:br>
            <a:r>
              <a:rPr lang="en-GB" dirty="0" smtClean="0"/>
              <a:t>When a Canadian person has birthday, the guest usually cover his or her nose with butter to make it slippery and unreachable for the bad luck. </a:t>
            </a:r>
          </a:p>
          <a:p>
            <a:pPr marL="0" indent="0">
              <a:buNone/>
            </a:pPr>
            <a:r>
              <a:rPr lang="en-GB" dirty="0" smtClean="0"/>
              <a:t>Into multi-layered birthday cakes coins are inserted. </a:t>
            </a:r>
            <a:endParaRPr lang="en-GB" dirty="0"/>
          </a:p>
        </p:txBody>
      </p:sp>
    </p:spTree>
    <p:extLst>
      <p:ext uri="{BB962C8B-B14F-4D97-AF65-F5344CB8AC3E}">
        <p14:creationId xmlns:p14="http://schemas.microsoft.com/office/powerpoint/2010/main" val="189152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05584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400" dirty="0">
                <a:solidFill>
                  <a:schemeClr val="bg1">
                    <a:lumMod val="50000"/>
                  </a:schemeClr>
                </a:solidFill>
              </a:rPr>
              <a:t> Mexico- </a:t>
            </a:r>
            <a:r>
              <a:rPr lang="pl-PL" sz="4400" dirty="0" err="1">
                <a:solidFill>
                  <a:schemeClr val="bg1">
                    <a:lumMod val="50000"/>
                  </a:schemeClr>
                </a:solidFill>
              </a:rPr>
              <a:t>birthday</a:t>
            </a:r>
            <a:r>
              <a:rPr lang="pl-PL" sz="4400" dirty="0">
                <a:solidFill>
                  <a:schemeClr val="bg1">
                    <a:lumMod val="50000"/>
                  </a:schemeClr>
                </a:solidFill>
              </a:rPr>
              <a:t> </a:t>
            </a:r>
            <a:r>
              <a:rPr lang="pl-PL" sz="4400" dirty="0" err="1">
                <a:solidFill>
                  <a:schemeClr val="bg1">
                    <a:lumMod val="50000"/>
                  </a:schemeClr>
                </a:solidFill>
              </a:rPr>
              <a:t>traditions</a:t>
            </a:r>
            <a:endParaRPr lang="pl-PL" sz="4400" dirty="0">
              <a:solidFill>
                <a:schemeClr val="bg1">
                  <a:lumMod val="50000"/>
                </a:schemeClr>
              </a:solidFill>
            </a:endParaRPr>
          </a:p>
        </p:txBody>
      </p:sp>
      <p:sp>
        <p:nvSpPr>
          <p:cNvPr id="3" name="Symbol zastępczy zawartości 2"/>
          <p:cNvSpPr>
            <a:spLocks noGrp="1"/>
          </p:cNvSpPr>
          <p:nvPr>
            <p:ph idx="1"/>
          </p:nvPr>
        </p:nvSpPr>
        <p:spPr>
          <a:xfrm>
            <a:off x="179512" y="1600200"/>
            <a:ext cx="8856984" cy="4525963"/>
          </a:xfrm>
        </p:spPr>
        <p:txBody>
          <a:bodyPr/>
          <a:lstStyle/>
          <a:p>
            <a:pPr marL="0" indent="0">
              <a:buNone/>
            </a:pPr>
            <a:r>
              <a:rPr lang="en-GB" dirty="0" err="1" smtClean="0"/>
              <a:t>Pinata</a:t>
            </a:r>
            <a:r>
              <a:rPr lang="en-GB" dirty="0" smtClean="0"/>
              <a:t> is a Mexican birthday custom, </a:t>
            </a:r>
            <a:r>
              <a:rPr lang="en-GB" dirty="0" smtClean="0"/>
              <a:t>taken from the Italian culture. It </a:t>
            </a:r>
            <a:r>
              <a:rPr lang="en-GB" dirty="0" smtClean="0"/>
              <a:t>is a figure of plaster, ceramics or paper -</a:t>
            </a:r>
            <a:r>
              <a:rPr lang="en-GB" dirty="0" err="1" smtClean="0"/>
              <a:t>mache</a:t>
            </a:r>
            <a:r>
              <a:rPr lang="en-GB" dirty="0" smtClean="0"/>
              <a:t> showing a favourite character or animal, filled </a:t>
            </a:r>
            <a:r>
              <a:rPr lang="en-GB" dirty="0" smtClean="0"/>
              <a:t>with sweets and suspended over the floor. A </a:t>
            </a:r>
            <a:r>
              <a:rPr lang="en-GB" dirty="0" smtClean="0"/>
              <a:t>blindfolded </a:t>
            </a:r>
            <a:r>
              <a:rPr lang="en-GB" dirty="0" smtClean="0"/>
              <a:t>birthday person should break it up with a bat to rain themselves and the guests with sweets.</a:t>
            </a:r>
            <a:endParaRPr lang="en-GB" dirty="0"/>
          </a:p>
        </p:txBody>
      </p:sp>
    </p:spTree>
    <p:extLst>
      <p:ext uri="{BB962C8B-B14F-4D97-AF65-F5344CB8AC3E}">
        <p14:creationId xmlns:p14="http://schemas.microsoft.com/office/powerpoint/2010/main" val="491834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p:spPr>
      </p:pic>
    </p:spTree>
    <p:extLst>
      <p:ext uri="{BB962C8B-B14F-4D97-AF65-F5344CB8AC3E}">
        <p14:creationId xmlns:p14="http://schemas.microsoft.com/office/powerpoint/2010/main" val="362783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717783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457200"/>
            <a:ext cx="8686800" cy="3259832"/>
          </a:xfrm>
        </p:spPr>
        <p:txBody>
          <a:bodyPr>
            <a:normAutofit/>
          </a:bodyPr>
          <a:lstStyle/>
          <a:p>
            <a:pPr algn="ctr"/>
            <a:r>
              <a:rPr lang="pl-PL" sz="9600" dirty="0" smtClean="0">
                <a:solidFill>
                  <a:srgbClr val="FF0000"/>
                </a:solidFill>
              </a:rPr>
              <a:t>The End</a:t>
            </a:r>
            <a:endParaRPr lang="pl-PL" sz="9600" dirty="0">
              <a:solidFill>
                <a:srgbClr val="FF0000"/>
              </a:solidFill>
            </a:endParaRPr>
          </a:p>
        </p:txBody>
      </p:sp>
      <p:sp>
        <p:nvSpPr>
          <p:cNvPr id="3" name="Symbol zastępczy zawartości 2"/>
          <p:cNvSpPr>
            <a:spLocks noGrp="1"/>
          </p:cNvSpPr>
          <p:nvPr>
            <p:ph idx="1"/>
          </p:nvPr>
        </p:nvSpPr>
        <p:spPr>
          <a:xfrm>
            <a:off x="0" y="4221088"/>
            <a:ext cx="8991600" cy="2520280"/>
          </a:xfrm>
        </p:spPr>
        <p:txBody>
          <a:bodyPr/>
          <a:lstStyle/>
          <a:p>
            <a:pPr algn="ctr">
              <a:buFont typeface="Arial" panose="020B0604020202020204" pitchFamily="34" charset="0"/>
              <a:buChar char="•"/>
            </a:pPr>
            <a:r>
              <a:rPr lang="pl-PL" dirty="0" smtClean="0"/>
              <a:t>Ania Budzyńska</a:t>
            </a:r>
          </a:p>
          <a:p>
            <a:pPr algn="ctr">
              <a:buFont typeface="Arial" panose="020B0604020202020204" pitchFamily="34" charset="0"/>
              <a:buChar char="•"/>
            </a:pPr>
            <a:r>
              <a:rPr lang="pl-PL" dirty="0" smtClean="0"/>
              <a:t>Laura Świątek</a:t>
            </a:r>
          </a:p>
          <a:p>
            <a:pPr algn="ctr">
              <a:buFont typeface="Arial" panose="020B0604020202020204" pitchFamily="34" charset="0"/>
              <a:buChar char="•"/>
            </a:pPr>
            <a:r>
              <a:rPr lang="pl-PL" dirty="0" smtClean="0"/>
              <a:t>Kinga Lament</a:t>
            </a:r>
          </a:p>
          <a:p>
            <a:pPr algn="ctr">
              <a:buFont typeface="Arial" panose="020B0604020202020204" pitchFamily="34" charset="0"/>
              <a:buChar char="•"/>
            </a:pPr>
            <a:r>
              <a:rPr lang="pl-PL" dirty="0" smtClean="0"/>
              <a:t>Weronika Sulek</a:t>
            </a:r>
            <a:endParaRPr lang="pl-PL" dirty="0"/>
          </a:p>
        </p:txBody>
      </p:sp>
    </p:spTree>
    <p:extLst>
      <p:ext uri="{BB962C8B-B14F-4D97-AF65-F5344CB8AC3E}">
        <p14:creationId xmlns:p14="http://schemas.microsoft.com/office/powerpoint/2010/main" val="347737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740080" cy="1295400"/>
          </a:xfrm>
        </p:spPr>
        <p:txBody>
          <a:bodyPr>
            <a:normAutofit/>
          </a:bodyPr>
          <a:lstStyle/>
          <a:p>
            <a:pPr algn="ctr"/>
            <a:r>
              <a:rPr lang="en-US" sz="4000" dirty="0">
                <a:solidFill>
                  <a:srgbClr val="7030A0"/>
                </a:solidFill>
              </a:rPr>
              <a:t>United States - handling wedding</a:t>
            </a:r>
            <a:r>
              <a:rPr lang="pl-PL" dirty="0"/>
              <a:t/>
            </a:r>
            <a:br>
              <a:rPr lang="pl-PL" dirty="0"/>
            </a:br>
            <a:endParaRPr lang="pl-PL" dirty="0"/>
          </a:p>
        </p:txBody>
      </p:sp>
      <p:sp>
        <p:nvSpPr>
          <p:cNvPr id="3" name="Symbol zastępczy zawartości 2"/>
          <p:cNvSpPr>
            <a:spLocks noGrp="1"/>
          </p:cNvSpPr>
          <p:nvPr>
            <p:ph idx="1"/>
          </p:nvPr>
        </p:nvSpPr>
        <p:spPr>
          <a:xfrm>
            <a:off x="107504" y="1124744"/>
            <a:ext cx="8856984" cy="5544616"/>
          </a:xfrm>
        </p:spPr>
        <p:txBody>
          <a:bodyPr>
            <a:normAutofit lnSpcReduction="10000"/>
          </a:bodyPr>
          <a:lstStyle/>
          <a:p>
            <a:pPr marL="0" indent="0">
              <a:buNone/>
            </a:pPr>
            <a:r>
              <a:rPr lang="en-GB" sz="2200" dirty="0" smtClean="0"/>
              <a:t>Planning a wedding can be </a:t>
            </a:r>
            <a:r>
              <a:rPr lang="en-GB" sz="2200" dirty="0" err="1" smtClean="0"/>
              <a:t>labor-intensive</a:t>
            </a:r>
            <a:r>
              <a:rPr lang="en-GB" sz="2200" dirty="0" smtClean="0"/>
              <a:t> and time consuming. Many brides in the United States look for professional  help in the form of a wedding consultant who will take care of every detail of this important day. </a:t>
            </a:r>
          </a:p>
          <a:p>
            <a:pPr marL="0" indent="0">
              <a:buNone/>
            </a:pPr>
            <a:r>
              <a:rPr lang="en-GB" sz="2200" dirty="0" smtClean="0"/>
              <a:t>Traditional weddings in the US</a:t>
            </a:r>
            <a:r>
              <a:rPr lang="en-GB" sz="2200" dirty="0" smtClean="0"/>
              <a:t>A</a:t>
            </a:r>
            <a:r>
              <a:rPr lang="en-GB" sz="2200" dirty="0" smtClean="0"/>
              <a:t> are quite large and lavish. Especially when it is the first wedding for the bride. On the wedding day she is dressed in a wedding dress and a long veil. If the wedding takes place in </a:t>
            </a:r>
            <a:r>
              <a:rPr lang="en-GB" sz="2200" dirty="0" smtClean="0"/>
              <a:t>a</a:t>
            </a:r>
            <a:r>
              <a:rPr lang="en-GB" sz="2200" dirty="0" smtClean="0"/>
              <a:t> </a:t>
            </a:r>
            <a:r>
              <a:rPr lang="en-GB" sz="2200" dirty="0" smtClean="0"/>
              <a:t>c</a:t>
            </a:r>
            <a:r>
              <a:rPr lang="en-GB" sz="2200" dirty="0" smtClean="0"/>
              <a:t>hurch, the one who presides over the wedding is a priest or another clergyman. At the time of the ceremony newlyweds say to each other marriage vows, which is very often written by themselves. They speak of love, the desire to make partner's life safe and happy and swear mutual faithfulness. </a:t>
            </a:r>
          </a:p>
          <a:p>
            <a:pPr marL="0" indent="0">
              <a:buNone/>
            </a:pPr>
            <a:r>
              <a:rPr lang="en-GB" sz="2200" dirty="0" smtClean="0"/>
              <a:t>One of  the most important thing of traditional ceremony in the United States is the question addressed to all the audience if any of  them is aware of any reason why the relationship can’t be entered into a marriage. If no one raises objections, the bride and groom put rings on each other fingers and are announced a husband and wife</a:t>
            </a:r>
            <a:endParaRPr lang="en-GB" sz="2200" dirty="0"/>
          </a:p>
        </p:txBody>
      </p:sp>
    </p:spTree>
    <p:extLst>
      <p:ext uri="{BB962C8B-B14F-4D97-AF65-F5344CB8AC3E}">
        <p14:creationId xmlns:p14="http://schemas.microsoft.com/office/powerpoint/2010/main" val="32703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072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4800" y="188640"/>
            <a:ext cx="8686800" cy="1106760"/>
          </a:xfrm>
        </p:spPr>
        <p:txBody>
          <a:bodyPr>
            <a:noAutofit/>
          </a:bodyPr>
          <a:lstStyle/>
          <a:p>
            <a:pPr algn="ctr"/>
            <a:r>
              <a:rPr lang="pl-PL" sz="4400" dirty="0" smtClean="0">
                <a:solidFill>
                  <a:srgbClr val="0070C0"/>
                </a:solidFill>
              </a:rPr>
              <a:t/>
            </a:r>
            <a:br>
              <a:rPr lang="pl-PL" sz="4400" dirty="0" smtClean="0">
                <a:solidFill>
                  <a:srgbClr val="0070C0"/>
                </a:solidFill>
              </a:rPr>
            </a:br>
            <a:r>
              <a:rPr lang="en-US" sz="4400" dirty="0" smtClean="0">
                <a:solidFill>
                  <a:srgbClr val="0070C0"/>
                </a:solidFill>
              </a:rPr>
              <a:t>Mexico- </a:t>
            </a:r>
            <a:r>
              <a:rPr lang="en-US" sz="4400" dirty="0">
                <a:solidFill>
                  <a:srgbClr val="0070C0"/>
                </a:solidFill>
              </a:rPr>
              <a:t>Wedding traditions</a:t>
            </a:r>
            <a:r>
              <a:rPr lang="pl-PL" sz="4400" dirty="0">
                <a:solidFill>
                  <a:srgbClr val="0070C0"/>
                </a:solidFill>
              </a:rPr>
              <a:t/>
            </a:r>
            <a:br>
              <a:rPr lang="pl-PL" sz="4400" dirty="0">
                <a:solidFill>
                  <a:srgbClr val="0070C0"/>
                </a:solidFill>
              </a:rPr>
            </a:br>
            <a:endParaRPr lang="pl-PL" sz="4400" dirty="0">
              <a:solidFill>
                <a:srgbClr val="0070C0"/>
              </a:solidFill>
            </a:endParaRPr>
          </a:p>
        </p:txBody>
      </p:sp>
      <p:sp>
        <p:nvSpPr>
          <p:cNvPr id="3" name="Symbol zastępczy zawartości 2"/>
          <p:cNvSpPr>
            <a:spLocks noGrp="1"/>
          </p:cNvSpPr>
          <p:nvPr>
            <p:ph idx="1"/>
          </p:nvPr>
        </p:nvSpPr>
        <p:spPr>
          <a:xfrm>
            <a:off x="457200" y="1628800"/>
            <a:ext cx="8579296" cy="4752528"/>
          </a:xfrm>
        </p:spPr>
        <p:txBody>
          <a:bodyPr>
            <a:normAutofit/>
          </a:bodyPr>
          <a:lstStyle/>
          <a:p>
            <a:pPr marL="0" indent="0">
              <a:buNone/>
            </a:pPr>
            <a:r>
              <a:rPr lang="en-GB" sz="2400" dirty="0" smtClean="0"/>
              <a:t>At the time of speaking, the necks of newlyweds  are symbolically wrapped in a white ribbon or Rosary, called a "lasso". It is  a symbolic gesture of the connection between  the young couple.</a:t>
            </a:r>
          </a:p>
          <a:p>
            <a:pPr marL="0" indent="0">
              <a:buNone/>
            </a:pPr>
            <a:r>
              <a:rPr lang="en-GB" sz="2400" dirty="0" smtClean="0"/>
              <a:t>These are blessed by the priest during the marriage ceremony. That gesture means putting out the groom to his new wife.</a:t>
            </a:r>
          </a:p>
          <a:p>
            <a:pPr marL="0" indent="0">
              <a:buNone/>
            </a:pPr>
            <a:r>
              <a:rPr lang="en-GB" sz="2400" dirty="0" smtClean="0"/>
              <a:t>When the newlyweds leave  the Church they are thrown by red beads. It should bring them good luck and prosperity.</a:t>
            </a:r>
          </a:p>
          <a:p>
            <a:pPr marL="0" indent="0">
              <a:buNone/>
            </a:pPr>
            <a:r>
              <a:rPr lang="en-GB" sz="2400" dirty="0" smtClean="0"/>
              <a:t>During </a:t>
            </a:r>
            <a:r>
              <a:rPr lang="en-GB" sz="2400" dirty="0" smtClean="0"/>
              <a:t>t</a:t>
            </a:r>
            <a:r>
              <a:rPr lang="en-GB" sz="2400" dirty="0" smtClean="0"/>
              <a:t>he first dance at the </a:t>
            </a:r>
            <a:r>
              <a:rPr lang="en-GB" sz="2400" smtClean="0"/>
              <a:t>wedding a young couple </a:t>
            </a:r>
            <a:r>
              <a:rPr lang="en-GB" sz="2400" dirty="0" smtClean="0"/>
              <a:t>is  surrounded by guest . </a:t>
            </a:r>
            <a:r>
              <a:rPr lang="en-GB" sz="2400" dirty="0" smtClean="0">
                <a:solidFill>
                  <a:srgbClr val="FF0000"/>
                </a:solidFill>
              </a:rPr>
              <a:t>They are holding hands in a heart shape.</a:t>
            </a:r>
            <a:endParaRPr lang="en-GB" sz="2400" dirty="0">
              <a:solidFill>
                <a:srgbClr val="FF0000"/>
              </a:solidFill>
            </a:endParaRPr>
          </a:p>
        </p:txBody>
      </p:sp>
    </p:spTree>
    <p:extLst>
      <p:ext uri="{BB962C8B-B14F-4D97-AF65-F5344CB8AC3E}">
        <p14:creationId xmlns:p14="http://schemas.microsoft.com/office/powerpoint/2010/main" val="180911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6339" cy="6858000"/>
          </a:xfrm>
          <a:prstGeom prst="rect">
            <a:avLst/>
          </a:prstGeom>
        </p:spPr>
      </p:pic>
    </p:spTree>
    <p:extLst>
      <p:ext uri="{BB962C8B-B14F-4D97-AF65-F5344CB8AC3E}">
        <p14:creationId xmlns:p14="http://schemas.microsoft.com/office/powerpoint/2010/main" val="151240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19256" cy="1008112"/>
          </a:xfrm>
        </p:spPr>
        <p:txBody>
          <a:bodyPr>
            <a:noAutofit/>
          </a:bodyPr>
          <a:lstStyle/>
          <a:p>
            <a:pPr algn="ctr"/>
            <a:r>
              <a:rPr lang="pl-PL" sz="4400" dirty="0" smtClean="0">
                <a:solidFill>
                  <a:srgbClr val="00B050"/>
                </a:solidFill>
              </a:rPr>
              <a:t/>
            </a:r>
            <a:br>
              <a:rPr lang="pl-PL" sz="4400" dirty="0" smtClean="0">
                <a:solidFill>
                  <a:srgbClr val="00B050"/>
                </a:solidFill>
              </a:rPr>
            </a:br>
            <a:r>
              <a:rPr lang="en-US" sz="4400" dirty="0" smtClean="0">
                <a:solidFill>
                  <a:srgbClr val="00B050"/>
                </a:solidFill>
              </a:rPr>
              <a:t>Brazil </a:t>
            </a:r>
            <a:r>
              <a:rPr lang="en-US" sz="4400" dirty="0">
                <a:solidFill>
                  <a:srgbClr val="00B050"/>
                </a:solidFill>
              </a:rPr>
              <a:t>-wedding traditions</a:t>
            </a:r>
            <a:r>
              <a:rPr lang="pl-PL" sz="4400" dirty="0">
                <a:solidFill>
                  <a:srgbClr val="00B050"/>
                </a:solidFill>
              </a:rPr>
              <a:t/>
            </a:r>
            <a:br>
              <a:rPr lang="pl-PL" sz="4400" dirty="0">
                <a:solidFill>
                  <a:srgbClr val="00B050"/>
                </a:solidFill>
              </a:rPr>
            </a:br>
            <a:endParaRPr lang="pl-PL" sz="4400" dirty="0">
              <a:solidFill>
                <a:srgbClr val="00B050"/>
              </a:solidFill>
            </a:endParaRPr>
          </a:p>
        </p:txBody>
      </p:sp>
      <p:sp>
        <p:nvSpPr>
          <p:cNvPr id="3" name="Symbol zastępczy zawartości 2"/>
          <p:cNvSpPr>
            <a:spLocks noGrp="1"/>
          </p:cNvSpPr>
          <p:nvPr>
            <p:ph idx="1"/>
          </p:nvPr>
        </p:nvSpPr>
        <p:spPr/>
        <p:txBody>
          <a:bodyPr>
            <a:normAutofit/>
          </a:bodyPr>
          <a:lstStyle/>
          <a:p>
            <a:pPr marL="0" indent="0">
              <a:buNone/>
            </a:pPr>
            <a:r>
              <a:rPr lang="en-GB" sz="2000" dirty="0" smtClean="0"/>
              <a:t>The weeding ring </a:t>
            </a:r>
            <a:r>
              <a:rPr lang="pl-PL" sz="2000" dirty="0" err="1" smtClean="0"/>
              <a:t>is</a:t>
            </a:r>
            <a:r>
              <a:rPr lang="en-GB" sz="2000" dirty="0" smtClean="0"/>
              <a:t> worn on the left hand.</a:t>
            </a:r>
          </a:p>
          <a:p>
            <a:pPr marL="0" indent="0">
              <a:buNone/>
            </a:pPr>
            <a:r>
              <a:rPr lang="en-GB" sz="2000" dirty="0" smtClean="0"/>
              <a:t>After leaving the Church, </a:t>
            </a:r>
            <a:r>
              <a:rPr lang="pl-PL" sz="2000" dirty="0" smtClean="0"/>
              <a:t>a </a:t>
            </a:r>
            <a:r>
              <a:rPr lang="en-GB" sz="2000" dirty="0" smtClean="0"/>
              <a:t>young couple is  throw</a:t>
            </a:r>
            <a:r>
              <a:rPr lang="pl-PL" sz="2000" dirty="0" smtClean="0"/>
              <a:t>n</a:t>
            </a:r>
            <a:r>
              <a:rPr lang="en-GB" sz="2000" dirty="0" smtClean="0"/>
              <a:t> </a:t>
            </a:r>
            <a:r>
              <a:rPr lang="pl-PL" sz="2000" dirty="0" err="1" smtClean="0"/>
              <a:t>over</a:t>
            </a:r>
            <a:r>
              <a:rPr lang="pl-PL" sz="2000" dirty="0" smtClean="0"/>
              <a:t> with </a:t>
            </a:r>
            <a:r>
              <a:rPr lang="en-GB" sz="2000" dirty="0" smtClean="0"/>
              <a:t>rice for good luck. The newlyweds get gifs according to the list </a:t>
            </a:r>
            <a:r>
              <a:rPr lang="pl-PL" sz="2000" dirty="0" smtClean="0"/>
              <a:t>of </a:t>
            </a:r>
            <a:r>
              <a:rPr lang="pl-PL" sz="2000" dirty="0" err="1" smtClean="0"/>
              <a:t>goods</a:t>
            </a:r>
            <a:r>
              <a:rPr lang="pl-PL" sz="2000" dirty="0" smtClean="0"/>
              <a:t> </a:t>
            </a:r>
            <a:r>
              <a:rPr lang="pl-PL" sz="2000" dirty="0" err="1" smtClean="0"/>
              <a:t>available</a:t>
            </a:r>
            <a:r>
              <a:rPr lang="pl-PL" sz="2000" dirty="0" smtClean="0"/>
              <a:t> in t</a:t>
            </a:r>
            <a:r>
              <a:rPr lang="en-GB" sz="2000" dirty="0" smtClean="0"/>
              <a:t>he selected store. There is no custom of giving money.</a:t>
            </a:r>
          </a:p>
          <a:p>
            <a:pPr marL="0" indent="0">
              <a:buNone/>
            </a:pPr>
            <a:r>
              <a:rPr lang="en-GB" sz="2000" dirty="0" smtClean="0"/>
              <a:t>Weddings are organised at home, in the restaurant or in </a:t>
            </a:r>
            <a:r>
              <a:rPr lang="en-GB" sz="2000" dirty="0" smtClean="0">
                <a:solidFill>
                  <a:srgbClr val="FF0000"/>
                </a:solidFill>
              </a:rPr>
              <a:t>the lounge money</a:t>
            </a:r>
          </a:p>
          <a:p>
            <a:pPr marL="0" indent="0">
              <a:buNone/>
            </a:pPr>
            <a:r>
              <a:rPr lang="en-GB" sz="2000" dirty="0" smtClean="0"/>
              <a:t>In Brazil there is one established and traditional wedding menu or buffet.</a:t>
            </a:r>
          </a:p>
          <a:p>
            <a:pPr marL="0" indent="0">
              <a:buNone/>
            </a:pPr>
            <a:r>
              <a:rPr lang="en-GB" sz="2000" dirty="0" smtClean="0">
                <a:solidFill>
                  <a:srgbClr val="FF0000"/>
                </a:solidFill>
              </a:rPr>
              <a:t>During weddings the groom dress up in a costume. During the wedding the newlyweds change their official  clothes and  wear something more comfortable .</a:t>
            </a:r>
          </a:p>
          <a:p>
            <a:pPr marL="0" indent="0">
              <a:buNone/>
            </a:pPr>
            <a:r>
              <a:rPr lang="en-GB" sz="2000" dirty="0" smtClean="0">
                <a:solidFill>
                  <a:srgbClr val="FF0000"/>
                </a:solidFill>
              </a:rPr>
              <a:t>They also </a:t>
            </a:r>
            <a:r>
              <a:rPr lang="pl-PL" sz="2000" dirty="0" err="1" smtClean="0">
                <a:solidFill>
                  <a:srgbClr val="FF0000"/>
                </a:solidFill>
              </a:rPr>
              <a:t>are</a:t>
            </a:r>
            <a:r>
              <a:rPr lang="pl-PL" sz="2000" dirty="0" smtClean="0">
                <a:solidFill>
                  <a:srgbClr val="FF0000"/>
                </a:solidFill>
              </a:rPr>
              <a:t> </a:t>
            </a:r>
            <a:r>
              <a:rPr lang="en-GB" sz="2000" dirty="0" smtClean="0">
                <a:solidFill>
                  <a:srgbClr val="FF0000"/>
                </a:solidFill>
              </a:rPr>
              <a:t>the first to leave the </a:t>
            </a:r>
            <a:r>
              <a:rPr lang="en-GB" sz="2000" dirty="0" smtClean="0">
                <a:solidFill>
                  <a:srgbClr val="FF0000"/>
                </a:solidFill>
              </a:rPr>
              <a:t>reception</a:t>
            </a:r>
            <a:r>
              <a:rPr lang="en-GB" sz="2000" dirty="0" smtClean="0">
                <a:solidFill>
                  <a:srgbClr val="FF0000"/>
                </a:solidFill>
              </a:rPr>
              <a:t>; you solemnly say good-bye to Newlyweds , and they continue to play.</a:t>
            </a:r>
          </a:p>
          <a:p>
            <a:pPr marL="0" indent="0">
              <a:buNone/>
            </a:pPr>
            <a:r>
              <a:rPr lang="en-GB" sz="2000" dirty="0" smtClean="0"/>
              <a:t>The Brazilian weddings usually ha</a:t>
            </a:r>
            <a:r>
              <a:rPr lang="pl-PL" sz="2000" dirty="0" err="1" smtClean="0"/>
              <a:t>ve</a:t>
            </a:r>
            <a:r>
              <a:rPr lang="en-GB" sz="2000" dirty="0" smtClean="0"/>
              <a:t> very lively atmosphere, there's a lot of dancing and talking –</a:t>
            </a:r>
            <a:r>
              <a:rPr lang="en-GB" sz="2000" dirty="0" smtClean="0">
                <a:solidFill>
                  <a:srgbClr val="FF0000"/>
                </a:solidFill>
              </a:rPr>
              <a:t>although there is not  practiced live music</a:t>
            </a:r>
          </a:p>
          <a:p>
            <a:pPr marL="0" indent="0" algn="ctr">
              <a:buNone/>
            </a:pPr>
            <a:endParaRPr lang="pl-PL" sz="2000" dirty="0"/>
          </a:p>
        </p:txBody>
      </p:sp>
    </p:spTree>
    <p:extLst>
      <p:ext uri="{BB962C8B-B14F-4D97-AF65-F5344CB8AC3E}">
        <p14:creationId xmlns:p14="http://schemas.microsoft.com/office/powerpoint/2010/main" val="3693869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20"/>
            <a:ext cx="9144000" cy="6858000"/>
          </a:xfrm>
          <a:prstGeom prst="rect">
            <a:avLst/>
          </a:prstGeom>
        </p:spPr>
      </p:pic>
    </p:spTree>
    <p:extLst>
      <p:ext uri="{BB962C8B-B14F-4D97-AF65-F5344CB8AC3E}">
        <p14:creationId xmlns:p14="http://schemas.microsoft.com/office/powerpoint/2010/main" val="357689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4000" dirty="0">
                <a:solidFill>
                  <a:srgbClr val="FFC000"/>
                </a:solidFill>
              </a:rPr>
              <a:t>Argentina - birthday traditions</a:t>
            </a:r>
            <a:endParaRPr lang="pl-PL" sz="4000" dirty="0">
              <a:solidFill>
                <a:srgbClr val="FFC000"/>
              </a:solidFill>
            </a:endParaRPr>
          </a:p>
        </p:txBody>
      </p:sp>
      <p:sp>
        <p:nvSpPr>
          <p:cNvPr id="3" name="Symbol zastępczy zawartości 2"/>
          <p:cNvSpPr>
            <a:spLocks noGrp="1"/>
          </p:cNvSpPr>
          <p:nvPr>
            <p:ph idx="1"/>
          </p:nvPr>
        </p:nvSpPr>
        <p:spPr>
          <a:xfrm>
            <a:off x="304800" y="1554162"/>
            <a:ext cx="8659688" cy="5115198"/>
          </a:xfrm>
        </p:spPr>
        <p:txBody>
          <a:bodyPr>
            <a:normAutofit/>
          </a:bodyPr>
          <a:lstStyle/>
          <a:p>
            <a:pPr marL="0" indent="0">
              <a:buNone/>
            </a:pPr>
            <a:r>
              <a:rPr lang="en-GB" sz="2800" dirty="0" smtClean="0"/>
              <a:t>Birthdays are full of gift-giving and cake-eating. A funny tradition for children’s birthdays is that friends and family members pull the child’s earlobes for each year </a:t>
            </a:r>
            <a:r>
              <a:rPr lang="en-GB" sz="2800" dirty="0" smtClean="0"/>
              <a:t>they are old. </a:t>
            </a:r>
          </a:p>
          <a:p>
            <a:pPr marL="0" indent="0">
              <a:buNone/>
            </a:pPr>
            <a:r>
              <a:rPr lang="en-GB" sz="2800" dirty="0" smtClean="0"/>
              <a:t>Girls wait for her 15 , because they can dance their first waltz with her father or another man.</a:t>
            </a:r>
          </a:p>
          <a:p>
            <a:pPr marL="0" indent="0">
              <a:buNone/>
            </a:pPr>
            <a:r>
              <a:rPr lang="en-GB" sz="2800" dirty="0" smtClean="0"/>
              <a:t>At this birthday girls celebrate their entrance into adulthood. A huge party is normally thrown and birthday gifts are more lavish than for other birthdays.</a:t>
            </a:r>
            <a:endParaRPr lang="en-GB" sz="2800" dirty="0"/>
          </a:p>
        </p:txBody>
      </p:sp>
    </p:spTree>
    <p:extLst>
      <p:ext uri="{BB962C8B-B14F-4D97-AF65-F5344CB8AC3E}">
        <p14:creationId xmlns:p14="http://schemas.microsoft.com/office/powerpoint/2010/main" val="408775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29" y="0"/>
            <a:ext cx="9181021" cy="6858000"/>
          </a:xfrm>
          <a:prstGeom prst="rect">
            <a:avLst/>
          </a:prstGeom>
        </p:spPr>
      </p:pic>
    </p:spTree>
    <p:extLst>
      <p:ext uri="{BB962C8B-B14F-4D97-AF65-F5344CB8AC3E}">
        <p14:creationId xmlns:p14="http://schemas.microsoft.com/office/powerpoint/2010/main" val="32977007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622</TotalTime>
  <Words>539</Words>
  <Application>Microsoft Office PowerPoint</Application>
  <PresentationFormat>Pokaz na ekranie (4:3)</PresentationFormat>
  <Paragraphs>32</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Wędrówka</vt:lpstr>
      <vt:lpstr>Wedding and birthday traditions in America </vt:lpstr>
      <vt:lpstr>United States - handling wedding </vt:lpstr>
      <vt:lpstr>Prezentacja programu PowerPoint</vt:lpstr>
      <vt:lpstr> Mexico- Wedding traditions </vt:lpstr>
      <vt:lpstr>Prezentacja programu PowerPoint</vt:lpstr>
      <vt:lpstr> Brazil -wedding traditions </vt:lpstr>
      <vt:lpstr>Prezentacja programu PowerPoint</vt:lpstr>
      <vt:lpstr>Argentina - birthday traditions</vt:lpstr>
      <vt:lpstr>Prezentacja programu PowerPoint</vt:lpstr>
      <vt:lpstr>Prezentacja programu PowerPoint</vt:lpstr>
      <vt:lpstr>Canada -birthday traditions </vt:lpstr>
      <vt:lpstr>Prezentacja programu PowerPoint</vt:lpstr>
      <vt:lpstr> Mexico- birthday traditions</vt:lpstr>
      <vt:lpstr>Prezentacja programu PowerPoint</vt:lpstr>
      <vt:lpstr>Prezentacja programu PowerPoint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and birthday traditions in America</dc:title>
  <dc:creator>ANIA</dc:creator>
  <cp:lastModifiedBy>Agnieszka</cp:lastModifiedBy>
  <cp:revision>20</cp:revision>
  <dcterms:created xsi:type="dcterms:W3CDTF">2015-03-28T18:11:00Z</dcterms:created>
  <dcterms:modified xsi:type="dcterms:W3CDTF">2015-04-20T20:48:13Z</dcterms:modified>
</cp:coreProperties>
</file>