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70" r:id="rId5"/>
    <p:sldId id="266" r:id="rId6"/>
    <p:sldId id="267" r:id="rId7"/>
    <p:sldId id="268" r:id="rId8"/>
    <p:sldId id="263" r:id="rId9"/>
    <p:sldId id="257" r:id="rId10"/>
    <p:sldId id="259" r:id="rId11"/>
    <p:sldId id="265" r:id="rId12"/>
    <p:sldId id="260" r:id="rId13"/>
    <p:sldId id="261" r:id="rId14"/>
    <p:sldId id="269" r:id="rId15"/>
    <p:sldId id="271"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1A51735-76D8-4D03-897E-F2EE77F512B8}" type="datetimeFigureOut">
              <a:rPr lang="it-IT" smtClean="0"/>
              <a:pPr/>
              <a:t>23/02/2016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031CF89-7D88-4BE1-8470-EDCE46E63AA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51735-76D8-4D03-897E-F2EE77F512B8}" type="datetimeFigureOut">
              <a:rPr lang="it-IT" smtClean="0"/>
              <a:pPr/>
              <a:t>23/02/2016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1CF89-7D88-4BE1-8470-EDCE46E63AA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836712"/>
            <a:ext cx="7772400" cy="1470025"/>
          </a:xfrm>
        </p:spPr>
        <p:txBody>
          <a:bodyPr>
            <a:noAutofit/>
          </a:bodyPr>
          <a:lstStyle/>
          <a:p>
            <a:r>
              <a:rPr lang="it-IT" sz="4800" b="1" dirty="0" smtClean="0">
                <a:latin typeface="Segoe Script" pitchFamily="34" charset="0"/>
              </a:rPr>
              <a:t>IL DOPING NELLO SPORT</a:t>
            </a:r>
            <a:endParaRPr lang="it-IT" sz="4800" b="1" dirty="0">
              <a:latin typeface="Segoe Script" pitchFamily="34" charset="0"/>
            </a:endParaRPr>
          </a:p>
        </p:txBody>
      </p:sp>
      <p:sp>
        <p:nvSpPr>
          <p:cNvPr id="3" name="Sottotitolo 2"/>
          <p:cNvSpPr>
            <a:spLocks noGrp="1"/>
          </p:cNvSpPr>
          <p:nvPr>
            <p:ph type="subTitle" idx="1"/>
          </p:nvPr>
        </p:nvSpPr>
        <p:spPr>
          <a:xfrm>
            <a:off x="1043608" y="2852936"/>
            <a:ext cx="6768752" cy="3096344"/>
          </a:xfrm>
        </p:spPr>
        <p:txBody>
          <a:bodyPr>
            <a:normAutofit fontScale="47500" lnSpcReduction="20000"/>
          </a:bodyPr>
          <a:lstStyle/>
          <a:p>
            <a:pPr algn="l"/>
            <a:r>
              <a:rPr lang="it-IT" sz="5100" b="1" dirty="0" smtClean="0">
                <a:solidFill>
                  <a:schemeClr val="tx1"/>
                </a:solidFill>
                <a:latin typeface="Segoe Print" pitchFamily="2" charset="0"/>
              </a:rPr>
              <a:t>Gli sport con più dopati nel 2015 sono l’atletica (con ben 49 casi doping), la pesistica (con 34), il baseball (con 29), il calcio (con 18) e il ciclismo (con 17).</a:t>
            </a:r>
          </a:p>
          <a:p>
            <a:pPr algn="l"/>
            <a:r>
              <a:rPr lang="it-IT" sz="5100" b="1" dirty="0" smtClean="0">
                <a:solidFill>
                  <a:schemeClr val="tx1"/>
                </a:solidFill>
                <a:latin typeface="Segoe Print" pitchFamily="2" charset="0"/>
              </a:rPr>
              <a:t>Le nazioni con più atleti dopati, sempre nel 2015, sono la Russia (con 30 atleti dopati),  gli Stati Uniti e la Gran Bretagna (con 18), la Bulgaria (con 12), la Repubblica Dominicana (con 10), il Kenya (con 8), Australia e Italia (con 6). </a:t>
            </a:r>
          </a:p>
          <a:p>
            <a:pPr algn="l"/>
            <a:endParaRPr lang="it-IT" sz="3800" dirty="0"/>
          </a:p>
          <a:p>
            <a:pPr algn="l"/>
            <a:endParaRPr lang="it-IT" dirty="0" smtClean="0"/>
          </a:p>
          <a:p>
            <a:pPr algn="l"/>
            <a:endParaRPr lang="it-IT" dirty="0"/>
          </a:p>
          <a:p>
            <a:pPr algn="l"/>
            <a:endParaRPr lang="it-IT" dirty="0" smtClean="0"/>
          </a:p>
          <a:p>
            <a:pPr algn="l"/>
            <a:endParaRPr lang="it-IT" dirty="0"/>
          </a:p>
          <a:p>
            <a:pPr algn="l"/>
            <a:endParaRPr lang="it-IT"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B050"/>
            </a:gs>
            <a:gs pos="50000">
              <a:srgbClr val="9CB86E"/>
            </a:gs>
            <a:gs pos="100000">
              <a:srgbClr val="92D050"/>
            </a:gs>
          </a:gsLst>
          <a:lin ang="5400000" scaled="0"/>
          <a:tileRect/>
        </a:gradFill>
        <a:effectLst/>
      </p:bgPr>
    </p:bg>
    <p:spTree>
      <p:nvGrpSpPr>
        <p:cNvPr id="1" name=""/>
        <p:cNvGrpSpPr/>
        <p:nvPr/>
      </p:nvGrpSpPr>
      <p:grpSpPr>
        <a:xfrm>
          <a:off x="0" y="0"/>
          <a:ext cx="0" cy="0"/>
          <a:chOff x="0" y="0"/>
          <a:chExt cx="0" cy="0"/>
        </a:xfrm>
      </p:grpSpPr>
      <p:pic>
        <p:nvPicPr>
          <p:cNvPr id="5122" name="Picture 2" descr="http://www.baseball.it/foto/liverziani_2008.jpg"/>
          <p:cNvPicPr>
            <a:picLocks noChangeAspect="1" noChangeArrowheads="1"/>
          </p:cNvPicPr>
          <p:nvPr/>
        </p:nvPicPr>
        <p:blipFill>
          <a:blip r:embed="rId2" cstate="print">
            <a:lum bright="30000"/>
          </a:blip>
          <a:srcRect/>
          <a:stretch>
            <a:fillRect/>
          </a:stretch>
        </p:blipFill>
        <p:spPr bwMode="auto">
          <a:xfrm>
            <a:off x="4644008" y="1700808"/>
            <a:ext cx="3888432" cy="3888432"/>
          </a:xfrm>
          <a:prstGeom prst="rect">
            <a:avLst/>
          </a:prstGeom>
          <a:noFill/>
        </p:spPr>
      </p:pic>
      <p:sp>
        <p:nvSpPr>
          <p:cNvPr id="2" name="Titolo 1"/>
          <p:cNvSpPr>
            <a:spLocks noGrp="1"/>
          </p:cNvSpPr>
          <p:nvPr>
            <p:ph type="title"/>
          </p:nvPr>
        </p:nvSpPr>
        <p:spPr/>
        <p:txBody>
          <a:bodyPr/>
          <a:lstStyle/>
          <a:p>
            <a:r>
              <a:rPr lang="it-IT" b="1" dirty="0" smtClean="0">
                <a:solidFill>
                  <a:srgbClr val="0070C0"/>
                </a:solidFill>
              </a:rPr>
              <a:t>Il baseball</a:t>
            </a:r>
            <a:endParaRPr lang="it-IT" b="1" dirty="0">
              <a:solidFill>
                <a:srgbClr val="0070C0"/>
              </a:solidFill>
            </a:endParaRPr>
          </a:p>
        </p:txBody>
      </p:sp>
      <p:sp>
        <p:nvSpPr>
          <p:cNvPr id="3" name="Segnaposto contenuto 2"/>
          <p:cNvSpPr>
            <a:spLocks noGrp="1"/>
          </p:cNvSpPr>
          <p:nvPr>
            <p:ph idx="1"/>
          </p:nvPr>
        </p:nvSpPr>
        <p:spPr>
          <a:xfrm>
            <a:off x="467544" y="1196752"/>
            <a:ext cx="8136904" cy="4824536"/>
          </a:xfrm>
        </p:spPr>
        <p:txBody>
          <a:bodyPr anchor="t">
            <a:normAutofit fontScale="25000" lnSpcReduction="20000"/>
          </a:bodyPr>
          <a:lstStyle/>
          <a:p>
            <a:pPr>
              <a:buNone/>
            </a:pPr>
            <a:r>
              <a:rPr lang="it-IT" sz="11200" dirty="0" err="1" smtClean="0"/>
              <a:t>-</a:t>
            </a:r>
            <a:r>
              <a:rPr lang="it-IT" sz="11200" b="1" dirty="0" err="1" smtClean="0"/>
              <a:t>Claudio</a:t>
            </a:r>
            <a:r>
              <a:rPr lang="it-IT" sz="11200" b="1" dirty="0" smtClean="0"/>
              <a:t> </a:t>
            </a:r>
            <a:r>
              <a:rPr lang="it-IT" sz="11200" b="1" dirty="0" err="1" smtClean="0"/>
              <a:t>Liverziani-Italia</a:t>
            </a:r>
            <a:endParaRPr lang="it-IT" sz="11200" b="1" dirty="0" smtClean="0"/>
          </a:p>
          <a:p>
            <a:pPr>
              <a:buNone/>
            </a:pPr>
            <a:r>
              <a:rPr lang="it-IT" sz="8000" dirty="0" smtClean="0"/>
              <a:t>      Claudio </a:t>
            </a:r>
            <a:r>
              <a:rPr lang="it-IT" sz="8000" dirty="0" err="1" smtClean="0"/>
              <a:t>Liverziani</a:t>
            </a:r>
            <a:r>
              <a:rPr lang="it-IT" sz="8000" dirty="0" smtClean="0"/>
              <a:t>, "bandiera" del Bologna fresco vincitore dello scudetto, è stato trovato positivo a un controllo antidoping. Nel primo campione analizzato sono state riscontrate tracce di anfetamine. Lo comunica il Coni e ne danno notizia le principali agenzie di stampa.   Il controllo è stato effettuato lo scorso 25 luglio a Bologna, in occasione della gara di campionato </a:t>
            </a:r>
            <a:r>
              <a:rPr lang="it-IT" sz="8000" dirty="0" err="1" smtClean="0"/>
              <a:t>Fortitudo-Parma</a:t>
            </a:r>
            <a:r>
              <a:rPr lang="it-IT" sz="8000" dirty="0" smtClean="0"/>
              <a:t>, valida per il girone di semifinale. </a:t>
            </a:r>
            <a:r>
              <a:rPr lang="it-IT" sz="8000" dirty="0" err="1" smtClean="0"/>
              <a:t>Liverziani</a:t>
            </a:r>
            <a:r>
              <a:rPr lang="it-IT" sz="8000" dirty="0" smtClean="0"/>
              <a:t> è stato nominato </a:t>
            </a:r>
            <a:r>
              <a:rPr lang="it-IT" sz="8000" dirty="0" err="1" smtClean="0"/>
              <a:t>mvp</a:t>
            </a:r>
            <a:r>
              <a:rPr lang="it-IT" sz="8000" dirty="0" smtClean="0"/>
              <a:t> della finale   vinta dalla Fortitudo contro San Marino. La </a:t>
            </a:r>
            <a:r>
              <a:rPr lang="it-IT" sz="8000" dirty="0" err="1" smtClean="0"/>
              <a:t>Fibs</a:t>
            </a:r>
            <a:r>
              <a:rPr lang="it-IT" sz="8000" dirty="0" smtClean="0"/>
              <a:t> informa che "su richiesta dell'Ufficio di Procura Antidoping ne ha disposta l'immediata sospensione". In una nota, inoltre, si afferma che: "Il regolamento antidoping approvato dalla Giunta Nazionale del Coni nello scorso mese di luglio prevede che il tribunale antidoping esprima l'unica grado di giudizio per procedimenti aperti a seguito di controlli disposti dal </a:t>
            </a:r>
            <a:r>
              <a:rPr lang="it-IT" sz="8000" dirty="0" err="1" smtClean="0"/>
              <a:t>Coni-Nado</a:t>
            </a:r>
            <a:r>
              <a:rPr lang="it-IT" sz="8000" dirty="0" smtClean="0"/>
              <a:t> (Organizzazione Nazionale Antidoping). Tutti i passi successivi della vicenda sono quindi di competenza del Tribunale Nazionale Antidoping. Completato il procedimento innanzi al Tribunale Nazionale Antidoping, è possibile presentare appello esclusivamente al Tribunale Arbitrale dello Sport di Losanna".  </a:t>
            </a:r>
          </a:p>
          <a:p>
            <a:pPr>
              <a:buNone/>
            </a:pPr>
            <a:r>
              <a:rPr lang="it-IT" sz="8000" dirty="0" smtClean="0"/>
              <a:t/>
            </a:r>
            <a:br>
              <a:rPr lang="it-IT" sz="8000" dirty="0" smtClean="0"/>
            </a:br>
            <a:endParaRPr lang="it-IT" sz="8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00B0F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39"/>
            <a:ext cx="7774632" cy="1224137"/>
          </a:xfrm>
        </p:spPr>
        <p:txBody>
          <a:bodyPr/>
          <a:lstStyle/>
          <a:p>
            <a:r>
              <a:rPr lang="it-IT" b="1" dirty="0" smtClean="0">
                <a:solidFill>
                  <a:srgbClr val="00B050"/>
                </a:solidFill>
              </a:rPr>
              <a:t>Rugby</a:t>
            </a:r>
            <a:endParaRPr lang="it-IT" b="1" dirty="0">
              <a:solidFill>
                <a:srgbClr val="00B050"/>
              </a:solidFill>
            </a:endParaRPr>
          </a:p>
        </p:txBody>
      </p:sp>
      <p:sp>
        <p:nvSpPr>
          <p:cNvPr id="3" name="Sottotitolo 2"/>
          <p:cNvSpPr>
            <a:spLocks noGrp="1"/>
          </p:cNvSpPr>
          <p:nvPr>
            <p:ph type="subTitle" idx="1"/>
          </p:nvPr>
        </p:nvSpPr>
        <p:spPr>
          <a:xfrm>
            <a:off x="395536" y="1196752"/>
            <a:ext cx="8208912" cy="5040560"/>
          </a:xfrm>
        </p:spPr>
        <p:txBody>
          <a:bodyPr>
            <a:normAutofit/>
          </a:bodyPr>
          <a:lstStyle/>
          <a:p>
            <a:pPr algn="l"/>
            <a:r>
              <a:rPr lang="it-IT" sz="2800" dirty="0" smtClean="0">
                <a:solidFill>
                  <a:schemeClr val="tx1"/>
                </a:solidFill>
              </a:rPr>
              <a:t> </a:t>
            </a:r>
            <a:r>
              <a:rPr lang="it-IT" sz="2800" b="1" dirty="0" err="1" smtClean="0">
                <a:solidFill>
                  <a:schemeClr val="tx1"/>
                </a:solidFill>
              </a:rPr>
              <a:t>-Samuele</a:t>
            </a:r>
            <a:r>
              <a:rPr lang="it-IT" sz="2800" b="1" dirty="0" smtClean="0">
                <a:solidFill>
                  <a:schemeClr val="tx1"/>
                </a:solidFill>
              </a:rPr>
              <a:t> </a:t>
            </a:r>
            <a:r>
              <a:rPr lang="it-IT" sz="2800" b="1" dirty="0" err="1" smtClean="0">
                <a:solidFill>
                  <a:schemeClr val="tx1"/>
                </a:solidFill>
              </a:rPr>
              <a:t>Pace-Italia</a:t>
            </a:r>
            <a:endParaRPr lang="it-IT" sz="2800" b="1" dirty="0" smtClean="0">
              <a:solidFill>
                <a:schemeClr val="tx1"/>
              </a:solidFill>
            </a:endParaRPr>
          </a:p>
          <a:p>
            <a:pPr algn="l"/>
            <a:r>
              <a:rPr lang="it-IT" sz="2000" dirty="0" smtClean="0">
                <a:solidFill>
                  <a:schemeClr val="tx1"/>
                </a:solidFill>
              </a:rPr>
              <a:t>Figlio d'arte (suo padre è Sabatino Pace, già giocatore del Parma e </a:t>
            </a:r>
            <a:endParaRPr lang="it-IT" sz="2000" dirty="0" smtClean="0">
              <a:solidFill>
                <a:schemeClr val="tx1"/>
              </a:solidFill>
            </a:endParaRPr>
          </a:p>
          <a:p>
            <a:pPr algn="l"/>
            <a:r>
              <a:rPr lang="it-IT" sz="2000" dirty="0" smtClean="0">
                <a:solidFill>
                  <a:schemeClr val="tx1"/>
                </a:solidFill>
              </a:rPr>
              <a:t>oggi </a:t>
            </a:r>
            <a:r>
              <a:rPr lang="it-IT" sz="2000" dirty="0" smtClean="0">
                <a:solidFill>
                  <a:schemeClr val="tx1"/>
                </a:solidFill>
              </a:rPr>
              <a:t>allenatore</a:t>
            </a:r>
            <a:r>
              <a:rPr lang="it-IT" sz="2000" baseline="30000" dirty="0" smtClean="0">
                <a:solidFill>
                  <a:schemeClr val="tx1"/>
                </a:solidFill>
              </a:rPr>
              <a:t>]</a:t>
            </a:r>
            <a:r>
              <a:rPr lang="it-IT" sz="2000" dirty="0" smtClean="0">
                <a:solidFill>
                  <a:schemeClr val="tx1"/>
                </a:solidFill>
              </a:rPr>
              <a:t>), fu proprio con il Parma che Samuele Pace ebbe le sue prime esperienze in </a:t>
            </a:r>
            <a:r>
              <a:rPr lang="it-IT" sz="2000" dirty="0" err="1" smtClean="0">
                <a:solidFill>
                  <a:schemeClr val="tx1"/>
                </a:solidFill>
              </a:rPr>
              <a:t>campionato.Il</a:t>
            </a:r>
            <a:r>
              <a:rPr lang="it-IT" sz="2000" dirty="0" smtClean="0">
                <a:solidFill>
                  <a:schemeClr val="tx1"/>
                </a:solidFill>
              </a:rPr>
              <a:t> 19 maggio 2007, prima della finale di campionato contro il Benetton Treviso, Pace si sottopose a un'infiltrazione antidolorifica alla caviglia di un farmaco a base di </a:t>
            </a:r>
            <a:r>
              <a:rPr lang="it-IT" sz="2000" dirty="0" err="1" smtClean="0">
                <a:solidFill>
                  <a:schemeClr val="tx1"/>
                </a:solidFill>
              </a:rPr>
              <a:t>betametasone</a:t>
            </a:r>
            <a:r>
              <a:rPr lang="it-IT" sz="2000" dirty="0" smtClean="0">
                <a:solidFill>
                  <a:schemeClr val="tx1"/>
                </a:solidFill>
              </a:rPr>
              <a:t>, un corticosteroide: il farmaco è proibito, ma il regolamento sportivo lo permette per uso medico, purché dichiarato, cosa che la società fece ma Pace no, considerando sufficiente l'avviso del medico sociale (che in seguito si prese la responsabilità del fatto e fu sospeso per due mesi) in quanto, secondo le sue stesse parole, ignaro della sua natura e dei suoi effetti; Pace fu squalificato per 54 giorni per comportamento negligente, sospensione che non pregiudicò la sua stagione successiva ma alla quale il giocatore si appellò comunque; la commissione d'Appello lo assolse, ma su ricorso del CONI la squalifica, ancorché postuma, fu confermata dal Giudice di Ultima Istanza</a:t>
            </a:r>
            <a:endParaRPr lang="it-IT" sz="2000" dirty="0">
              <a:solidFill>
                <a:schemeClr val="tx1"/>
              </a:solidFill>
            </a:endParaRPr>
          </a:p>
        </p:txBody>
      </p:sp>
      <p:pic>
        <p:nvPicPr>
          <p:cNvPr id="4098" name="Picture 2" descr="http://media-s3.blogosfere.it/rugby1823/images/Pace.jpg"/>
          <p:cNvPicPr>
            <a:picLocks noChangeAspect="1" noChangeArrowheads="1"/>
          </p:cNvPicPr>
          <p:nvPr/>
        </p:nvPicPr>
        <p:blipFill>
          <a:blip r:embed="rId2" cstate="print"/>
          <a:srcRect/>
          <a:stretch>
            <a:fillRect/>
          </a:stretch>
        </p:blipFill>
        <p:spPr bwMode="auto">
          <a:xfrm>
            <a:off x="7380312" y="0"/>
            <a:ext cx="1763688" cy="21557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effectLst/>
      </p:bgPr>
    </p:bg>
    <p:spTree>
      <p:nvGrpSpPr>
        <p:cNvPr id="1" name=""/>
        <p:cNvGrpSpPr/>
        <p:nvPr/>
      </p:nvGrpSpPr>
      <p:grpSpPr>
        <a:xfrm>
          <a:off x="0" y="0"/>
          <a:ext cx="0" cy="0"/>
          <a:chOff x="0" y="0"/>
          <a:chExt cx="0" cy="0"/>
        </a:xfrm>
      </p:grpSpPr>
      <p:pic>
        <p:nvPicPr>
          <p:cNvPr id="5" name="Immagine 4" descr="Maaco Borrlli.jpg"/>
          <p:cNvPicPr>
            <a:picLocks noChangeAspect="1"/>
          </p:cNvPicPr>
          <p:nvPr/>
        </p:nvPicPr>
        <p:blipFill>
          <a:blip r:embed="rId2" cstate="print"/>
          <a:stretch>
            <a:fillRect/>
          </a:stretch>
        </p:blipFill>
        <p:spPr>
          <a:xfrm>
            <a:off x="6156176" y="0"/>
            <a:ext cx="1440160" cy="189703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itolo 1"/>
          <p:cNvSpPr>
            <a:spLocks noGrp="1"/>
          </p:cNvSpPr>
          <p:nvPr>
            <p:ph type="title"/>
          </p:nvPr>
        </p:nvSpPr>
        <p:spPr/>
        <p:txBody>
          <a:bodyPr/>
          <a:lstStyle/>
          <a:p>
            <a:r>
              <a:rPr lang="it-IT" b="1" dirty="0" smtClean="0">
                <a:solidFill>
                  <a:schemeClr val="accent6">
                    <a:lumMod val="75000"/>
                  </a:schemeClr>
                </a:solidFill>
              </a:rPr>
              <a:t>Il calcio</a:t>
            </a:r>
            <a:endParaRPr lang="it-IT" b="1" dirty="0">
              <a:solidFill>
                <a:schemeClr val="accent6">
                  <a:lumMod val="75000"/>
                </a:schemeClr>
              </a:solidFill>
            </a:endParaRPr>
          </a:p>
        </p:txBody>
      </p:sp>
      <p:sp>
        <p:nvSpPr>
          <p:cNvPr id="3" name="Segnaposto contenuto 2"/>
          <p:cNvSpPr>
            <a:spLocks noGrp="1"/>
          </p:cNvSpPr>
          <p:nvPr>
            <p:ph idx="1"/>
          </p:nvPr>
        </p:nvSpPr>
        <p:spPr/>
        <p:txBody>
          <a:bodyPr>
            <a:normAutofit fontScale="70000" lnSpcReduction="20000"/>
          </a:bodyPr>
          <a:lstStyle/>
          <a:p>
            <a:pPr>
              <a:buNone/>
            </a:pPr>
            <a:endParaRPr lang="it-IT" dirty="0" smtClean="0"/>
          </a:p>
          <a:p>
            <a:pPr>
              <a:buNone/>
            </a:pPr>
            <a:r>
              <a:rPr lang="it-IT" dirty="0" smtClean="0"/>
              <a:t>     </a:t>
            </a:r>
            <a:r>
              <a:rPr lang="it-IT" b="1" dirty="0" smtClean="0">
                <a:solidFill>
                  <a:srgbClr val="0070C0"/>
                </a:solidFill>
              </a:rPr>
              <a:t>Tornato al Milan, il 21 dicembre 2006 </a:t>
            </a:r>
            <a:r>
              <a:rPr lang="it-IT" b="1" dirty="0" err="1" smtClean="0">
                <a:solidFill>
                  <a:srgbClr val="0070C0"/>
                </a:solidFill>
              </a:rPr>
              <a:t>Borriello</a:t>
            </a:r>
            <a:r>
              <a:rPr lang="it-IT" b="1" dirty="0" smtClean="0">
                <a:solidFill>
                  <a:srgbClr val="0070C0"/>
                </a:solidFill>
              </a:rPr>
              <a:t> è risultato positivo  </a:t>
            </a:r>
            <a:r>
              <a:rPr lang="it-IT" b="1" dirty="0" smtClean="0">
                <a:solidFill>
                  <a:srgbClr val="0070C0"/>
                </a:solidFill>
              </a:rPr>
              <a:t>a prednisone</a:t>
            </a:r>
            <a:r>
              <a:rPr lang="it-IT" b="1" dirty="0" smtClean="0">
                <a:solidFill>
                  <a:srgbClr val="0070C0"/>
                </a:solidFill>
              </a:rPr>
              <a:t> e prednisolone (metaboliti del cortisone) al test</a:t>
            </a:r>
          </a:p>
          <a:p>
            <a:pPr>
              <a:buNone/>
            </a:pPr>
            <a:r>
              <a:rPr lang="it-IT" b="1" dirty="0" smtClean="0">
                <a:solidFill>
                  <a:srgbClr val="0070C0"/>
                </a:solidFill>
              </a:rPr>
              <a:t>    anti-doping in seguito alla partita valida per la 11ª giornata di </a:t>
            </a:r>
            <a:r>
              <a:rPr lang="it-IT" b="1" dirty="0" smtClean="0">
                <a:solidFill>
                  <a:srgbClr val="0070C0"/>
                </a:solidFill>
              </a:rPr>
              <a:t>Serie A </a:t>
            </a:r>
            <a:r>
              <a:rPr lang="it-IT" b="1" dirty="0" err="1" smtClean="0">
                <a:solidFill>
                  <a:srgbClr val="0070C0"/>
                </a:solidFill>
              </a:rPr>
              <a:t>Milan-Roma</a:t>
            </a:r>
            <a:r>
              <a:rPr lang="it-IT" b="1" dirty="0" smtClean="0">
                <a:solidFill>
                  <a:srgbClr val="0070C0"/>
                </a:solidFill>
              </a:rPr>
              <a:t>.</a:t>
            </a:r>
          </a:p>
          <a:p>
            <a:pPr>
              <a:buNone/>
            </a:pPr>
            <a:r>
              <a:rPr lang="it-IT" b="1" dirty="0" smtClean="0">
                <a:solidFill>
                  <a:srgbClr val="0070C0"/>
                </a:solidFill>
              </a:rPr>
              <a:t> </a:t>
            </a:r>
            <a:r>
              <a:rPr lang="it-IT" b="1" dirty="0" smtClean="0">
                <a:solidFill>
                  <a:srgbClr val="0070C0"/>
                </a:solidFill>
              </a:rPr>
              <a:t>    Il </a:t>
            </a:r>
            <a:r>
              <a:rPr lang="it-IT" b="1" dirty="0" smtClean="0">
                <a:solidFill>
                  <a:srgbClr val="0070C0"/>
                </a:solidFill>
              </a:rPr>
              <a:t>giocatore, convinto di non aver mai preso consapevolmente tale sostanza, non ha mai ammesso di aver assunto il cortisone, circostanza che gli sarebbe costata un solo mese di squalifica</a:t>
            </a:r>
            <a:r>
              <a:rPr lang="it-IT" b="1" dirty="0" smtClean="0">
                <a:solidFill>
                  <a:srgbClr val="0070C0"/>
                </a:solidFill>
              </a:rPr>
              <a:t>, </a:t>
            </a:r>
            <a:r>
              <a:rPr lang="it-IT" b="1" dirty="0" smtClean="0">
                <a:solidFill>
                  <a:srgbClr val="0070C0"/>
                </a:solidFill>
              </a:rPr>
              <a:t>e, </a:t>
            </a:r>
          </a:p>
          <a:p>
            <a:pPr>
              <a:buNone/>
            </a:pPr>
            <a:r>
              <a:rPr lang="it-IT" b="1" dirty="0" smtClean="0">
                <a:solidFill>
                  <a:srgbClr val="0070C0"/>
                </a:solidFill>
              </a:rPr>
              <a:t>     dopo </a:t>
            </a:r>
            <a:r>
              <a:rPr lang="it-IT" b="1" dirty="0" smtClean="0">
                <a:solidFill>
                  <a:srgbClr val="0070C0"/>
                </a:solidFill>
              </a:rPr>
              <a:t>la conferma della positività data dalle controanalisi del gennaio 2007, è stato sospeso per tre mesi fino al 21 marzo 2007. Terminata la squalifica non ha trovato più spazio in squadra. </a:t>
            </a:r>
          </a:p>
          <a:p>
            <a:pPr>
              <a:buNone/>
            </a:pPr>
            <a:endParaRPr lang="it-IT" dirty="0" smtClean="0"/>
          </a:p>
          <a:p>
            <a:pPr>
              <a:buNone/>
            </a:pPr>
            <a:r>
              <a:rPr lang="it-IT" dirty="0" smtClean="0"/>
              <a:t>         </a:t>
            </a:r>
            <a:endParaRPr lang="it-IT" dirty="0"/>
          </a:p>
        </p:txBody>
      </p:sp>
      <p:sp>
        <p:nvSpPr>
          <p:cNvPr id="4" name="Rettangolo 3"/>
          <p:cNvSpPr/>
          <p:nvPr/>
        </p:nvSpPr>
        <p:spPr>
          <a:xfrm>
            <a:off x="1547664" y="1412776"/>
            <a:ext cx="7992888" cy="3323987"/>
          </a:xfrm>
          <a:prstGeom prst="rect">
            <a:avLst/>
          </a:prstGeom>
        </p:spPr>
        <p:txBody>
          <a:bodyPr wrap="square">
            <a:spAutoFit/>
          </a:bodyPr>
          <a:lstStyle/>
          <a:p>
            <a:r>
              <a:rPr lang="it-IT" sz="2800" dirty="0" smtClean="0"/>
              <a:t>-     </a:t>
            </a:r>
            <a:r>
              <a:rPr lang="it-IT" sz="2800" b="1" dirty="0" smtClean="0"/>
              <a:t>Marco </a:t>
            </a:r>
            <a:r>
              <a:rPr lang="it-IT" sz="2800" b="1" dirty="0" err="1" smtClean="0"/>
              <a:t>Borriello-Italia</a:t>
            </a:r>
            <a:endParaRPr lang="it-IT" sz="2800" b="1" dirty="0" smtClean="0"/>
          </a:p>
          <a:p>
            <a:r>
              <a:rPr lang="it-IT" sz="2000" b="1" dirty="0" smtClean="0">
                <a:solidFill>
                  <a:srgbClr val="0070C0"/>
                </a:solidFill>
              </a:rPr>
              <a:t>     </a:t>
            </a:r>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756592" y="332656"/>
            <a:ext cx="8229600" cy="1143000"/>
          </a:xfrm>
        </p:spPr>
        <p:txBody>
          <a:bodyPr/>
          <a:lstStyle/>
          <a:p>
            <a:r>
              <a:rPr lang="it-IT" b="1" dirty="0" smtClean="0">
                <a:solidFill>
                  <a:srgbClr val="002060"/>
                </a:solidFill>
              </a:rPr>
              <a:t>Il ciclismo</a:t>
            </a:r>
            <a:endParaRPr lang="it-IT" b="1" dirty="0">
              <a:solidFill>
                <a:srgbClr val="002060"/>
              </a:solidFill>
            </a:endParaRPr>
          </a:p>
        </p:txBody>
      </p:sp>
      <p:sp>
        <p:nvSpPr>
          <p:cNvPr id="3" name="Segnaposto contenuto 2"/>
          <p:cNvSpPr>
            <a:spLocks noGrp="1"/>
          </p:cNvSpPr>
          <p:nvPr>
            <p:ph idx="1"/>
          </p:nvPr>
        </p:nvSpPr>
        <p:spPr>
          <a:xfrm>
            <a:off x="467544" y="1556793"/>
            <a:ext cx="8229600" cy="3888432"/>
          </a:xfrm>
        </p:spPr>
        <p:txBody>
          <a:bodyPr anchor="b">
            <a:normAutofit fontScale="55000" lnSpcReduction="20000"/>
          </a:bodyPr>
          <a:lstStyle/>
          <a:p>
            <a:pPr>
              <a:buNone/>
            </a:pPr>
            <a:r>
              <a:rPr lang="it-IT" sz="5100" b="1" dirty="0" err="1" smtClean="0"/>
              <a:t>-Danilo</a:t>
            </a:r>
            <a:r>
              <a:rPr lang="it-IT" sz="5100" b="1" dirty="0" smtClean="0"/>
              <a:t> Di </a:t>
            </a:r>
            <a:r>
              <a:rPr lang="it-IT" sz="5100" b="1" dirty="0" err="1" smtClean="0"/>
              <a:t>Luca-Italia</a:t>
            </a:r>
            <a:endParaRPr lang="it-IT" sz="5100" b="1" dirty="0" smtClean="0"/>
          </a:p>
          <a:p>
            <a:pPr>
              <a:buNone/>
            </a:pPr>
            <a:r>
              <a:rPr lang="it-IT" sz="5100" dirty="0" smtClean="0"/>
              <a:t>Vincitore del Giro d’Italia nel 2007, durante il Giro d’Italia 2009 viene trovato positivo al Cera e quindi squalificato successivamente per due anni, da inizio 2010 a fine 2011. Nonostante la lezione, Danilo Di Luca viene trovato positivo all’EPO nel 2013 con un controllo a sorpresa e il Tribunale Nazionale Antidoping decide di sanzionarlo con una squalifica a vita, la prima per il ciclismo italiano.</a:t>
            </a:r>
          </a:p>
          <a:p>
            <a:pPr>
              <a:buNone/>
            </a:pPr>
            <a:r>
              <a:rPr lang="it-IT" sz="5100" dirty="0" smtClean="0"/>
              <a:t> </a:t>
            </a:r>
            <a:endParaRPr lang="it-IT" sz="5100" dirty="0"/>
          </a:p>
        </p:txBody>
      </p:sp>
      <p:pic>
        <p:nvPicPr>
          <p:cNvPr id="5" name="Immagine 4" descr="Erasmus 1 ciclismo.jpg"/>
          <p:cNvPicPr>
            <a:picLocks noChangeAspect="1"/>
          </p:cNvPicPr>
          <p:nvPr/>
        </p:nvPicPr>
        <p:blipFill>
          <a:blip r:embed="rId2" cstate="print"/>
          <a:stretch>
            <a:fillRect/>
          </a:stretch>
        </p:blipFill>
        <p:spPr>
          <a:xfrm>
            <a:off x="4788024" y="260648"/>
            <a:ext cx="2915816" cy="194873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pic>
        <p:nvPicPr>
          <p:cNvPr id="4" name="Segnaposto immagine 7" descr="Ivan-Basso.jpg"/>
          <p:cNvPicPr>
            <a:picLocks noChangeAspect="1"/>
          </p:cNvPicPr>
          <p:nvPr/>
        </p:nvPicPr>
        <p:blipFill>
          <a:blip r:embed="rId2" cstate="print"/>
          <a:srcRect l="10935" r="10935"/>
          <a:stretch>
            <a:fillRect/>
          </a:stretch>
        </p:blipFill>
        <p:spPr>
          <a:xfrm rot="420000">
            <a:off x="246402" y="240042"/>
            <a:ext cx="4140067" cy="3282176"/>
          </a:xfrm>
          <a:prstGeom prst="rect">
            <a:avLst/>
          </a:prstGeom>
        </p:spPr>
      </p:pic>
      <p:pic>
        <p:nvPicPr>
          <p:cNvPr id="5" name="Segnaposto immagine 7" descr="marco-borriello-roma_1mykwim1w1iq81vbjzaac6e3a8.jpg"/>
          <p:cNvPicPr>
            <a:picLocks noChangeAspect="1"/>
          </p:cNvPicPr>
          <p:nvPr/>
        </p:nvPicPr>
        <p:blipFill>
          <a:blip r:embed="rId3" cstate="print"/>
          <a:srcRect l="9258" r="9258"/>
          <a:stretch>
            <a:fillRect/>
          </a:stretch>
        </p:blipFill>
        <p:spPr>
          <a:xfrm rot="21021773">
            <a:off x="4395931" y="350196"/>
            <a:ext cx="4482782" cy="3547238"/>
          </a:xfrm>
          <a:prstGeom prst="rect">
            <a:avLst/>
          </a:prstGeom>
        </p:spPr>
      </p:pic>
      <p:pic>
        <p:nvPicPr>
          <p:cNvPr id="6" name="Segnaposto immagine 7" descr="rsz_alex_schwazer1.jpg"/>
          <p:cNvPicPr>
            <a:picLocks noChangeAspect="1"/>
          </p:cNvPicPr>
          <p:nvPr/>
        </p:nvPicPr>
        <p:blipFill>
          <a:blip r:embed="rId4" cstate="print"/>
          <a:srcRect l="5942" r="5942"/>
          <a:stretch>
            <a:fillRect/>
          </a:stretch>
        </p:blipFill>
        <p:spPr>
          <a:xfrm>
            <a:off x="2123728" y="2968124"/>
            <a:ext cx="4896544" cy="388987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pic>
        <p:nvPicPr>
          <p:cNvPr id="2" name="Segnaposto contenuto 3" descr="imagesCAJX2X1D.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1484784"/>
            <a:ext cx="2808312" cy="373001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path path="circle">
            <a:fillToRect l="100000" b="100000"/>
          </a:path>
          <a:tileRect t="-100000" r="-100000"/>
        </a:gradFill>
        <a:effectLst/>
      </p:bgPr>
    </p:bg>
    <p:spTree>
      <p:nvGrpSpPr>
        <p:cNvPr id="1" name=""/>
        <p:cNvGrpSpPr/>
        <p:nvPr/>
      </p:nvGrpSpPr>
      <p:grpSpPr>
        <a:xfrm>
          <a:off x="0" y="0"/>
          <a:ext cx="0" cy="0"/>
          <a:chOff x="0" y="0"/>
          <a:chExt cx="0" cy="0"/>
        </a:xfrm>
      </p:grpSpPr>
      <p:pic>
        <p:nvPicPr>
          <p:cNvPr id="2" name="Immagine 1" descr="Doping.jpg"/>
          <p:cNvPicPr>
            <a:picLocks noChangeAspect="1"/>
          </p:cNvPicPr>
          <p:nvPr/>
        </p:nvPicPr>
        <p:blipFill>
          <a:blip r:embed="rId2" cstate="print"/>
          <a:stretch>
            <a:fillRect/>
          </a:stretch>
        </p:blipFill>
        <p:spPr>
          <a:xfrm>
            <a:off x="1040589" y="0"/>
            <a:ext cx="7062821" cy="685799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88641"/>
            <a:ext cx="7846640" cy="1368151"/>
          </a:xfrm>
        </p:spPr>
        <p:txBody>
          <a:bodyPr/>
          <a:lstStyle/>
          <a:p>
            <a:r>
              <a:rPr lang="it-IT" b="1" dirty="0" smtClean="0">
                <a:solidFill>
                  <a:srgbClr val="FF0000"/>
                </a:solidFill>
                <a:latin typeface="Aharoni" pitchFamily="2" charset="-79"/>
                <a:cs typeface="Aharoni" pitchFamily="2" charset="-79"/>
              </a:rPr>
              <a:t>Definizione di doping</a:t>
            </a:r>
            <a:endParaRPr lang="it-IT" b="1" dirty="0">
              <a:solidFill>
                <a:srgbClr val="FF0000"/>
              </a:solidFill>
              <a:latin typeface="Aharoni" pitchFamily="2" charset="-79"/>
              <a:cs typeface="Aharoni" pitchFamily="2" charset="-79"/>
            </a:endParaRPr>
          </a:p>
        </p:txBody>
      </p:sp>
      <p:sp>
        <p:nvSpPr>
          <p:cNvPr id="3" name="Sottotitolo 2"/>
          <p:cNvSpPr>
            <a:spLocks noGrp="1"/>
          </p:cNvSpPr>
          <p:nvPr>
            <p:ph type="subTitle" idx="1"/>
          </p:nvPr>
        </p:nvSpPr>
        <p:spPr>
          <a:xfrm>
            <a:off x="251520" y="1268760"/>
            <a:ext cx="8640960" cy="4752528"/>
          </a:xfrm>
        </p:spPr>
        <p:txBody>
          <a:bodyPr>
            <a:normAutofit/>
          </a:bodyPr>
          <a:lstStyle/>
          <a:p>
            <a:pPr fontAlgn="base"/>
            <a:r>
              <a:rPr lang="it-IT" b="1" dirty="0" smtClean="0">
                <a:solidFill>
                  <a:srgbClr val="FFFF00"/>
                </a:solidFill>
                <a:latin typeface="Tempus Sans ITC" pitchFamily="82" charset="0"/>
              </a:rPr>
              <a:t>Doping è l'uso di sostanze o metodi potenzialmente pericolosi per la salute e capaci di migliorare in modo artificiale la prestazione sportiva. È un comportamento contrario all'etica medica, al fair-play e costituisce una violazione delle leggi sportive</a:t>
            </a:r>
            <a:r>
              <a:rPr lang="it-IT" b="1" dirty="0" smtClean="0">
                <a:solidFill>
                  <a:srgbClr val="FFFF00"/>
                </a:solidFill>
                <a:latin typeface="Tempus Sans ITC" pitchFamily="82" charset="0"/>
              </a:rPr>
              <a:t>.</a:t>
            </a:r>
            <a:endParaRPr lang="it-IT" b="1" dirty="0" smtClean="0">
              <a:solidFill>
                <a:srgbClr val="FFFF00"/>
              </a:solidFill>
              <a:latin typeface="Tempus Sans ITC"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9000" t="-16000" r="-11000" b="-17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storia del doping</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L'impiego di sostanze eccitanti fa parte della società da secoli. Gli indiani di Perù e Bolivia ricorrevano alle foglie di coca, i </a:t>
            </a:r>
            <a:r>
              <a:rPr lang="it-IT" dirty="0" err="1" smtClean="0"/>
              <a:t>tarahumara</a:t>
            </a:r>
            <a:r>
              <a:rPr lang="it-IT" dirty="0" smtClean="0"/>
              <a:t> del Messico al peyote, in Sud America era diffuso il </a:t>
            </a:r>
            <a:r>
              <a:rPr lang="it-IT" dirty="0" err="1" smtClean="0"/>
              <a:t>maté</a:t>
            </a:r>
            <a:r>
              <a:rPr lang="it-IT" dirty="0" smtClean="0"/>
              <a:t>, in Colombia lo </a:t>
            </a:r>
            <a:r>
              <a:rPr lang="it-IT" dirty="0" err="1" smtClean="0"/>
              <a:t>yoco</a:t>
            </a:r>
            <a:r>
              <a:rPr lang="it-IT" dirty="0" smtClean="0"/>
              <a:t>, in Uruguay il guarana, in Africa settentrionale la mandragora, in quella orientale il </a:t>
            </a:r>
            <a:r>
              <a:rPr lang="it-IT" dirty="0" err="1" smtClean="0"/>
              <a:t>kat</a:t>
            </a:r>
            <a:r>
              <a:rPr lang="it-IT" dirty="0" smtClean="0"/>
              <a:t>, in Cina si usavano le radici di ginseng e, già 5000 anni fa, il ma </a:t>
            </a:r>
            <a:r>
              <a:rPr lang="it-IT" dirty="0" err="1" smtClean="0"/>
              <a:t>huang</a:t>
            </a:r>
            <a:r>
              <a:rPr lang="it-IT" dirty="0" smtClean="0"/>
              <a:t>, cioè l'</a:t>
            </a:r>
            <a:r>
              <a:rPr lang="it-IT" dirty="0" err="1" smtClean="0"/>
              <a:t>efedra</a:t>
            </a:r>
            <a:r>
              <a:rPr lang="it-IT" dirty="0" smtClean="0"/>
              <a:t>. Non c'era traccia di doping, invece, nella Grecia antica, dove si cercava di migliorare la prestazione con la dietetica. Secondo Ippocrate di Cos gli atleti dovevano mangiare carne diversa a seconda della specialità: i saltatori carne di capra, i pugili e i lanciatori carne di toro, i grandi lottatori carne grassa di maiale.</a:t>
            </a:r>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smtClean="0"/>
              <a:t>Le sostanze dopanti più utilizzate e gli effetti sull’organismo</a:t>
            </a:r>
            <a:endParaRPr lang="it-IT" dirty="0"/>
          </a:p>
        </p:txBody>
      </p:sp>
      <p:sp>
        <p:nvSpPr>
          <p:cNvPr id="3" name="Segnaposto contenuto 2"/>
          <p:cNvSpPr>
            <a:spLocks noGrp="1"/>
          </p:cNvSpPr>
          <p:nvPr>
            <p:ph idx="1"/>
          </p:nvPr>
        </p:nvSpPr>
        <p:spPr/>
        <p:txBody>
          <a:bodyPr>
            <a:normAutofit fontScale="55000" lnSpcReduction="20000"/>
          </a:bodyPr>
          <a:lstStyle/>
          <a:p>
            <a:pPr>
              <a:buNone/>
            </a:pPr>
            <a:r>
              <a:rPr lang="it-IT" sz="3800" b="1" i="1" dirty="0" smtClean="0"/>
              <a:t>Stimolanti: effetti e rischi</a:t>
            </a:r>
          </a:p>
          <a:p>
            <a:pPr>
              <a:buNone/>
            </a:pPr>
            <a:r>
              <a:rPr lang="it-IT" sz="3800" i="1" dirty="0" smtClean="0"/>
              <a:t>Quella degli </a:t>
            </a:r>
            <a:r>
              <a:rPr lang="it-IT" sz="3800" b="1" i="1" dirty="0" smtClean="0"/>
              <a:t>stimolanti</a:t>
            </a:r>
            <a:r>
              <a:rPr lang="it-IT" sz="3800" i="1" dirty="0" smtClean="0"/>
              <a:t> è una tipologia di doping caratterizzato da un’azione eccitante che viene assunto per provocare euforia, e delle false sensazioni di forza e sicurezza nell’atleta. Sono delle sostanze che agendo a livello neurologico permettono al corpo di non sentire la </a:t>
            </a:r>
            <a:r>
              <a:rPr lang="it-IT" sz="3800" b="1" i="1" dirty="0" smtClean="0"/>
              <a:t>fatica</a:t>
            </a:r>
            <a:r>
              <a:rPr lang="it-IT" sz="3800" i="1" dirty="0" smtClean="0"/>
              <a:t>, abolendone totalmente la percezione e portandolo allo stremo lasciando che lo sforzo fisico possa superare i normali limiti fisiologici della persona. L’abuso di queste sostanze, da vita all’</a:t>
            </a:r>
            <a:r>
              <a:rPr lang="it-IT" sz="3800" b="1" i="1" dirty="0" smtClean="0"/>
              <a:t>aumento della frequenza cardiaca</a:t>
            </a:r>
            <a:r>
              <a:rPr lang="it-IT" sz="3800" i="1" dirty="0" smtClean="0"/>
              <a:t> e della </a:t>
            </a:r>
            <a:r>
              <a:rPr lang="it-IT" sz="3800" b="1" i="1" dirty="0" smtClean="0"/>
              <a:t>pressione arteriosa</a:t>
            </a:r>
            <a:r>
              <a:rPr lang="it-IT" sz="3800" i="1" dirty="0" smtClean="0"/>
              <a:t>, senza contare un aumento della temperatura corporea. I rischi maggiori riguardano, inoltre, lo sviluppo di patologie cardiache che possono sfociare nell’infarto del miocardio. Provocano inoltre </a:t>
            </a:r>
            <a:r>
              <a:rPr lang="it-IT" sz="3800" b="1" i="1" dirty="0" smtClean="0"/>
              <a:t>insonnia</a:t>
            </a:r>
            <a:r>
              <a:rPr lang="it-IT" sz="3800" i="1" dirty="0" smtClean="0"/>
              <a:t>, </a:t>
            </a:r>
            <a:r>
              <a:rPr lang="it-IT" sz="3800" b="1" i="1" dirty="0" smtClean="0"/>
              <a:t>cefalea</a:t>
            </a:r>
            <a:r>
              <a:rPr lang="it-IT" sz="3800" i="1" dirty="0" smtClean="0"/>
              <a:t> , il rischio di </a:t>
            </a:r>
            <a:r>
              <a:rPr lang="it-IT" sz="3800" b="1" i="1" dirty="0" smtClean="0"/>
              <a:t>emorragia cerebrale</a:t>
            </a:r>
            <a:r>
              <a:rPr lang="it-IT" sz="3800" i="1" dirty="0" smtClean="0"/>
              <a:t>, </a:t>
            </a:r>
            <a:r>
              <a:rPr lang="it-IT" sz="3800" b="1" i="1" dirty="0" smtClean="0"/>
              <a:t>allucinazioni</a:t>
            </a:r>
            <a:r>
              <a:rPr lang="it-IT" sz="3800" i="1" dirty="0" smtClean="0"/>
              <a:t>, disturbi psicologici che possono passare dalla depressione fino ad arrivare alla </a:t>
            </a:r>
            <a:r>
              <a:rPr lang="it-IT" sz="3800" b="1" i="1" dirty="0" smtClean="0"/>
              <a:t>paranoia</a:t>
            </a:r>
            <a:r>
              <a:rPr lang="it-IT" sz="3800" i="1" dirty="0" smtClean="0"/>
              <a:t> e alla </a:t>
            </a:r>
            <a:r>
              <a:rPr lang="it-IT" sz="3800" b="1" i="1" dirty="0" smtClean="0"/>
              <a:t>schizofrenia</a:t>
            </a:r>
            <a:endParaRPr lang="it-IT" sz="3800" i="1" dirty="0" smtClean="0"/>
          </a:p>
          <a:p>
            <a:pPr>
              <a:buNone/>
            </a:pPr>
            <a:endParaRPr lang="it-IT" sz="3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Rettangolo 1"/>
          <p:cNvSpPr/>
          <p:nvPr/>
        </p:nvSpPr>
        <p:spPr>
          <a:xfrm>
            <a:off x="323528" y="260648"/>
            <a:ext cx="8568952" cy="2862322"/>
          </a:xfrm>
          <a:prstGeom prst="rect">
            <a:avLst/>
          </a:prstGeom>
        </p:spPr>
        <p:txBody>
          <a:bodyPr wrap="square">
            <a:spAutoFit/>
          </a:bodyPr>
          <a:lstStyle/>
          <a:p>
            <a:r>
              <a:rPr lang="it-IT" sz="2000" b="1" dirty="0" smtClean="0"/>
              <a:t>Narcotici: effetti e rischi</a:t>
            </a:r>
          </a:p>
          <a:p>
            <a:r>
              <a:rPr lang="it-IT" sz="2000" dirty="0" smtClean="0"/>
              <a:t>I</a:t>
            </a:r>
            <a:r>
              <a:rPr lang="it-IT" sz="2000" b="1" dirty="0" smtClean="0"/>
              <a:t> narcotici</a:t>
            </a:r>
            <a:r>
              <a:rPr lang="it-IT" sz="2000" dirty="0" smtClean="0"/>
              <a:t> vengono utilizzati spesso per il trattamento del </a:t>
            </a:r>
            <a:r>
              <a:rPr lang="it-IT" sz="2000" b="1" dirty="0" smtClean="0"/>
              <a:t>dolore cronico</a:t>
            </a:r>
            <a:r>
              <a:rPr lang="it-IT" sz="2000" dirty="0" smtClean="0"/>
              <a:t> e forte. Vengono impiegati nello sport contro il dolore causato da crampi o traumi. Essi scatenano nella persona stimolazione di tipo psicologico ed euforia. Al pari degli stimolanti essi sono molto pericolosi se utilizzati da agonisti. Non solo per un falso senso di potenza di tipo psicologico, ma soprattutto per un aumento della </a:t>
            </a:r>
            <a:r>
              <a:rPr lang="it-IT" sz="2000" b="1" dirty="0" smtClean="0"/>
              <a:t>soglia del dolore </a:t>
            </a:r>
            <a:r>
              <a:rPr lang="it-IT" sz="2000" dirty="0" smtClean="0"/>
              <a:t>molto evidente, che porta solitamente all’incapacità dell’atleta di percepire i danni che il proprio corpo subisce. Inoltre sono in grado di indurre dipendenza.</a:t>
            </a:r>
            <a:endParaRPr lang="it-IT" sz="2000" dirty="0"/>
          </a:p>
        </p:txBody>
      </p:sp>
      <p:sp>
        <p:nvSpPr>
          <p:cNvPr id="3" name="Rettangolo 2"/>
          <p:cNvSpPr/>
          <p:nvPr/>
        </p:nvSpPr>
        <p:spPr>
          <a:xfrm>
            <a:off x="467544" y="3140968"/>
            <a:ext cx="8424936" cy="3785652"/>
          </a:xfrm>
          <a:prstGeom prst="rect">
            <a:avLst/>
          </a:prstGeom>
        </p:spPr>
        <p:txBody>
          <a:bodyPr wrap="square">
            <a:spAutoFit/>
          </a:bodyPr>
          <a:lstStyle/>
          <a:p>
            <a:r>
              <a:rPr lang="it-IT" sz="2000" b="1" dirty="0" smtClean="0"/>
              <a:t>Steroidi </a:t>
            </a:r>
            <a:r>
              <a:rPr lang="it-IT" sz="2000" b="1" dirty="0" err="1" smtClean="0"/>
              <a:t>androgeni-anabolizzanti</a:t>
            </a:r>
            <a:r>
              <a:rPr lang="it-IT" sz="2000" b="1" dirty="0" smtClean="0"/>
              <a:t>: effetti e rischi</a:t>
            </a:r>
          </a:p>
          <a:p>
            <a:r>
              <a:rPr lang="it-IT" sz="2000" dirty="0" smtClean="0"/>
              <a:t>Questo è un tipo di </a:t>
            </a:r>
            <a:r>
              <a:rPr lang="it-IT" sz="2000" i="1" dirty="0" smtClean="0"/>
              <a:t>doping ormonale.</a:t>
            </a:r>
            <a:r>
              <a:rPr lang="it-IT" sz="2000" dirty="0" smtClean="0"/>
              <a:t> Il più usato è il testosterone, ormone prodotto normalmente dall’</a:t>
            </a:r>
            <a:r>
              <a:rPr lang="it-IT" sz="2000" b="1" dirty="0" smtClean="0"/>
              <a:t>organismo</a:t>
            </a:r>
            <a:r>
              <a:rPr lang="it-IT" sz="2000" dirty="0" smtClean="0"/>
              <a:t> che favorisce l’aumento della massa muscolare ed il tessuto osseo. Sebbene utilizzato normalmente per combattere il deficit di crescita, se utilizzato come sostanza dopante per far crescere la muscolatura, è in grado di favorire lo sviluppo del </a:t>
            </a:r>
            <a:r>
              <a:rPr lang="it-IT" sz="2000" b="1" dirty="0" smtClean="0"/>
              <a:t>cancro</a:t>
            </a:r>
            <a:r>
              <a:rPr lang="it-IT" sz="2000" dirty="0" smtClean="0"/>
              <a:t> e dare vita a tutta una serie di patologie molto serie: </a:t>
            </a:r>
            <a:r>
              <a:rPr lang="it-IT" sz="2000" b="1" dirty="0" smtClean="0"/>
              <a:t>fibrosi</a:t>
            </a:r>
            <a:r>
              <a:rPr lang="it-IT" sz="2000" dirty="0" smtClean="0"/>
              <a:t>, cisti, ascessi, </a:t>
            </a:r>
            <a:r>
              <a:rPr lang="it-IT" sz="2000" i="1" dirty="0" smtClean="0"/>
              <a:t>calcificazione e rottura delle fibre muscolari</a:t>
            </a:r>
            <a:r>
              <a:rPr lang="it-IT" sz="2000" dirty="0" smtClean="0"/>
              <a:t>. Ed ancora: </a:t>
            </a:r>
            <a:r>
              <a:rPr lang="it-IT" sz="2000" b="1" dirty="0" smtClean="0"/>
              <a:t>emorragie</a:t>
            </a:r>
            <a:r>
              <a:rPr lang="it-IT" sz="2000" dirty="0" smtClean="0"/>
              <a:t>,</a:t>
            </a:r>
            <a:r>
              <a:rPr lang="it-IT" sz="2000" b="1" dirty="0" smtClean="0"/>
              <a:t>trombosi</a:t>
            </a:r>
            <a:r>
              <a:rPr lang="it-IT" sz="2000" dirty="0" smtClean="0"/>
              <a:t>, arresto cardiaco, </a:t>
            </a:r>
            <a:r>
              <a:rPr lang="it-IT" sz="2000" b="1" dirty="0" smtClean="0"/>
              <a:t>ictus</a:t>
            </a:r>
            <a:r>
              <a:rPr lang="it-IT" sz="2000" dirty="0" smtClean="0"/>
              <a:t>, emorragia cerebrale e </a:t>
            </a:r>
            <a:r>
              <a:rPr lang="it-IT" sz="2000" b="1" dirty="0" smtClean="0"/>
              <a:t>cirrosi epatica</a:t>
            </a:r>
            <a:r>
              <a:rPr lang="it-IT" sz="2000" dirty="0" smtClean="0"/>
              <a:t>.  Negli uomini gli steroidi sono in grado di aumentare l’aggressività e causare impotenza. Nelle donne possono addirittura arrivare a disturbare il</a:t>
            </a:r>
            <a:r>
              <a:rPr lang="it-IT" sz="2000" b="1" dirty="0" smtClean="0"/>
              <a:t> metabolismo</a:t>
            </a:r>
            <a:r>
              <a:rPr lang="it-IT" sz="2000" dirty="0" smtClean="0"/>
              <a:t> e portare alla </a:t>
            </a:r>
            <a:r>
              <a:rPr lang="it-IT" sz="2000" i="1" dirty="0" smtClean="0"/>
              <a:t>perdita dei capelli ed alla crescita della barba.</a:t>
            </a:r>
            <a:endParaRPr lang="it-IT"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Rettangolo 1"/>
          <p:cNvSpPr/>
          <p:nvPr/>
        </p:nvSpPr>
        <p:spPr>
          <a:xfrm>
            <a:off x="323528" y="188640"/>
            <a:ext cx="8424936" cy="5078313"/>
          </a:xfrm>
          <a:prstGeom prst="rect">
            <a:avLst/>
          </a:prstGeom>
        </p:spPr>
        <p:txBody>
          <a:bodyPr wrap="square">
            <a:spAutoFit/>
          </a:bodyPr>
          <a:lstStyle/>
          <a:p>
            <a:r>
              <a:rPr lang="it-IT" b="1" dirty="0" smtClean="0"/>
              <a:t>Eritropoietina (</a:t>
            </a:r>
            <a:r>
              <a:rPr lang="it-IT" b="1" dirty="0" err="1" smtClean="0"/>
              <a:t>Epo</a:t>
            </a:r>
            <a:r>
              <a:rPr lang="it-IT" b="1" dirty="0" smtClean="0"/>
              <a:t>): effetti e rischi</a:t>
            </a:r>
          </a:p>
          <a:p>
            <a:r>
              <a:rPr lang="it-IT" dirty="0" smtClean="0"/>
              <a:t>L’</a:t>
            </a:r>
            <a:r>
              <a:rPr lang="it-IT" b="1" dirty="0" smtClean="0"/>
              <a:t>eritropoietina</a:t>
            </a:r>
            <a:r>
              <a:rPr lang="it-IT" dirty="0" smtClean="0"/>
              <a:t>, conosciuta sotto il nome di</a:t>
            </a:r>
            <a:r>
              <a:rPr lang="it-IT" i="1" dirty="0" smtClean="0"/>
              <a:t> </a:t>
            </a:r>
            <a:r>
              <a:rPr lang="it-IT" i="1" dirty="0" err="1" smtClean="0"/>
              <a:t>Epo</a:t>
            </a:r>
            <a:r>
              <a:rPr lang="it-IT" dirty="0" smtClean="0"/>
              <a:t>, è una delle sostanze illegali più utilizzate nel </a:t>
            </a:r>
            <a:r>
              <a:rPr lang="it-IT" b="1" dirty="0" smtClean="0"/>
              <a:t>doping sportivo</a:t>
            </a:r>
            <a:r>
              <a:rPr lang="it-IT" dirty="0" smtClean="0"/>
              <a:t> ed una delle più pericolose. Questo ormone è naturalmente prodotto dal rene per stimolare la produzione di</a:t>
            </a:r>
            <a:r>
              <a:rPr lang="it-IT" b="1" dirty="0" smtClean="0"/>
              <a:t> globuli rossi</a:t>
            </a:r>
            <a:r>
              <a:rPr lang="it-IT" dirty="0" smtClean="0"/>
              <a:t> da parte del </a:t>
            </a:r>
            <a:r>
              <a:rPr lang="it-IT" b="1" dirty="0" smtClean="0"/>
              <a:t>midollo osseo</a:t>
            </a:r>
            <a:r>
              <a:rPr lang="it-IT" dirty="0" smtClean="0"/>
              <a:t>. Normalmente, nella sua versione sintetica di laboratorio, è un farmaco utilizzato per combattere le anemie gravi e croniche ed in particolari tipologie di emorragia.</a:t>
            </a:r>
          </a:p>
          <a:p>
            <a:r>
              <a:rPr lang="it-IT" dirty="0" smtClean="0"/>
              <a:t>Gli atleti che decidono di iniettarsi l’</a:t>
            </a:r>
            <a:r>
              <a:rPr lang="it-IT" dirty="0" err="1" smtClean="0"/>
              <a:t>epo</a:t>
            </a:r>
            <a:r>
              <a:rPr lang="it-IT" dirty="0" smtClean="0"/>
              <a:t> lo fanno per aumentare il numero dei loro globuli rossi, ed incrementare in questo modo il livello di ossigeno nei muscoli, per ottenere maggiore resistenza fisica e più forza muscolare. I rischi di quest’agente dopante risiedono nell’</a:t>
            </a:r>
            <a:r>
              <a:rPr lang="it-IT" b="1" dirty="0" smtClean="0"/>
              <a:t>aumento della viscosità del sangue</a:t>
            </a:r>
            <a:r>
              <a:rPr lang="it-IT" dirty="0" smtClean="0"/>
              <a:t> che si “addensa” (ci sono specialisti che per rendere l’idea parlano della consistenza della marmellata, N.d.R.) e non scorre quindi in maniera adeguata. Il rischio per la salute è altissimo e le patologie che possono scaturire dall’utilizzo di quest’ormone gravissime: ipertensione,</a:t>
            </a:r>
            <a:r>
              <a:rPr lang="it-IT" b="1" dirty="0" smtClean="0"/>
              <a:t>convulsioni</a:t>
            </a:r>
            <a:r>
              <a:rPr lang="it-IT" dirty="0" smtClean="0"/>
              <a:t>, angina pectoris, </a:t>
            </a:r>
            <a:r>
              <a:rPr lang="it-IT" b="1" dirty="0" smtClean="0"/>
              <a:t>occlusioni vascolari</a:t>
            </a:r>
            <a:r>
              <a:rPr lang="it-IT" dirty="0" smtClean="0"/>
              <a:t> e ictus ed infarto. Ed ancora: shock emolitico, infarto intestinale, </a:t>
            </a:r>
            <a:r>
              <a:rPr lang="it-IT" b="1" dirty="0" smtClean="0"/>
              <a:t>emorragia retinica</a:t>
            </a:r>
            <a:r>
              <a:rPr lang="it-IT" dirty="0" smtClean="0"/>
              <a:t>, nefrite, ittero, reazioni allergiche e </a:t>
            </a:r>
            <a:r>
              <a:rPr lang="it-IT" b="1" dirty="0" smtClean="0"/>
              <a:t>crampi muscolari</a:t>
            </a:r>
            <a:r>
              <a:rPr lang="it-IT" dirty="0" smtClean="0"/>
              <a:t>.  In alcuni casi possono svilupparsi anche delle forme di leucemia</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Il controllo anti-doping</a:t>
            </a:r>
            <a:endParaRPr lang="it-IT" sz="3600" dirty="0"/>
          </a:p>
        </p:txBody>
      </p:sp>
      <p:pic>
        <p:nvPicPr>
          <p:cNvPr id="5" name="Segnaposto contenuto 4" descr="ERASMUS LAVORO 2.jpg"/>
          <p:cNvPicPr>
            <a:picLocks noGrp="1" noChangeAspect="1"/>
          </p:cNvPicPr>
          <p:nvPr>
            <p:ph idx="1"/>
          </p:nvPr>
        </p:nvPicPr>
        <p:blipFill>
          <a:blip r:embed="rId2" cstate="print"/>
          <a:stretch>
            <a:fillRect/>
          </a:stretch>
        </p:blipFill>
        <p:spPr>
          <a:xfrm>
            <a:off x="3563888" y="260648"/>
            <a:ext cx="5111750" cy="3313307"/>
          </a:xfrm>
        </p:spPr>
      </p:pic>
      <p:sp>
        <p:nvSpPr>
          <p:cNvPr id="4" name="Segnaposto testo 3"/>
          <p:cNvSpPr>
            <a:spLocks noGrp="1"/>
          </p:cNvSpPr>
          <p:nvPr>
            <p:ph type="body" sz="half" idx="2"/>
          </p:nvPr>
        </p:nvSpPr>
        <p:spPr/>
        <p:txBody>
          <a:bodyPr>
            <a:normAutofit fontScale="92500" lnSpcReduction="20000"/>
          </a:bodyPr>
          <a:lstStyle/>
          <a:p>
            <a:r>
              <a:rPr lang="it-IT" sz="3000" dirty="0" smtClean="0"/>
              <a:t>Dopo gare di ciclismo e molti altri sport, si tengono dei controlli anti-doping,  dove gli atleti devono dimostrare di non aver superato un certo limite riguardo le sostanze assunte.</a:t>
            </a:r>
          </a:p>
          <a:p>
            <a:endParaRPr lang="it-IT" dirty="0"/>
          </a:p>
        </p:txBody>
      </p:sp>
      <p:pic>
        <p:nvPicPr>
          <p:cNvPr id="7170" name="Picture 2" descr="http://images.forum-auto.com/mesimages/336526/antidoping.jpg"/>
          <p:cNvPicPr>
            <a:picLocks noChangeAspect="1" noChangeArrowheads="1"/>
          </p:cNvPicPr>
          <p:nvPr/>
        </p:nvPicPr>
        <p:blipFill>
          <a:blip r:embed="rId3" cstate="print"/>
          <a:srcRect/>
          <a:stretch>
            <a:fillRect/>
          </a:stretch>
        </p:blipFill>
        <p:spPr bwMode="auto">
          <a:xfrm>
            <a:off x="4139952" y="3602174"/>
            <a:ext cx="4176464" cy="313234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45000">
              <a:srgbClr val="FF7A00"/>
            </a:gs>
            <a:gs pos="70000">
              <a:srgbClr val="FF0300"/>
            </a:gs>
            <a:gs pos="100000">
              <a:srgbClr val="4D0808"/>
            </a:gs>
          </a:gsLst>
          <a:lin ang="5400000" scaled="0"/>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haroni" pitchFamily="2" charset="-79"/>
                <a:cs typeface="Aharoni" pitchFamily="2" charset="-79"/>
              </a:rPr>
              <a:t>L’atletica </a:t>
            </a:r>
            <a:endParaRPr lang="it-IT" b="1" dirty="0">
              <a:latin typeface="Aharoni" pitchFamily="2" charset="-79"/>
              <a:cs typeface="Aharoni" pitchFamily="2" charset="-79"/>
            </a:endParaRPr>
          </a:p>
        </p:txBody>
      </p:sp>
      <p:sp>
        <p:nvSpPr>
          <p:cNvPr id="3" name="Segnaposto contenuto 2"/>
          <p:cNvSpPr>
            <a:spLocks noGrp="1"/>
          </p:cNvSpPr>
          <p:nvPr>
            <p:ph idx="1"/>
          </p:nvPr>
        </p:nvSpPr>
        <p:spPr>
          <a:xfrm>
            <a:off x="467544" y="1268760"/>
            <a:ext cx="8229600" cy="5589240"/>
          </a:xfrm>
        </p:spPr>
        <p:txBody>
          <a:bodyPr>
            <a:normAutofit fontScale="77500" lnSpcReduction="20000"/>
          </a:bodyPr>
          <a:lstStyle/>
          <a:p>
            <a:pPr>
              <a:buNone/>
            </a:pPr>
            <a:r>
              <a:rPr lang="it-IT" b="1" dirty="0" smtClean="0"/>
              <a:t>-</a:t>
            </a:r>
            <a:r>
              <a:rPr lang="it-IT" sz="3100" b="1" dirty="0" smtClean="0"/>
              <a:t>Marco </a:t>
            </a:r>
            <a:r>
              <a:rPr lang="it-IT" sz="3100" b="1" dirty="0" err="1" smtClean="0"/>
              <a:t>Martino-Italia</a:t>
            </a:r>
            <a:endParaRPr lang="it-IT" sz="3100" b="1" dirty="0" smtClean="0"/>
          </a:p>
          <a:p>
            <a:r>
              <a:rPr lang="it-IT" dirty="0" smtClean="0"/>
              <a:t> </a:t>
            </a:r>
            <a:r>
              <a:rPr lang="it-IT" sz="3100" dirty="0" smtClean="0"/>
              <a:t>è un ex atleta italiano, primatista nazionale del lancio del disco con la misura di 67,62 m. È stato quattordici volte campione italiano.</a:t>
            </a:r>
          </a:p>
          <a:p>
            <a:r>
              <a:rPr lang="it-IT" sz="3100" dirty="0" smtClean="0"/>
              <a:t>Negli anni 1980 diede vita ad una avvincente rivalità nel lancio del disco, in ambito nazionale, con il collega Marco </a:t>
            </a:r>
            <a:r>
              <a:rPr lang="it-IT" sz="3100" dirty="0" err="1" smtClean="0"/>
              <a:t>Bucci</a:t>
            </a:r>
            <a:r>
              <a:rPr lang="it-IT" sz="3100" dirty="0" smtClean="0"/>
              <a:t>, i due si alternarono più volte nell'albo d'oro dei campionati italiani e si tolsero  il primato italiano. In particolare al Meeting di Formia del 30 giugno 1984, i due stabilirono entrambi il primato italiano nella stessa gara (66,90 Martino e 66,96 </a:t>
            </a:r>
            <a:r>
              <a:rPr lang="it-IT" sz="3100" dirty="0" err="1" smtClean="0"/>
              <a:t>Bucci</a:t>
            </a:r>
            <a:r>
              <a:rPr lang="it-IT" sz="3100" dirty="0" smtClean="0"/>
              <a:t>), Martino tolse definitivamente il record a </a:t>
            </a:r>
            <a:r>
              <a:rPr lang="it-IT" sz="3100" dirty="0" err="1" smtClean="0"/>
              <a:t>Bucci</a:t>
            </a:r>
            <a:r>
              <a:rPr lang="it-IT" sz="3100" dirty="0" smtClean="0"/>
              <a:t> il 28 maggio 1989, allorché a Spoleto con 67,62 stabilì quello che tuttora, a distanza di ventitré anni, è l'attuale record italiano del lancio del disco.</a:t>
            </a:r>
          </a:p>
          <a:p>
            <a:r>
              <a:rPr lang="it-IT" sz="3100" dirty="0" smtClean="0"/>
              <a:t>Nel 1998 venne trovato positivo ad un test antidoping, terminando così la sua carriera.</a:t>
            </a:r>
          </a:p>
          <a:p>
            <a:endParaRPr lang="it-IT" sz="3100" dirty="0"/>
          </a:p>
        </p:txBody>
      </p:sp>
      <p:pic>
        <p:nvPicPr>
          <p:cNvPr id="6146" name="Picture 2" descr="http://www.pontelandolfonews.com/wp-content/uploads/disco.gif"/>
          <p:cNvPicPr>
            <a:picLocks noChangeAspect="1" noChangeArrowheads="1"/>
          </p:cNvPicPr>
          <p:nvPr/>
        </p:nvPicPr>
        <p:blipFill>
          <a:blip r:embed="rId2" cstate="print"/>
          <a:srcRect/>
          <a:stretch>
            <a:fillRect/>
          </a:stretch>
        </p:blipFill>
        <p:spPr bwMode="auto">
          <a:xfrm>
            <a:off x="6444208" y="0"/>
            <a:ext cx="2483743" cy="163875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510</Words>
  <Application>Microsoft Office PowerPoint</Application>
  <PresentationFormat>Presentazione su schermo (4:3)</PresentationFormat>
  <Paragraphs>57</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IL DOPING NELLO SPORT</vt:lpstr>
      <vt:lpstr>Diapositiva 2</vt:lpstr>
      <vt:lpstr>Definizione di doping</vt:lpstr>
      <vt:lpstr>La storia del doping</vt:lpstr>
      <vt:lpstr>Le sostanze dopanti più utilizzate e gli effetti sull’organismo</vt:lpstr>
      <vt:lpstr>Diapositiva 6</vt:lpstr>
      <vt:lpstr>Diapositiva 7</vt:lpstr>
      <vt:lpstr>Il controllo anti-doping</vt:lpstr>
      <vt:lpstr>L’atletica </vt:lpstr>
      <vt:lpstr>Il baseball</vt:lpstr>
      <vt:lpstr>Rugby</vt:lpstr>
      <vt:lpstr>Il calcio</vt:lpstr>
      <vt:lpstr>Il ciclismo</vt:lpstr>
      <vt:lpstr>Diapositiva 14</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DOPING NELLO SPORT</dc:title>
  <dc:creator>Utente</dc:creator>
  <cp:lastModifiedBy>hp</cp:lastModifiedBy>
  <cp:revision>73</cp:revision>
  <dcterms:created xsi:type="dcterms:W3CDTF">2015-12-22T18:04:28Z</dcterms:created>
  <dcterms:modified xsi:type="dcterms:W3CDTF">2016-02-23T15:27:55Z</dcterms:modified>
</cp:coreProperties>
</file>