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81" r:id="rId4"/>
    <p:sldId id="282" r:id="rId5"/>
    <p:sldId id="289" r:id="rId6"/>
    <p:sldId id="319" r:id="rId7"/>
    <p:sldId id="318" r:id="rId8"/>
    <p:sldId id="284" r:id="rId9"/>
    <p:sldId id="286" r:id="rId10"/>
    <p:sldId id="288" r:id="rId11"/>
    <p:sldId id="290" r:id="rId12"/>
    <p:sldId id="291" r:id="rId13"/>
    <p:sldId id="307" r:id="rId14"/>
    <p:sldId id="301" r:id="rId15"/>
    <p:sldId id="295" r:id="rId16"/>
    <p:sldId id="296" r:id="rId17"/>
    <p:sldId id="314" r:id="rId18"/>
    <p:sldId id="297" r:id="rId19"/>
    <p:sldId id="309" r:id="rId20"/>
    <p:sldId id="310" r:id="rId21"/>
    <p:sldId id="311" r:id="rId22"/>
    <p:sldId id="312" r:id="rId23"/>
    <p:sldId id="298" r:id="rId24"/>
    <p:sldId id="264" r:id="rId25"/>
    <p:sldId id="299" r:id="rId26"/>
    <p:sldId id="263" r:id="rId27"/>
    <p:sldId id="265" r:id="rId28"/>
    <p:sldId id="266" r:id="rId29"/>
    <p:sldId id="267" r:id="rId30"/>
    <p:sldId id="279" r:id="rId31"/>
    <p:sldId id="278" r:id="rId32"/>
    <p:sldId id="306" r:id="rId33"/>
    <p:sldId id="316" r:id="rId34"/>
    <p:sldId id="300" r:id="rId35"/>
    <p:sldId id="272" r:id="rId3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8" d="100"/>
          <a:sy n="68"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277924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231303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372280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202023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27878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7C0E2F17-D5BD-4DCD-BCC5-7ED1F5CCD14D}" type="datetimeFigureOut">
              <a:rPr lang="lt-LT" smtClean="0"/>
              <a:t>2015.07.02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384051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7C0E2F17-D5BD-4DCD-BCC5-7ED1F5CCD14D}" type="datetimeFigureOut">
              <a:rPr lang="lt-LT" smtClean="0"/>
              <a:t>2015.07.02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34569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7C0E2F17-D5BD-4DCD-BCC5-7ED1F5CCD14D}" type="datetimeFigureOut">
              <a:rPr lang="lt-LT" smtClean="0"/>
              <a:t>2015.07.02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407554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7C0E2F17-D5BD-4DCD-BCC5-7ED1F5CCD14D}" type="datetimeFigureOut">
              <a:rPr lang="lt-LT" smtClean="0"/>
              <a:t>2015.07.02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33782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C0E2F17-D5BD-4DCD-BCC5-7ED1F5CCD14D}" type="datetimeFigureOut">
              <a:rPr lang="lt-LT" smtClean="0"/>
              <a:t>2015.07.02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401125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7C0E2F17-D5BD-4DCD-BCC5-7ED1F5CCD14D}" type="datetimeFigureOut">
              <a:rPr lang="lt-LT" smtClean="0"/>
              <a:t>2015.07.02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383BE237-7D66-4BF5-978D-0021BEE5F365}" type="slidenum">
              <a:rPr lang="lt-LT" smtClean="0"/>
              <a:t>‹#›</a:t>
            </a:fld>
            <a:endParaRPr lang="lt-LT"/>
          </a:p>
        </p:txBody>
      </p:sp>
    </p:spTree>
    <p:extLst>
      <p:ext uri="{BB962C8B-B14F-4D97-AF65-F5344CB8AC3E}">
        <p14:creationId xmlns:p14="http://schemas.microsoft.com/office/powerpoint/2010/main" val="359721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E2F17-D5BD-4DCD-BCC5-7ED1F5CCD14D}" type="datetimeFigureOut">
              <a:rPr lang="lt-LT" smtClean="0"/>
              <a:t>2015.07.02</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BE237-7D66-4BF5-978D-0021BEE5F365}" type="slidenum">
              <a:rPr lang="lt-LT" smtClean="0"/>
              <a:t>‹#›</a:t>
            </a:fld>
            <a:endParaRPr lang="lt-LT"/>
          </a:p>
        </p:txBody>
      </p:sp>
    </p:spTree>
    <p:extLst>
      <p:ext uri="{BB962C8B-B14F-4D97-AF65-F5344CB8AC3E}">
        <p14:creationId xmlns:p14="http://schemas.microsoft.com/office/powerpoint/2010/main" val="18760815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nimoto.com/play/SK1zrkf0zg85GcjFzIhtqg" TargetMode="External"/><Relationship Id="rId2" Type="http://schemas.openxmlformats.org/officeDocument/2006/relationships/hyperlink" Target="http://animoto.com/play/vbevC94JV8nlzMhU0S2xA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113832446"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vimeo.com/34498511" TargetMode="External"/><Relationship Id="rId4" Type="http://schemas.openxmlformats.org/officeDocument/2006/relationships/hyperlink" Target="https://vimeo.com/5608058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nimoto.com/play/GM3wBZ8pwKwSgtPZ8yS0SA" TargetMode="External"/><Relationship Id="rId2" Type="http://schemas.openxmlformats.org/officeDocument/2006/relationships/hyperlink" Target="http://vimeo.com/90199066"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2058150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aurelijosklase.jimdo.com/projektai/etwinning-skaitmeniniai-%C4%8Diabuviai/" TargetMode="External"/><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twinspace.etwinning.net/103/pages/page/45064"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vimeo.com/22479157" TargetMode="External"/><Relationship Id="rId4" Type="http://schemas.openxmlformats.org/officeDocument/2006/relationships/hyperlink" Target="https://vimeo.com/224763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683567" y="2636912"/>
            <a:ext cx="7994451" cy="1728192"/>
          </a:xfrm>
        </p:spPr>
        <p:txBody>
          <a:bodyPr>
            <a:normAutofit fontScale="90000"/>
          </a:bodyPr>
          <a:lstStyle/>
          <a:p>
            <a:r>
              <a:rPr lang="lt-LT" dirty="0" smtClean="0"/>
              <a:t/>
            </a:r>
            <a:br>
              <a:rPr lang="lt-LT" dirty="0" smtClean="0"/>
            </a:br>
            <a:r>
              <a:rPr lang="lt-LT" dirty="0" smtClean="0"/>
              <a:t>Šiaulių </a:t>
            </a:r>
            <a:r>
              <a:rPr lang="lt-LT" dirty="0"/>
              <a:t>,,</a:t>
            </a:r>
            <a:r>
              <a:rPr lang="lt-LT" dirty="0" err="1"/>
              <a:t>Juventos</a:t>
            </a:r>
            <a:r>
              <a:rPr lang="lt-LT" dirty="0"/>
              <a:t>“ progimnazijos patirtis projektinėje veikloje</a:t>
            </a:r>
          </a:p>
        </p:txBody>
      </p:sp>
      <p:sp>
        <p:nvSpPr>
          <p:cNvPr id="3" name="Antrinis pavadinimas 2"/>
          <p:cNvSpPr>
            <a:spLocks noGrp="1"/>
          </p:cNvSpPr>
          <p:nvPr>
            <p:ph type="subTitle" idx="1"/>
          </p:nvPr>
        </p:nvSpPr>
        <p:spPr/>
        <p:txBody>
          <a:bodyPr>
            <a:normAutofit fontScale="55000" lnSpcReduction="20000"/>
          </a:bodyPr>
          <a:lstStyle/>
          <a:p>
            <a:endParaRPr lang="lt-LT" dirty="0" smtClean="0"/>
          </a:p>
          <a:p>
            <a:endParaRPr lang="lt-LT" dirty="0"/>
          </a:p>
          <a:p>
            <a:r>
              <a:rPr lang="lt-LT" dirty="0"/>
              <a:t>Aurelija </a:t>
            </a:r>
            <a:r>
              <a:rPr lang="lt-LT" dirty="0" err="1"/>
              <a:t>Dirginčienė</a:t>
            </a:r>
            <a:r>
              <a:rPr lang="lt-LT" dirty="0"/>
              <a:t>,</a:t>
            </a:r>
            <a:br>
              <a:rPr lang="lt-LT" dirty="0"/>
            </a:br>
            <a:r>
              <a:rPr lang="lt-LT" dirty="0"/>
              <a:t>Šiaulių „</a:t>
            </a:r>
            <a:r>
              <a:rPr lang="lt-LT" dirty="0" err="1"/>
              <a:t>Juventos</a:t>
            </a:r>
            <a:r>
              <a:rPr lang="lt-LT" dirty="0"/>
              <a:t>“ progimnazijos pradinių klasių mokytoja metodininkė, programos  </a:t>
            </a:r>
            <a:r>
              <a:rPr lang="lt-LT" dirty="0" err="1"/>
              <a:t>eTwinning</a:t>
            </a:r>
            <a:r>
              <a:rPr lang="lt-LT" dirty="0"/>
              <a:t> ambasadorė Šiaulių bei Telšių regionuose</a:t>
            </a:r>
            <a:br>
              <a:rPr lang="lt-LT" dirty="0"/>
            </a:br>
            <a:endParaRPr lang="lt-LT" dirty="0"/>
          </a:p>
        </p:txBody>
      </p:sp>
      <p:pic>
        <p:nvPicPr>
          <p:cNvPr id="4098" name="Picture 2" descr="D:\JUVENTA_2014-2015 m.m\2014-2015_4B\eTwinning\10 eTwinning sypsenu\et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25"/>
            <a:ext cx="3275856" cy="27739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88640"/>
            <a:ext cx="2593851" cy="243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24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smtClean="0"/>
              <a:t>„Nuo folkloro iki...</a:t>
            </a:r>
            <a:endParaRPr lang="lt-LT" dirty="0"/>
          </a:p>
        </p:txBody>
      </p:sp>
      <p:sp>
        <p:nvSpPr>
          <p:cNvPr id="6" name="Turinio vietos rezervavimo ženklas 5"/>
          <p:cNvSpPr>
            <a:spLocks noGrp="1"/>
          </p:cNvSpPr>
          <p:nvPr>
            <p:ph idx="1"/>
          </p:nvPr>
        </p:nvSpPr>
        <p:spPr/>
        <p:txBody>
          <a:bodyPr>
            <a:normAutofit fontScale="92500" lnSpcReduction="10000"/>
          </a:bodyPr>
          <a:lstStyle/>
          <a:p>
            <a:pPr marL="0" indent="0">
              <a:buNone/>
            </a:pPr>
            <a:r>
              <a:rPr lang="lt-LT" dirty="0" smtClean="0"/>
              <a:t>	2010-2011 </a:t>
            </a:r>
            <a:r>
              <a:rPr lang="lt-LT" dirty="0" err="1"/>
              <a:t>m.m</a:t>
            </a:r>
            <a:r>
              <a:rPr lang="lt-LT" dirty="0"/>
              <a:t>. metais </a:t>
            </a:r>
            <a:r>
              <a:rPr lang="lt-LT" dirty="0" smtClean="0"/>
              <a:t>vykdėme </a:t>
            </a:r>
            <a:r>
              <a:rPr lang="lt-LT" dirty="0"/>
              <a:t>projektą „Folkloro vaivorykštė“. Įpusėjus projektui supratome, kad tai neišsemiama veikla. Mokiniams patinka ir įdomu susipažinti  ne tik su savo šalies kultūra, folkloru, bet ir su kitų šalių. Naujam projektui „Nuo folkloro iki...“ </a:t>
            </a:r>
            <a:r>
              <a:rPr lang="lt-LT" dirty="0" smtClean="0"/>
              <a:t>iškėlėme </a:t>
            </a:r>
            <a:r>
              <a:rPr lang="lt-LT" dirty="0"/>
              <a:t>tikslą folklorą jungti su šiandiena, leisti mokiniams suvokti, kad tai, kas sena – nėra atgyvena, kad vertybės išlieka, kad be istorijos ir praeities kultūros nebūtų ir šiandienos bei ateities.</a:t>
            </a:r>
          </a:p>
        </p:txBody>
      </p:sp>
    </p:spTree>
    <p:extLst>
      <p:ext uri="{BB962C8B-B14F-4D97-AF65-F5344CB8AC3E}">
        <p14:creationId xmlns:p14="http://schemas.microsoft.com/office/powerpoint/2010/main" val="21452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temos:</a:t>
            </a:r>
            <a:endParaRPr lang="lt-LT" dirty="0"/>
          </a:p>
        </p:txBody>
      </p:sp>
      <p:sp>
        <p:nvSpPr>
          <p:cNvPr id="3" name="Turinio vietos rezervavimo ženklas 2"/>
          <p:cNvSpPr>
            <a:spLocks noGrp="1"/>
          </p:cNvSpPr>
          <p:nvPr>
            <p:ph idx="1"/>
          </p:nvPr>
        </p:nvSpPr>
        <p:spPr/>
        <p:txBody>
          <a:bodyPr>
            <a:normAutofit/>
          </a:bodyPr>
          <a:lstStyle/>
          <a:p>
            <a:r>
              <a:rPr lang="lt-LT" sz="4000" dirty="0"/>
              <a:t>„Mano miestas vakar, šiandien, rytoj</a:t>
            </a:r>
            <a:r>
              <a:rPr lang="lt-LT" sz="4000" dirty="0" smtClean="0"/>
              <a:t>“ </a:t>
            </a:r>
            <a:r>
              <a:rPr lang="lt-LT" sz="1900" dirty="0" smtClean="0"/>
              <a:t>– </a:t>
            </a:r>
            <a:r>
              <a:rPr lang="lt-LT" sz="2600" dirty="0" smtClean="0"/>
              <a:t>partneriai rinko medžiagą apie savo miestą</a:t>
            </a:r>
          </a:p>
          <a:p>
            <a:r>
              <a:rPr lang="lt-LT" sz="4000" dirty="0" smtClean="0"/>
              <a:t>„</a:t>
            </a:r>
            <a:r>
              <a:rPr lang="lt-LT" sz="4000" dirty="0"/>
              <a:t>Ką skaitė mano seneliai, tėvai, ką skaitau aš</a:t>
            </a:r>
            <a:r>
              <a:rPr lang="lt-LT" sz="4000" dirty="0" smtClean="0"/>
              <a:t>“</a:t>
            </a:r>
          </a:p>
          <a:p>
            <a:r>
              <a:rPr lang="lt-LT" sz="2600" dirty="0">
                <a:hlinkClick r:id="rId2"/>
              </a:rPr>
              <a:t>http://</a:t>
            </a:r>
            <a:r>
              <a:rPr lang="lt-LT" sz="2600" dirty="0" smtClean="0">
                <a:hlinkClick r:id="rId2"/>
              </a:rPr>
              <a:t>animoto.com/play/vbevC94JV8nlzMhU0S2xAw</a:t>
            </a:r>
            <a:r>
              <a:rPr lang="lt-LT" sz="2600" dirty="0" smtClean="0"/>
              <a:t> - Šiaurės šalių bibliotekų diena</a:t>
            </a:r>
          </a:p>
          <a:p>
            <a:r>
              <a:rPr lang="lt-LT" sz="2600" dirty="0">
                <a:hlinkClick r:id="rId3"/>
              </a:rPr>
              <a:t>http://</a:t>
            </a:r>
            <a:r>
              <a:rPr lang="lt-LT" sz="2600" dirty="0" smtClean="0">
                <a:hlinkClick r:id="rId3"/>
              </a:rPr>
              <a:t>animoto.com/play/SK1zrkf0zg85GcjFzIhtqg</a:t>
            </a:r>
            <a:r>
              <a:rPr lang="lt-LT" sz="2600" dirty="0" smtClean="0"/>
              <a:t> - Aš mėgstu knygas</a:t>
            </a:r>
          </a:p>
          <a:p>
            <a:endParaRPr lang="lt-LT" sz="2600" dirty="0" smtClean="0"/>
          </a:p>
          <a:p>
            <a:endParaRPr lang="lt-LT" sz="2600" dirty="0" smtClean="0"/>
          </a:p>
          <a:p>
            <a:endParaRPr lang="lt-LT" sz="4000" dirty="0"/>
          </a:p>
        </p:txBody>
      </p:sp>
    </p:spTree>
    <p:extLst>
      <p:ext uri="{BB962C8B-B14F-4D97-AF65-F5344CB8AC3E}">
        <p14:creationId xmlns:p14="http://schemas.microsoft.com/office/powerpoint/2010/main" val="150077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z="3100" dirty="0" err="1" smtClean="0"/>
              <a:t>From</a:t>
            </a:r>
            <a:r>
              <a:rPr lang="lt-LT" sz="3100" dirty="0" smtClean="0"/>
              <a:t> Folklore to...</a:t>
            </a:r>
            <a:br>
              <a:rPr lang="lt-LT" sz="3100" dirty="0" smtClean="0"/>
            </a:br>
            <a:r>
              <a:rPr lang="lt-LT" sz="3100" dirty="0" smtClean="0"/>
              <a:t>2011-2012 </a:t>
            </a:r>
            <a:r>
              <a:rPr lang="lt-LT" sz="3100" dirty="0" err="1" smtClean="0"/>
              <a:t>m.m</a:t>
            </a:r>
            <a:r>
              <a:rPr lang="lt-LT" sz="3100" dirty="0" smtClean="0"/>
              <a:t>. </a:t>
            </a:r>
            <a:r>
              <a:rPr lang="en-GB" dirty="0"/>
              <a:t/>
            </a:r>
            <a:br>
              <a:rPr lang="en-GB" dirty="0"/>
            </a:br>
            <a:r>
              <a:rPr lang="en-GB" sz="2700" dirty="0" err="1"/>
              <a:t>Partneriai</a:t>
            </a:r>
            <a:r>
              <a:rPr lang="en-GB" sz="2700" dirty="0"/>
              <a:t>: </a:t>
            </a:r>
            <a:r>
              <a:rPr lang="en-GB" sz="2700" dirty="0" err="1"/>
              <a:t>Islandija</a:t>
            </a:r>
            <a:r>
              <a:rPr lang="en-GB" sz="2700" dirty="0"/>
              <a:t>, </a:t>
            </a:r>
            <a:r>
              <a:rPr lang="en-GB" sz="2700" dirty="0" err="1" smtClean="0"/>
              <a:t>Estija</a:t>
            </a:r>
            <a:r>
              <a:rPr lang="en-GB" sz="2700" dirty="0" smtClean="0"/>
              <a:t>, </a:t>
            </a:r>
            <a:r>
              <a:rPr lang="en-GB" sz="2700" dirty="0" err="1" smtClean="0"/>
              <a:t>Latvija</a:t>
            </a:r>
            <a:r>
              <a:rPr lang="en-GB" sz="2700" dirty="0" smtClean="0"/>
              <a:t>, L</a:t>
            </a:r>
            <a:r>
              <a:rPr lang="lt-LT" sz="2700" dirty="0" err="1" smtClean="0"/>
              <a:t>ie</a:t>
            </a:r>
            <a:r>
              <a:rPr lang="en-GB" sz="2700" dirty="0" smtClean="0"/>
              <a:t>t</a:t>
            </a:r>
            <a:r>
              <a:rPr lang="lt-LT" sz="2700" dirty="0" smtClean="0"/>
              <a:t>u</a:t>
            </a:r>
            <a:r>
              <a:rPr lang="en-GB" sz="2700" dirty="0" err="1" smtClean="0"/>
              <a:t>va</a:t>
            </a:r>
            <a:endParaRPr lang="lt-LT" sz="27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831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Europos grandininė reakcija</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93" t="27381" r="8080" b="13017"/>
          <a:stretch/>
        </p:blipFill>
        <p:spPr bwMode="auto">
          <a:xfrm>
            <a:off x="0" y="2390113"/>
            <a:ext cx="82413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tačiakampis 3"/>
          <p:cNvSpPr/>
          <p:nvPr/>
        </p:nvSpPr>
        <p:spPr>
          <a:xfrm>
            <a:off x="5616116" y="2132856"/>
            <a:ext cx="3348372" cy="1877437"/>
          </a:xfrm>
          <a:prstGeom prst="rect">
            <a:avLst/>
          </a:prstGeom>
        </p:spPr>
        <p:txBody>
          <a:bodyPr wrap="square">
            <a:spAutoFit/>
          </a:bodyPr>
          <a:lstStyle/>
          <a:p>
            <a:pPr lvl="0" algn="ctr">
              <a:spcBef>
                <a:spcPct val="0"/>
              </a:spcBef>
            </a:pPr>
            <a:r>
              <a:rPr lang="lt-LT" dirty="0">
                <a:solidFill>
                  <a:prstClr val="black"/>
                </a:solidFill>
                <a:ea typeface="+mj-ea"/>
                <a:cs typeface="+mj-cs"/>
                <a:hlinkClick r:id="rId3"/>
              </a:rPr>
              <a:t>https://</a:t>
            </a:r>
            <a:r>
              <a:rPr lang="lt-LT" dirty="0" smtClean="0">
                <a:solidFill>
                  <a:prstClr val="black"/>
                </a:solidFill>
                <a:ea typeface="+mj-ea"/>
                <a:cs typeface="+mj-cs"/>
                <a:hlinkClick r:id="rId3"/>
              </a:rPr>
              <a:t>vimeo.com/113832446 </a:t>
            </a:r>
            <a:r>
              <a:rPr lang="lt-LT" sz="1000" dirty="0" smtClean="0">
                <a:solidFill>
                  <a:prstClr val="black"/>
                </a:solidFill>
                <a:ea typeface="+mj-ea"/>
                <a:cs typeface="+mj-cs"/>
                <a:hlinkClick r:id="rId3"/>
              </a:rPr>
              <a:t>(žmonių)</a:t>
            </a:r>
            <a:r>
              <a:rPr lang="lt-LT" dirty="0">
                <a:solidFill>
                  <a:prstClr val="black"/>
                </a:solidFill>
                <a:ea typeface="+mj-ea"/>
                <a:cs typeface="+mj-cs"/>
                <a:hlinkClick r:id="rId3"/>
              </a:rPr>
              <a:t/>
            </a:r>
            <a:br>
              <a:rPr lang="lt-LT" dirty="0">
                <a:solidFill>
                  <a:prstClr val="black"/>
                </a:solidFill>
                <a:ea typeface="+mj-ea"/>
                <a:cs typeface="+mj-cs"/>
                <a:hlinkClick r:id="rId3"/>
              </a:rPr>
            </a:br>
            <a:r>
              <a:rPr lang="lt-LT" dirty="0">
                <a:solidFill>
                  <a:prstClr val="black"/>
                </a:solidFill>
                <a:ea typeface="+mj-ea"/>
                <a:cs typeface="+mj-cs"/>
                <a:hlinkClick r:id="rId4"/>
              </a:rPr>
              <a:t>https://</a:t>
            </a:r>
            <a:r>
              <a:rPr lang="lt-LT" dirty="0" smtClean="0">
                <a:solidFill>
                  <a:prstClr val="black"/>
                </a:solidFill>
                <a:ea typeface="+mj-ea"/>
                <a:cs typeface="+mj-cs"/>
                <a:hlinkClick r:id="rId4"/>
              </a:rPr>
              <a:t>vimeo.com/56080584</a:t>
            </a:r>
            <a:r>
              <a:rPr lang="lt-LT" dirty="0" smtClean="0">
                <a:solidFill>
                  <a:prstClr val="black"/>
                </a:solidFill>
                <a:ea typeface="+mj-ea"/>
                <a:cs typeface="+mj-cs"/>
              </a:rPr>
              <a:t> </a:t>
            </a:r>
            <a:r>
              <a:rPr lang="lt-LT" sz="1000" dirty="0" smtClean="0">
                <a:solidFill>
                  <a:prstClr val="black"/>
                </a:solidFill>
                <a:ea typeface="+mj-ea"/>
                <a:cs typeface="+mj-cs"/>
              </a:rPr>
              <a:t>(2013)</a:t>
            </a:r>
          </a:p>
          <a:p>
            <a:pPr lvl="0" algn="ctr">
              <a:spcBef>
                <a:spcPct val="0"/>
              </a:spcBef>
            </a:pPr>
            <a:r>
              <a:rPr lang="lt-LT" sz="2000" dirty="0">
                <a:solidFill>
                  <a:prstClr val="black"/>
                </a:solidFill>
                <a:ea typeface="+mj-ea"/>
                <a:cs typeface="+mj-cs"/>
                <a:hlinkClick r:id="rId5"/>
              </a:rPr>
              <a:t>https://</a:t>
            </a:r>
            <a:r>
              <a:rPr lang="lt-LT" sz="2000" dirty="0" smtClean="0">
                <a:solidFill>
                  <a:prstClr val="black"/>
                </a:solidFill>
                <a:ea typeface="+mj-ea"/>
                <a:cs typeface="+mj-cs"/>
                <a:hlinkClick r:id="rId5"/>
              </a:rPr>
              <a:t>vimeo.com/34498511</a:t>
            </a:r>
            <a:endParaRPr lang="lt-LT" sz="2000" dirty="0" smtClean="0">
              <a:solidFill>
                <a:prstClr val="black"/>
              </a:solidFill>
              <a:ea typeface="+mj-ea"/>
              <a:cs typeface="+mj-cs"/>
            </a:endParaRPr>
          </a:p>
          <a:p>
            <a:pPr lvl="0" algn="ctr">
              <a:spcBef>
                <a:spcPct val="0"/>
              </a:spcBef>
            </a:pPr>
            <a:r>
              <a:rPr lang="lt-LT" sz="1000" dirty="0" smtClean="0">
                <a:solidFill>
                  <a:prstClr val="black"/>
                </a:solidFill>
                <a:ea typeface="+mj-ea"/>
                <a:cs typeface="+mj-cs"/>
              </a:rPr>
              <a:t>(2012)</a:t>
            </a:r>
          </a:p>
          <a:p>
            <a:pPr lvl="0" algn="ctr">
              <a:spcBef>
                <a:spcPct val="0"/>
              </a:spcBef>
            </a:pPr>
            <a:r>
              <a:rPr lang="lt-LT" sz="2000" dirty="0">
                <a:solidFill>
                  <a:prstClr val="black"/>
                </a:solidFill>
                <a:ea typeface="+mj-ea"/>
                <a:cs typeface="+mj-cs"/>
              </a:rPr>
              <a:t/>
            </a:r>
            <a:br>
              <a:rPr lang="lt-LT" sz="2000" dirty="0">
                <a:solidFill>
                  <a:prstClr val="black"/>
                </a:solidFill>
                <a:ea typeface="+mj-ea"/>
                <a:cs typeface="+mj-cs"/>
              </a:rPr>
            </a:br>
            <a:endParaRPr lang="lt-LT" sz="2000" dirty="0">
              <a:solidFill>
                <a:prstClr val="black"/>
              </a:solidFill>
              <a:ea typeface="+mj-ea"/>
              <a:cs typeface="+mj-cs"/>
            </a:endParaRPr>
          </a:p>
        </p:txBody>
      </p:sp>
      <p:sp>
        <p:nvSpPr>
          <p:cNvPr id="5" name="Turinio vietos rezervavimo ženklas 4"/>
          <p:cNvSpPr>
            <a:spLocks noGrp="1"/>
          </p:cNvSpPr>
          <p:nvPr>
            <p:ph idx="1"/>
          </p:nvPr>
        </p:nvSpPr>
        <p:spPr/>
        <p:txBody>
          <a:bodyPr/>
          <a:lstStyle/>
          <a:p>
            <a:endParaRPr lang="lt-LT"/>
          </a:p>
        </p:txBody>
      </p:sp>
    </p:spTree>
    <p:extLst>
      <p:ext uri="{BB962C8B-B14F-4D97-AF65-F5344CB8AC3E}">
        <p14:creationId xmlns:p14="http://schemas.microsoft.com/office/powerpoint/2010/main" val="334429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71600" y="612845"/>
            <a:ext cx="7776864" cy="5262979"/>
          </a:xfrm>
          <a:prstGeom prst="rect">
            <a:avLst/>
          </a:prstGeom>
        </p:spPr>
        <p:txBody>
          <a:bodyPr wrap="square">
            <a:spAutoFit/>
          </a:bodyPr>
          <a:lstStyle/>
          <a:p>
            <a:r>
              <a:rPr lang="lt-LT" sz="2400" dirty="0" smtClean="0">
                <a:solidFill>
                  <a:prstClr val="black"/>
                </a:solidFill>
              </a:rPr>
              <a:t>Šiaulių </a:t>
            </a:r>
            <a:r>
              <a:rPr lang="lt-LT" sz="2400" dirty="0">
                <a:solidFill>
                  <a:prstClr val="black"/>
                </a:solidFill>
              </a:rPr>
              <a:t>„</a:t>
            </a:r>
            <a:r>
              <a:rPr lang="lt-LT" sz="2400" dirty="0" err="1">
                <a:solidFill>
                  <a:prstClr val="black"/>
                </a:solidFill>
              </a:rPr>
              <a:t>Juventos</a:t>
            </a:r>
            <a:r>
              <a:rPr lang="lt-LT" sz="2400" dirty="0">
                <a:solidFill>
                  <a:prstClr val="black"/>
                </a:solidFill>
              </a:rPr>
              <a:t>“ progimnazijos pradinių klasių mokiniai ir mokytojai aktyvūs tarptautinių projektų dalyviai. Prieš </a:t>
            </a:r>
            <a:r>
              <a:rPr lang="lt-LT" sz="2400" dirty="0" smtClean="0">
                <a:solidFill>
                  <a:prstClr val="black"/>
                </a:solidFill>
              </a:rPr>
              <a:t>pora metų  pabaigėme </a:t>
            </a:r>
            <a:r>
              <a:rPr lang="lt-LT" sz="2400" dirty="0" err="1">
                <a:solidFill>
                  <a:prstClr val="black"/>
                </a:solidFill>
              </a:rPr>
              <a:t>Comenius</a:t>
            </a:r>
            <a:r>
              <a:rPr lang="lt-LT" sz="2400" dirty="0">
                <a:solidFill>
                  <a:prstClr val="black"/>
                </a:solidFill>
              </a:rPr>
              <a:t> – </a:t>
            </a:r>
            <a:r>
              <a:rPr lang="lt-LT" sz="2400" dirty="0" err="1">
                <a:solidFill>
                  <a:prstClr val="black"/>
                </a:solidFill>
              </a:rPr>
              <a:t>eTwinning</a:t>
            </a:r>
            <a:r>
              <a:rPr lang="lt-LT" sz="2400" dirty="0">
                <a:solidFill>
                  <a:prstClr val="black"/>
                </a:solidFill>
              </a:rPr>
              <a:t> projektą „Sušlapti tame pačiame lietuje ir sušilti toje pačioje saulėje“. Projekte dalyvavo partneriai iš Turkijos, Slovakijos, Lenkijos, Graikijos, Ispanijos. Visi partneriai buvo puikūs, supratingi, nuoširdūs. Taip pat vykdėme ir </a:t>
            </a:r>
            <a:r>
              <a:rPr lang="lt-LT" sz="2400" dirty="0" err="1">
                <a:solidFill>
                  <a:prstClr val="black"/>
                </a:solidFill>
              </a:rPr>
              <a:t>Nordplus</a:t>
            </a:r>
            <a:r>
              <a:rPr lang="lt-LT" sz="2400" dirty="0">
                <a:solidFill>
                  <a:prstClr val="black"/>
                </a:solidFill>
              </a:rPr>
              <a:t> projektus, su kurių partneriais taip pat tapome draugais. Pasibaigus finansuojamiems projektams draugystė nenutrūko  – su  Islandijos </a:t>
            </a:r>
            <a:r>
              <a:rPr lang="lt-LT" sz="2400" dirty="0" err="1">
                <a:solidFill>
                  <a:prstClr val="black"/>
                </a:solidFill>
              </a:rPr>
              <a:t>Flataskóli</a:t>
            </a:r>
            <a:r>
              <a:rPr lang="lt-LT" sz="2400" dirty="0">
                <a:solidFill>
                  <a:prstClr val="black"/>
                </a:solidFill>
              </a:rPr>
              <a:t> ir Ispanijos “OTERO DE NAVASCUÉS”  mokyklos mokytojais bei mokiniais 2013 metų rudenį </a:t>
            </a:r>
            <a:r>
              <a:rPr lang="lt-LT" sz="2400" dirty="0" err="1">
                <a:solidFill>
                  <a:prstClr val="black"/>
                </a:solidFill>
              </a:rPr>
              <a:t>eTwinning</a:t>
            </a:r>
            <a:r>
              <a:rPr lang="lt-LT" sz="2400" dirty="0">
                <a:solidFill>
                  <a:prstClr val="black"/>
                </a:solidFill>
              </a:rPr>
              <a:t> portale užregistravome </a:t>
            </a:r>
            <a:r>
              <a:rPr lang="lt-LT" sz="2400" dirty="0" err="1">
                <a:solidFill>
                  <a:prstClr val="black"/>
                </a:solidFill>
              </a:rPr>
              <a:t>eTwinning</a:t>
            </a:r>
            <a:r>
              <a:rPr lang="lt-LT" sz="2400" dirty="0">
                <a:solidFill>
                  <a:prstClr val="black"/>
                </a:solidFill>
              </a:rPr>
              <a:t> projektą “</a:t>
            </a:r>
            <a:r>
              <a:rPr lang="lt-LT" sz="2400" dirty="0" err="1">
                <a:solidFill>
                  <a:prstClr val="black"/>
                </a:solidFill>
              </a:rPr>
              <a:t>Primary</a:t>
            </a:r>
            <a:r>
              <a:rPr lang="lt-LT" sz="2400" dirty="0">
                <a:solidFill>
                  <a:prstClr val="black"/>
                </a:solidFill>
              </a:rPr>
              <a:t> </a:t>
            </a:r>
            <a:r>
              <a:rPr lang="lt-LT" sz="2400" dirty="0" err="1">
                <a:solidFill>
                  <a:prstClr val="black"/>
                </a:solidFill>
              </a:rPr>
              <a:t>students</a:t>
            </a:r>
            <a:r>
              <a:rPr lang="lt-LT" sz="2400" dirty="0">
                <a:solidFill>
                  <a:prstClr val="black"/>
                </a:solidFill>
              </a:rPr>
              <a:t> </a:t>
            </a:r>
            <a:r>
              <a:rPr lang="lt-LT" sz="2400" dirty="0" err="1">
                <a:solidFill>
                  <a:prstClr val="black"/>
                </a:solidFill>
              </a:rPr>
              <a:t>experiment</a:t>
            </a:r>
            <a:r>
              <a:rPr lang="lt-LT" sz="2400" dirty="0">
                <a:solidFill>
                  <a:prstClr val="black"/>
                </a:solidFill>
              </a:rPr>
              <a:t>, </a:t>
            </a:r>
            <a:r>
              <a:rPr lang="lt-LT" sz="2400" dirty="0" err="1">
                <a:solidFill>
                  <a:prstClr val="black"/>
                </a:solidFill>
              </a:rPr>
              <a:t>observe</a:t>
            </a:r>
            <a:r>
              <a:rPr lang="lt-LT" sz="2400" dirty="0">
                <a:solidFill>
                  <a:prstClr val="black"/>
                </a:solidFill>
              </a:rPr>
              <a:t>, </a:t>
            </a:r>
            <a:r>
              <a:rPr lang="lt-LT" sz="2400" dirty="0" err="1">
                <a:solidFill>
                  <a:prstClr val="black"/>
                </a:solidFill>
              </a:rPr>
              <a:t>investagate</a:t>
            </a:r>
            <a:r>
              <a:rPr lang="lt-LT" sz="2400" dirty="0">
                <a:solidFill>
                  <a:prstClr val="black"/>
                </a:solidFill>
              </a:rPr>
              <a:t> </a:t>
            </a:r>
            <a:r>
              <a:rPr lang="lt-LT" sz="2400" dirty="0" err="1">
                <a:solidFill>
                  <a:prstClr val="black"/>
                </a:solidFill>
              </a:rPr>
              <a:t>and</a:t>
            </a:r>
            <a:r>
              <a:rPr lang="lt-LT" sz="2400" dirty="0">
                <a:solidFill>
                  <a:prstClr val="black"/>
                </a:solidFill>
              </a:rPr>
              <a:t> </a:t>
            </a:r>
            <a:r>
              <a:rPr lang="lt-LT" sz="2400" dirty="0" err="1">
                <a:solidFill>
                  <a:prstClr val="black"/>
                </a:solidFill>
              </a:rPr>
              <a:t>create</a:t>
            </a:r>
            <a:r>
              <a:rPr lang="lt-LT" sz="2400" dirty="0">
                <a:solidFill>
                  <a:prstClr val="black"/>
                </a:solidFill>
              </a:rPr>
              <a:t>“ - „Pradinukai eksperimentuoja, stebėti, tiria ir kuria". </a:t>
            </a:r>
          </a:p>
        </p:txBody>
      </p:sp>
    </p:spTree>
    <p:extLst>
      <p:ext uri="{BB962C8B-B14F-4D97-AF65-F5344CB8AC3E}">
        <p14:creationId xmlns:p14="http://schemas.microsoft.com/office/powerpoint/2010/main" val="714623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sz="2700" dirty="0"/>
              <a:t>eTwinning </a:t>
            </a:r>
            <a:r>
              <a:rPr lang="en-US" sz="2700" dirty="0" smtClean="0"/>
              <a:t>“</a:t>
            </a:r>
            <a:r>
              <a:rPr lang="lt-LT" sz="2700" dirty="0" smtClean="0"/>
              <a:t> </a:t>
            </a:r>
            <a:r>
              <a:rPr lang="en-US" sz="2700" dirty="0" smtClean="0"/>
              <a:t>Primary </a:t>
            </a:r>
            <a:r>
              <a:rPr lang="en-US" sz="2700" dirty="0"/>
              <a:t>students experiment, observe, investigate and create -2013-2014“</a:t>
            </a:r>
            <a:r>
              <a:rPr lang="en-US" dirty="0"/>
              <a:t/>
            </a:r>
            <a:br>
              <a:rPr lang="en-US" dirty="0"/>
            </a:br>
            <a:r>
              <a:rPr lang="lt-LT" sz="2000" dirty="0" smtClean="0"/>
              <a:t>Kodėl bandymai, eksperimentai?</a:t>
            </a:r>
            <a:endParaRPr lang="lt-LT" sz="2000" dirty="0"/>
          </a:p>
        </p:txBody>
      </p:sp>
      <p:sp>
        <p:nvSpPr>
          <p:cNvPr id="3" name="Turinio vietos rezervavimo ženklas 2"/>
          <p:cNvSpPr>
            <a:spLocks noGrp="1"/>
          </p:cNvSpPr>
          <p:nvPr>
            <p:ph idx="1"/>
          </p:nvPr>
        </p:nvSpPr>
        <p:spPr/>
        <p:txBody>
          <a:bodyPr>
            <a:normAutofit fontScale="92500" lnSpcReduction="10000"/>
          </a:bodyPr>
          <a:lstStyle/>
          <a:p>
            <a:pPr marL="0" indent="0">
              <a:buNone/>
            </a:pPr>
            <a:r>
              <a:rPr lang="lt-LT" dirty="0" smtClean="0">
                <a:latin typeface="+mj-lt"/>
              </a:rPr>
              <a:t>Temą </a:t>
            </a:r>
            <a:r>
              <a:rPr lang="lt-LT" dirty="0">
                <a:latin typeface="+mj-lt"/>
              </a:rPr>
              <a:t>pasirinkome žinodami, kad </a:t>
            </a:r>
            <a:r>
              <a:rPr lang="lt-LT" dirty="0" smtClean="0">
                <a:latin typeface="+mj-lt"/>
              </a:rPr>
              <a:t>pradinių </a:t>
            </a:r>
            <a:r>
              <a:rPr lang="lt-LT" dirty="0">
                <a:latin typeface="+mj-lt"/>
              </a:rPr>
              <a:t>klasių mokiniai žingeidūs, pasitikintys savimi, kuriantys, ieškantys. </a:t>
            </a:r>
            <a:r>
              <a:rPr lang="lt-LT" dirty="0" smtClean="0">
                <a:latin typeface="+mj-lt"/>
              </a:rPr>
              <a:t>Siūlome </a:t>
            </a:r>
            <a:r>
              <a:rPr lang="lt-LT" dirty="0">
                <a:latin typeface="+mj-lt"/>
              </a:rPr>
              <a:t>per bandymus, stebėjimus, kūrybą mokinius labiau motyvuoti pažinti save bei  aplinką. Gamtoje mokiniai patirs atradimo ir pažinimo džiaugsmą, mokysis organizuoti laisvalaikį, suvoks švarios ir sveikos aplinkos reikšmę žmogui, judėdami, žaisdami </a:t>
            </a:r>
            <a:r>
              <a:rPr lang="lt-LT" dirty="0" smtClean="0">
                <a:latin typeface="+mj-lt"/>
              </a:rPr>
              <a:t>patirs daug </a:t>
            </a:r>
            <a:r>
              <a:rPr lang="lt-LT" dirty="0">
                <a:latin typeface="+mj-lt"/>
              </a:rPr>
              <a:t>teigiamų emocijų, tirdami maistą ir savo įpročius, suvoks sveikos gyvensenos </a:t>
            </a:r>
            <a:r>
              <a:rPr lang="lt-LT" dirty="0" smtClean="0">
                <a:latin typeface="+mj-lt"/>
              </a:rPr>
              <a:t>naudą.</a:t>
            </a:r>
            <a:endParaRPr lang="lt-LT" dirty="0">
              <a:latin typeface="+mj-lt"/>
            </a:endParaRPr>
          </a:p>
        </p:txBody>
      </p:sp>
    </p:spTree>
    <p:extLst>
      <p:ext uri="{BB962C8B-B14F-4D97-AF65-F5344CB8AC3E}">
        <p14:creationId xmlns:p14="http://schemas.microsoft.com/office/powerpoint/2010/main" val="365735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en-US" sz="2400" dirty="0" err="1" smtClean="0"/>
              <a:t>eTwinning</a:t>
            </a:r>
            <a:r>
              <a:rPr lang="en-US" sz="2400" dirty="0" smtClean="0"/>
              <a:t> “</a:t>
            </a:r>
            <a:r>
              <a:rPr lang="en-US" sz="2400" dirty="0"/>
              <a:t>Primary students experiment, observe, investigate and create -</a:t>
            </a:r>
            <a:r>
              <a:rPr lang="en-US" sz="2400" dirty="0" smtClean="0"/>
              <a:t>201</a:t>
            </a:r>
            <a:r>
              <a:rPr lang="lt-LT" sz="2400" dirty="0" smtClean="0"/>
              <a:t>3</a:t>
            </a:r>
            <a:r>
              <a:rPr lang="en-US" sz="2400" dirty="0" smtClean="0"/>
              <a:t>-201</a:t>
            </a:r>
            <a:r>
              <a:rPr lang="lt-LT" sz="2400" dirty="0" smtClean="0"/>
              <a:t>4</a:t>
            </a:r>
            <a:r>
              <a:rPr lang="en-US" sz="2400" dirty="0" smtClean="0"/>
              <a:t>“</a:t>
            </a:r>
            <a:r>
              <a:rPr lang="en-US" sz="2400" dirty="0"/>
              <a:t/>
            </a:r>
            <a:br>
              <a:rPr lang="en-US" sz="2400" dirty="0"/>
            </a:br>
            <a:r>
              <a:rPr lang="lt-LT" sz="2400" dirty="0" smtClean="0"/>
              <a:t>Su buvusiais </a:t>
            </a:r>
            <a:r>
              <a:rPr lang="lt-LT" sz="2400" dirty="0" err="1" smtClean="0"/>
              <a:t>Comenius</a:t>
            </a:r>
            <a:r>
              <a:rPr lang="lt-LT" sz="2400" dirty="0" smtClean="0"/>
              <a:t> </a:t>
            </a:r>
            <a:r>
              <a:rPr lang="lt-LT" sz="2400" smtClean="0"/>
              <a:t>partneriais ispanais</a:t>
            </a:r>
            <a:endParaRPr lang="lt-LT" sz="2400" dirty="0"/>
          </a:p>
        </p:txBody>
      </p:sp>
      <p:sp>
        <p:nvSpPr>
          <p:cNvPr id="3" name="Turinio vietos rezervavimo ženklas 2"/>
          <p:cNvSpPr>
            <a:spLocks noGrp="1"/>
          </p:cNvSpPr>
          <p:nvPr>
            <p:ph idx="1"/>
          </p:nvPr>
        </p:nvSpPr>
        <p:spPr/>
        <p:txBody>
          <a:bodyPr/>
          <a:lstStyle/>
          <a:p>
            <a:r>
              <a:rPr lang="lt-LT" sz="1400" dirty="0">
                <a:hlinkClick r:id="rId2"/>
              </a:rPr>
              <a:t>http://</a:t>
            </a:r>
            <a:r>
              <a:rPr lang="lt-LT" sz="1400" dirty="0" smtClean="0">
                <a:hlinkClick r:id="rId2"/>
              </a:rPr>
              <a:t>vimeo.com/90199066</a:t>
            </a:r>
            <a:r>
              <a:rPr lang="lt-LT" sz="1400" dirty="0" smtClean="0"/>
              <a:t> - pievagrybiai</a:t>
            </a:r>
          </a:p>
          <a:p>
            <a:r>
              <a:rPr lang="lt-LT" sz="1400" dirty="0">
                <a:hlinkClick r:id="rId3"/>
              </a:rPr>
              <a:t>http://</a:t>
            </a:r>
            <a:r>
              <a:rPr lang="lt-LT" sz="1400" dirty="0" smtClean="0">
                <a:hlinkClick r:id="rId3"/>
              </a:rPr>
              <a:t>animoto.com/play/GM3wBZ8pwKwSgtPZ8yS0SA</a:t>
            </a:r>
            <a:r>
              <a:rPr lang="lt-LT" sz="1400" dirty="0" smtClean="0"/>
              <a:t> - bandymai su balionu</a:t>
            </a:r>
          </a:p>
          <a:p>
            <a:endParaRPr lang="lt-LT" dirty="0"/>
          </a:p>
        </p:txBody>
      </p:sp>
      <p:pic>
        <p:nvPicPr>
          <p:cNvPr id="4098" name="Picture 2" descr="C:\Users\Aurelija D\Desktop\2014-10-09 SIAULIAI_JUVENTA\DSCN6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493199"/>
            <a:ext cx="3600400" cy="269968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urelija D\Desktop\2014-10-09 SIAULIAI_JUVENTA\DSCN05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146060"/>
            <a:ext cx="3672408" cy="27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0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71600" y="1124744"/>
            <a:ext cx="7344816" cy="3046988"/>
          </a:xfrm>
          <a:prstGeom prst="rect">
            <a:avLst/>
          </a:prstGeom>
        </p:spPr>
        <p:txBody>
          <a:bodyPr wrap="square">
            <a:spAutoFit/>
          </a:bodyPr>
          <a:lstStyle/>
          <a:p>
            <a:r>
              <a:rPr lang="lt-LT" sz="3200" dirty="0">
                <a:solidFill>
                  <a:prstClr val="black"/>
                </a:solidFill>
              </a:rPr>
              <a:t>Nutarėme plėstis – tapti </a:t>
            </a:r>
            <a:r>
              <a:rPr lang="lt-LT" sz="3200" dirty="0" err="1">
                <a:solidFill>
                  <a:prstClr val="black"/>
                </a:solidFill>
              </a:rPr>
              <a:t>eTwinning</a:t>
            </a:r>
            <a:r>
              <a:rPr lang="lt-LT" sz="3200" dirty="0">
                <a:solidFill>
                  <a:prstClr val="black"/>
                </a:solidFill>
              </a:rPr>
              <a:t> – </a:t>
            </a:r>
            <a:r>
              <a:rPr lang="lt-LT" sz="3200" dirty="0" err="1">
                <a:solidFill>
                  <a:prstClr val="black"/>
                </a:solidFill>
              </a:rPr>
              <a:t>Nordplus</a:t>
            </a:r>
            <a:r>
              <a:rPr lang="lt-LT" sz="3200" dirty="0">
                <a:solidFill>
                  <a:prstClr val="black"/>
                </a:solidFill>
              </a:rPr>
              <a:t> projektu. </a:t>
            </a:r>
            <a:r>
              <a:rPr lang="lt-LT" sz="3200" dirty="0" err="1">
                <a:solidFill>
                  <a:prstClr val="black"/>
                </a:solidFill>
              </a:rPr>
              <a:t>Tallinna</a:t>
            </a:r>
            <a:r>
              <a:rPr lang="lt-LT" sz="3200" dirty="0">
                <a:solidFill>
                  <a:prstClr val="black"/>
                </a:solidFill>
              </a:rPr>
              <a:t> </a:t>
            </a:r>
            <a:r>
              <a:rPr lang="lt-LT" sz="3200" dirty="0" err="1">
                <a:solidFill>
                  <a:prstClr val="black"/>
                </a:solidFill>
              </a:rPr>
              <a:t>kindergarten</a:t>
            </a:r>
            <a:r>
              <a:rPr lang="lt-LT" sz="3200" dirty="0">
                <a:solidFill>
                  <a:prstClr val="black"/>
                </a:solidFill>
              </a:rPr>
              <a:t> iš Estijos ir </a:t>
            </a:r>
            <a:r>
              <a:rPr lang="lt-LT" sz="3200" dirty="0" err="1" smtClean="0">
                <a:solidFill>
                  <a:prstClr val="black"/>
                </a:solidFill>
              </a:rPr>
              <a:t>Skujene</a:t>
            </a:r>
            <a:r>
              <a:rPr lang="lt-LT" sz="3200" dirty="0" smtClean="0">
                <a:solidFill>
                  <a:prstClr val="black"/>
                </a:solidFill>
              </a:rPr>
              <a:t> </a:t>
            </a:r>
            <a:r>
              <a:rPr lang="lt-LT" sz="3200" dirty="0" err="1">
                <a:solidFill>
                  <a:prstClr val="black"/>
                </a:solidFill>
              </a:rPr>
              <a:t>pamatskola</a:t>
            </a:r>
            <a:r>
              <a:rPr lang="lt-LT" sz="3200" dirty="0">
                <a:solidFill>
                  <a:prstClr val="black"/>
                </a:solidFill>
              </a:rPr>
              <a:t> iš Latvijos tapo mūsų projekto partneriais. Projektas gavo finansavimą, todėl veiklos </a:t>
            </a:r>
            <a:r>
              <a:rPr lang="lt-LT" sz="3200" dirty="0" smtClean="0">
                <a:solidFill>
                  <a:prstClr val="black"/>
                </a:solidFill>
              </a:rPr>
              <a:t>vyksta </a:t>
            </a:r>
            <a:r>
              <a:rPr lang="lt-LT" sz="3200" dirty="0">
                <a:solidFill>
                  <a:prstClr val="black"/>
                </a:solidFill>
              </a:rPr>
              <a:t>ne tik </a:t>
            </a:r>
            <a:r>
              <a:rPr lang="lt-LT" sz="3200" dirty="0" err="1">
                <a:solidFill>
                  <a:prstClr val="black"/>
                </a:solidFill>
              </a:rPr>
              <a:t>onlin</a:t>
            </a:r>
            <a:r>
              <a:rPr lang="lt-LT" sz="3200" dirty="0">
                <a:solidFill>
                  <a:prstClr val="black"/>
                </a:solidFill>
              </a:rPr>
              <a:t>*e, bet ir realybėje. </a:t>
            </a:r>
          </a:p>
        </p:txBody>
      </p:sp>
    </p:spTree>
    <p:extLst>
      <p:ext uri="{BB962C8B-B14F-4D97-AF65-F5344CB8AC3E}">
        <p14:creationId xmlns:p14="http://schemas.microsoft.com/office/powerpoint/2010/main" val="3583771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GB" sz="2400" dirty="0" err="1" smtClean="0"/>
              <a:t>eTwinning</a:t>
            </a:r>
            <a:r>
              <a:rPr lang="en-GB" sz="2400" dirty="0" smtClean="0"/>
              <a:t>- </a:t>
            </a:r>
            <a:r>
              <a:rPr lang="en-GB" sz="2400" dirty="0" err="1" smtClean="0"/>
              <a:t>Nordplus</a:t>
            </a:r>
            <a:r>
              <a:rPr lang="en-GB" sz="2400" dirty="0" smtClean="0"/>
              <a:t> “</a:t>
            </a:r>
            <a:r>
              <a:rPr lang="en-US" sz="2400" dirty="0" smtClean="0"/>
              <a:t>Primary </a:t>
            </a:r>
            <a:r>
              <a:rPr lang="en-US" sz="2400" dirty="0"/>
              <a:t>students experiment, observe, investigate and create </a:t>
            </a:r>
            <a:r>
              <a:rPr lang="en-US" sz="2400" dirty="0" smtClean="0"/>
              <a:t>“</a:t>
            </a:r>
            <a:r>
              <a:rPr lang="en-US" sz="2400" dirty="0"/>
              <a:t/>
            </a:r>
            <a:br>
              <a:rPr lang="en-US" sz="2400" dirty="0"/>
            </a:br>
            <a:r>
              <a:rPr lang="en-US" sz="2400" dirty="0" err="1"/>
              <a:t>Partneriai</a:t>
            </a:r>
            <a:r>
              <a:rPr lang="en-US" sz="2400" dirty="0"/>
              <a:t>: </a:t>
            </a:r>
            <a:r>
              <a:rPr lang="en-US" sz="2400" dirty="0" err="1" smtClean="0"/>
              <a:t>Estija</a:t>
            </a:r>
            <a:r>
              <a:rPr lang="en-US" sz="2400" dirty="0" smtClean="0"/>
              <a:t>, </a:t>
            </a:r>
            <a:r>
              <a:rPr lang="en-US" sz="2400" dirty="0" err="1" smtClean="0"/>
              <a:t>Latvija</a:t>
            </a:r>
            <a:r>
              <a:rPr lang="en-US" sz="2400" dirty="0" smtClean="0"/>
              <a:t>, </a:t>
            </a:r>
            <a:r>
              <a:rPr lang="en-US" sz="2400" dirty="0" err="1" smtClean="0"/>
              <a:t>Lietuva</a:t>
            </a:r>
            <a:endParaRPr lang="lt-LT" sz="2400"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tačiakampis 2"/>
          <p:cNvSpPr/>
          <p:nvPr/>
        </p:nvSpPr>
        <p:spPr>
          <a:xfrm>
            <a:off x="2339752" y="6237312"/>
            <a:ext cx="3088859" cy="646331"/>
          </a:xfrm>
          <a:prstGeom prst="rect">
            <a:avLst/>
          </a:prstGeom>
        </p:spPr>
        <p:txBody>
          <a:bodyPr wrap="none">
            <a:spAutoFit/>
          </a:bodyPr>
          <a:lstStyle/>
          <a:p>
            <a:r>
              <a:rPr lang="lt-LT" dirty="0">
                <a:hlinkClick r:id="rId3"/>
              </a:rPr>
              <a:t>https://</a:t>
            </a:r>
            <a:r>
              <a:rPr lang="lt-LT" dirty="0" smtClean="0">
                <a:hlinkClick r:id="rId3"/>
              </a:rPr>
              <a:t>vimeo.com/120581506</a:t>
            </a:r>
            <a:endParaRPr lang="lt-LT" dirty="0" smtClean="0"/>
          </a:p>
          <a:p>
            <a:r>
              <a:rPr lang="lt-LT" dirty="0" smtClean="0"/>
              <a:t>Su žvake</a:t>
            </a:r>
            <a:endParaRPr lang="lt-LT" dirty="0"/>
          </a:p>
        </p:txBody>
      </p:sp>
    </p:spTree>
    <p:extLst>
      <p:ext uri="{BB962C8B-B14F-4D97-AF65-F5344CB8AC3E}">
        <p14:creationId xmlns:p14="http://schemas.microsoft.com/office/powerpoint/2010/main" val="1940154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3200" dirty="0" smtClean="0"/>
              <a:t>Susitikimas Latvijoje</a:t>
            </a:r>
            <a:endParaRPr lang="lt-LT" sz="3200" dirty="0"/>
          </a:p>
        </p:txBody>
      </p:sp>
      <p:pic>
        <p:nvPicPr>
          <p:cNvPr id="15362" name="Picture 2" descr="C:\Users\Aurelija D\Desktop\SKAIDREMS\DSC_1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29" y="1603044"/>
            <a:ext cx="3946642" cy="526482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Aurelija D\Desktop\SKAIDREMS\20141017_165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603044"/>
            <a:ext cx="3965426" cy="528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00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
            </a:r>
            <a:br>
              <a:rPr lang="lt-LT" dirty="0" smtClean="0"/>
            </a:br>
            <a:r>
              <a:rPr lang="lt-LT" dirty="0" smtClean="0"/>
              <a:t>Projektas pamokoje ar pamoka – projektas?</a:t>
            </a:r>
            <a:br>
              <a:rPr lang="lt-LT" dirty="0" smtClean="0"/>
            </a:br>
            <a:endParaRPr lang="lt-LT" dirty="0"/>
          </a:p>
        </p:txBody>
      </p:sp>
      <p:sp>
        <p:nvSpPr>
          <p:cNvPr id="3" name="Stačiakampis 2"/>
          <p:cNvSpPr/>
          <p:nvPr/>
        </p:nvSpPr>
        <p:spPr>
          <a:xfrm>
            <a:off x="899592" y="2274838"/>
            <a:ext cx="7632848" cy="3108543"/>
          </a:xfrm>
          <a:prstGeom prst="rect">
            <a:avLst/>
          </a:prstGeom>
        </p:spPr>
        <p:txBody>
          <a:bodyPr wrap="square">
            <a:spAutoFit/>
          </a:bodyPr>
          <a:lstStyle/>
          <a:p>
            <a:r>
              <a:rPr lang="lt-LT" sz="2800" dirty="0" smtClean="0"/>
              <a:t>Projektinė veikla turi būti susijusi su pamokos tema, kitaip mokiniams tai bus panašu tik į žaidimą, o ne į ugdymo procesą. Vaikai turi suvokti projekto ryšį su mokomuoju dalyku.</a:t>
            </a:r>
          </a:p>
          <a:p>
            <a:r>
              <a:rPr lang="lt-LT" sz="2800" dirty="0" smtClean="0"/>
              <a:t>Būtina ir aiškiai išdėstyti projekto uždavinius, rezultatus. Ne paskutinėje vietoje ir įvertinimas bei įsivertinimas.</a:t>
            </a:r>
            <a:endParaRPr lang="lt-LT" sz="2800" dirty="0"/>
          </a:p>
        </p:txBody>
      </p:sp>
    </p:spTree>
    <p:extLst>
      <p:ext uri="{BB962C8B-B14F-4D97-AF65-F5344CB8AC3E}">
        <p14:creationId xmlns:p14="http://schemas.microsoft.com/office/powerpoint/2010/main" val="1565084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Gaminome raketas</a:t>
            </a:r>
            <a:endParaRPr lang="lt-LT" dirty="0"/>
          </a:p>
        </p:txBody>
      </p:sp>
      <p:pic>
        <p:nvPicPr>
          <p:cNvPr id="16386" name="Picture 2" descr="C:\Users\Aurelija D\Desktop\SKAIDREMS\DSC_12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7"/>
            <a:ext cx="5040560" cy="3778531"/>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C:\Users\Aurelija D\Desktop\SKAIDREMS\DSC_12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648"/>
            <a:ext cx="3847376" cy="2884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67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l"/>
            <a:r>
              <a:rPr lang="lt-LT" dirty="0" smtClean="0"/>
              <a:t>Jas pakėlėme į dangų</a:t>
            </a:r>
            <a:endParaRPr lang="lt-LT" dirty="0"/>
          </a:p>
        </p:txBody>
      </p:sp>
      <p:pic>
        <p:nvPicPr>
          <p:cNvPr id="17410" name="Picture 2" descr="C:\Users\Aurelija D\Desktop\SKAIDREMS\20141017_165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6028" y="5134639"/>
            <a:ext cx="2448272" cy="183528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Aurelija D\Desktop\SKAIDREMS\20141017_1649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980728"/>
            <a:ext cx="3133405"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Users\Aurelija D\Desktop\SKAIDREMS\DSC_12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885" y="3661288"/>
            <a:ext cx="3536246" cy="30019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628800"/>
            <a:ext cx="2262187"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2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Ir dar daug </a:t>
            </a:r>
            <a:r>
              <a:rPr lang="lt-LT" dirty="0" err="1" smtClean="0"/>
              <a:t>daug</a:t>
            </a:r>
            <a:r>
              <a:rPr lang="lt-LT" dirty="0" smtClean="0"/>
              <a:t> įdomybių stebėjome ir išbandėme...</a:t>
            </a:r>
            <a:endParaRPr lang="lt-LT" dirty="0"/>
          </a:p>
        </p:txBody>
      </p:sp>
      <p:pic>
        <p:nvPicPr>
          <p:cNvPr id="18436" name="Picture 4" descr="C:\Users\Aurelija D\Desktop\SKAIDREMS\20141017_170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68265"/>
            <a:ext cx="3960440" cy="296884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C:\Users\Aurelija D\Desktop\SKAIDREMS\DSC_1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004453"/>
            <a:ext cx="5140633" cy="385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36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Tyrinėjimo procesas skatina  vaikus:</a:t>
            </a:r>
            <a:endParaRPr lang="lt-LT" dirty="0"/>
          </a:p>
        </p:txBody>
      </p:sp>
      <p:sp>
        <p:nvSpPr>
          <p:cNvPr id="3" name="Turinio vietos rezervavimo ženklas 2"/>
          <p:cNvSpPr>
            <a:spLocks noGrp="1"/>
          </p:cNvSpPr>
          <p:nvPr>
            <p:ph idx="1"/>
          </p:nvPr>
        </p:nvSpPr>
        <p:spPr/>
        <p:txBody>
          <a:bodyPr/>
          <a:lstStyle/>
          <a:p>
            <a:r>
              <a:rPr lang="lt-LT" dirty="0" smtClean="0"/>
              <a:t>Tirti</a:t>
            </a:r>
            <a:endParaRPr lang="lt-LT" dirty="0"/>
          </a:p>
          <a:p>
            <a:r>
              <a:rPr lang="lt-LT" dirty="0" smtClean="0"/>
              <a:t>Daryti </a:t>
            </a:r>
            <a:r>
              <a:rPr lang="lt-LT" dirty="0"/>
              <a:t>išvadas</a:t>
            </a:r>
          </a:p>
          <a:p>
            <a:r>
              <a:rPr lang="lt-LT" dirty="0" smtClean="0"/>
              <a:t>Kelti </a:t>
            </a:r>
            <a:r>
              <a:rPr lang="lt-LT" dirty="0"/>
              <a:t>naujus klausimus</a:t>
            </a:r>
          </a:p>
          <a:p>
            <a:r>
              <a:rPr lang="lt-LT" dirty="0" smtClean="0"/>
              <a:t>Pateikti </a:t>
            </a:r>
            <a:r>
              <a:rPr lang="lt-LT" dirty="0"/>
              <a:t>paaiškinimus arba </a:t>
            </a:r>
            <a:r>
              <a:rPr lang="lt-LT" dirty="0" smtClean="0"/>
              <a:t>numatyti </a:t>
            </a:r>
            <a:r>
              <a:rPr lang="lt-LT" dirty="0"/>
              <a:t>tolimesnius tyrinėjimus</a:t>
            </a:r>
          </a:p>
          <a:p>
            <a:endParaRPr lang="lt-LT" dirty="0"/>
          </a:p>
        </p:txBody>
      </p:sp>
      <p:pic>
        <p:nvPicPr>
          <p:cNvPr id="6146" name="Picture 2" descr="C:\Users\Aurelija D\Desktop\2014-10-09 SIAULIAI_JUVENT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869160"/>
            <a:ext cx="923925"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10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t>Skaitmeniniai čiabuviai</a:t>
            </a:r>
            <a:endParaRPr lang="lt-LT" dirty="0"/>
          </a:p>
        </p:txBody>
      </p:sp>
      <p:sp>
        <p:nvSpPr>
          <p:cNvPr id="4" name="Turinio vietos rezervavimo ženklas 3"/>
          <p:cNvSpPr>
            <a:spLocks noGrp="1"/>
          </p:cNvSpPr>
          <p:nvPr>
            <p:ph idx="1"/>
          </p:nvPr>
        </p:nvSpPr>
        <p:spPr/>
        <p:txBody>
          <a:bodyPr>
            <a:normAutofit fontScale="77500" lnSpcReduction="20000"/>
          </a:bodyPr>
          <a:lstStyle/>
          <a:p>
            <a:pPr marL="0" indent="0">
              <a:buNone/>
            </a:pPr>
            <a:r>
              <a:rPr lang="lt-LT" dirty="0"/>
              <a:t>Šiuolaikiniams mokiniams IT yra būtinybė, o ne naujovė. Jie IT naudoja kasdieninėje savo veikloje. Mokiniai žaisdami kompiuterinius žaidimus, naršydami internete, bendraudami socialiniuose tinkluose įpratę matyti besikeičiančią, judančią, turinčią garsinius efektus, interaktyvią informaciją. Natūralu, kad jiems senieji </a:t>
            </a:r>
            <a:r>
              <a:rPr lang="lt-LT" dirty="0" err="1"/>
              <a:t>mokymo(si</a:t>
            </a:r>
            <a:r>
              <a:rPr lang="lt-LT" dirty="0"/>
              <a:t>) metodai neįdomūs. Mokytojų kūrybinis informacinių technologijų naudojimas pamokose sukuria palankią mokymosi aplinką. IT sudaro sąlygas veikti lanksčiais ir kūrybiškais būdais. Norėdami išugdyti kūrybišką asmenybę turime stengtis nuo mokymosi atkartoti (mėgdžioti) pereiti prie mokymosi (sugalvoti, konstruoti, kurti). Mokiniai naudodamiesi IKT gali savarankiškai ar bendradarbiaudami kurti savo kūrybinės vaizduotės produktus.</a:t>
            </a:r>
          </a:p>
        </p:txBody>
      </p:sp>
    </p:spTree>
    <p:extLst>
      <p:ext uri="{BB962C8B-B14F-4D97-AF65-F5344CB8AC3E}">
        <p14:creationId xmlns:p14="http://schemas.microsoft.com/office/powerpoint/2010/main" val="1466850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dirty="0" err="1" smtClean="0"/>
              <a:t>eTwinning</a:t>
            </a:r>
            <a:r>
              <a:rPr lang="lt-LT" sz="3200" dirty="0" smtClean="0"/>
              <a:t> „Skaitmeniniai čiabuviai“</a:t>
            </a:r>
            <a:br>
              <a:rPr lang="lt-LT" sz="3200" dirty="0" smtClean="0"/>
            </a:br>
            <a:r>
              <a:rPr lang="lt-LT" sz="3200" dirty="0" smtClean="0"/>
              <a:t>partneriai: Ispanija, Lietuva</a:t>
            </a:r>
            <a:endParaRPr lang="lt-LT" sz="3200" dirty="0"/>
          </a:p>
        </p:txBody>
      </p:sp>
      <p:sp>
        <p:nvSpPr>
          <p:cNvPr id="3" name="Turinio vietos rezervavimo ženklas 2"/>
          <p:cNvSpPr>
            <a:spLocks noGrp="1"/>
          </p:cNvSpPr>
          <p:nvPr>
            <p:ph idx="1"/>
          </p:nvPr>
        </p:nvSpPr>
        <p:spPr/>
        <p:txBody>
          <a:bodyPr/>
          <a:lstStyle/>
          <a:p>
            <a:pPr marL="0" indent="0">
              <a:buNone/>
            </a:pPr>
            <a:r>
              <a:rPr lang="lt-LT" dirty="0" smtClean="0"/>
              <a:t>Šiandien </a:t>
            </a:r>
            <a:r>
              <a:rPr lang="lt-LT" dirty="0"/>
              <a:t>visi mūsų mokiniai yra žmonės, kuriems skaitmeninė kompiuterių</a:t>
            </a:r>
            <a:r>
              <a:rPr lang="lt-LT" dirty="0" smtClean="0"/>
              <a:t>, mobilių įrenginių, video žaidimų </a:t>
            </a:r>
            <a:r>
              <a:rPr lang="lt-LT" dirty="0"/>
              <a:t>kalba yra jų „gimtoji“ kalba, tai </a:t>
            </a:r>
            <a:r>
              <a:rPr lang="lt-LT" dirty="0" err="1"/>
              <a:t>Marc</a:t>
            </a:r>
            <a:r>
              <a:rPr lang="lt-LT" dirty="0"/>
              <a:t> </a:t>
            </a:r>
            <a:r>
              <a:rPr lang="lt-LT" dirty="0" err="1"/>
              <a:t>Prensky</a:t>
            </a:r>
            <a:r>
              <a:rPr lang="lt-LT" dirty="0"/>
              <a:t> </a:t>
            </a:r>
            <a:r>
              <a:rPr lang="lt-LT" dirty="0" smtClean="0"/>
              <a:t>(tarptautinio </a:t>
            </a:r>
            <a:r>
              <a:rPr lang="lt-LT" dirty="0"/>
              <a:t>masto idėjų generavimo lyderis, rašytojas, </a:t>
            </a:r>
            <a:r>
              <a:rPr lang="lt-LT" dirty="0" smtClean="0"/>
              <a:t>konsultantas) tiesiog </a:t>
            </a:r>
            <a:r>
              <a:rPr lang="lt-LT" dirty="0"/>
              <a:t>pavadino „SKAITMENINIO PASAULIO ČIABUVIAIS</a:t>
            </a:r>
            <a:r>
              <a:rPr lang="lt-LT" dirty="0" smtClean="0"/>
              <a:t>“. Iš jo ir  pasiskolinome  pavadinimą.</a:t>
            </a:r>
            <a:endParaRPr lang="lt-LT" dirty="0"/>
          </a:p>
        </p:txBody>
      </p:sp>
    </p:spTree>
    <p:extLst>
      <p:ext uri="{BB962C8B-B14F-4D97-AF65-F5344CB8AC3E}">
        <p14:creationId xmlns:p14="http://schemas.microsoft.com/office/powerpoint/2010/main" val="2000616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lt-LT" dirty="0" smtClean="0"/>
              <a:t>Skaitmeniniai čiabuviai</a:t>
            </a:r>
            <a:endParaRPr lang="lt-LT" dirty="0"/>
          </a:p>
        </p:txBody>
      </p:sp>
      <p:sp>
        <p:nvSpPr>
          <p:cNvPr id="6" name="Turinio vietos rezervavimo ženklas 5"/>
          <p:cNvSpPr>
            <a:spLocks noGrp="1"/>
          </p:cNvSpPr>
          <p:nvPr>
            <p:ph idx="1"/>
          </p:nvPr>
        </p:nvSpPr>
        <p:spPr/>
        <p:txBody>
          <a:bodyPr>
            <a:normAutofit fontScale="85000" lnSpcReduction="10000"/>
          </a:bodyPr>
          <a:lstStyle/>
          <a:p>
            <a:pPr marL="0" indent="0">
              <a:buNone/>
            </a:pPr>
            <a:r>
              <a:rPr lang="lt-LT" dirty="0" smtClean="0"/>
              <a:t>	Uždaviniai</a:t>
            </a:r>
            <a:r>
              <a:rPr lang="lt-LT" dirty="0"/>
              <a:t>, skirti tikslui įgyvendinti: </a:t>
            </a:r>
          </a:p>
          <a:p>
            <a:r>
              <a:rPr lang="lt-LT" dirty="0" smtClean="0"/>
              <a:t>Informacinių </a:t>
            </a:r>
            <a:r>
              <a:rPr lang="lt-LT" dirty="0"/>
              <a:t>technologijų amžiuje mokiniai daug laiko praleidžia naudodamiesi kompiuterinėmis technologijomis pamiršdami apie sveiką gyvenimo būdą ir sveikatą. Norėdami išvengti šios blogybės bus pasiūlyta puikią alternatyva:</a:t>
            </a:r>
          </a:p>
          <a:p>
            <a:r>
              <a:rPr lang="lt-LT" dirty="0" smtClean="0"/>
              <a:t>Mobiliuosius </a:t>
            </a:r>
            <a:r>
              <a:rPr lang="lt-LT" dirty="0"/>
              <a:t>įrenginius pritaikys ugdymuisi ir ugdymui;</a:t>
            </a:r>
          </a:p>
          <a:p>
            <a:r>
              <a:rPr lang="lt-LT" dirty="0" smtClean="0"/>
              <a:t>Mokiniai </a:t>
            </a:r>
            <a:r>
              <a:rPr lang="lt-LT" dirty="0"/>
              <a:t>naudodamiesi IKT ne tik mokysis, bet kartu bus užimti ir fizine veikla;</a:t>
            </a:r>
          </a:p>
          <a:p>
            <a:r>
              <a:rPr lang="lt-LT" dirty="0" smtClean="0"/>
              <a:t>Pasitelkus </a:t>
            </a:r>
            <a:r>
              <a:rPr lang="lt-LT" dirty="0"/>
              <a:t>IKT įdomiai mokysis įvairių mokomųjų dalykų.</a:t>
            </a:r>
          </a:p>
          <a:p>
            <a:endParaRPr lang="lt-LT" dirty="0"/>
          </a:p>
        </p:txBody>
      </p:sp>
    </p:spTree>
    <p:extLst>
      <p:ext uri="{BB962C8B-B14F-4D97-AF65-F5344CB8AC3E}">
        <p14:creationId xmlns:p14="http://schemas.microsoft.com/office/powerpoint/2010/main" val="2178444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JUVENTA_2014-2015 m.m\2014-2015_4B\SKAITMENINIA CIABUVIAI_2014-2015\Collage autumn\vej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836712"/>
            <a:ext cx="5949280" cy="5949280"/>
          </a:xfrm>
          <a:prstGeom prst="rect">
            <a:avLst/>
          </a:prstGeom>
          <a:noFill/>
          <a:extLst>
            <a:ext uri="{909E8E84-426E-40DD-AFC4-6F175D3DCCD1}">
              <a14:hiddenFill xmlns:a14="http://schemas.microsoft.com/office/drawing/2010/main">
                <a:solidFill>
                  <a:srgbClr val="FFFFFF"/>
                </a:solidFill>
              </a14:hiddenFill>
            </a:ext>
          </a:extLst>
        </p:spPr>
      </p:pic>
      <p:sp>
        <p:nvSpPr>
          <p:cNvPr id="4" name="Antraštė 3"/>
          <p:cNvSpPr>
            <a:spLocks noGrp="1"/>
          </p:cNvSpPr>
          <p:nvPr>
            <p:ph type="title"/>
          </p:nvPr>
        </p:nvSpPr>
        <p:spPr>
          <a:xfrm>
            <a:off x="457200" y="338328"/>
            <a:ext cx="8229600" cy="498384"/>
          </a:xfrm>
        </p:spPr>
        <p:txBody>
          <a:bodyPr>
            <a:normAutofit fontScale="90000"/>
          </a:bodyPr>
          <a:lstStyle/>
          <a:p>
            <a:r>
              <a:rPr lang="lt-LT" dirty="0" smtClean="0"/>
              <a:t>Koliažas</a:t>
            </a:r>
            <a:endParaRPr lang="lt-LT" dirty="0"/>
          </a:p>
        </p:txBody>
      </p:sp>
    </p:spTree>
    <p:extLst>
      <p:ext uri="{BB962C8B-B14F-4D97-AF65-F5344CB8AC3E}">
        <p14:creationId xmlns:p14="http://schemas.microsoft.com/office/powerpoint/2010/main" val="4110732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err="1" smtClean="0"/>
              <a:t>Pizap.com</a:t>
            </a:r>
            <a:r>
              <a:rPr lang="lt-LT" dirty="0" smtClean="0"/>
              <a:t/>
            </a:r>
            <a:br>
              <a:rPr lang="lt-LT" dirty="0" smtClean="0"/>
            </a:br>
            <a:endParaRPr lang="lt-LT" dirty="0"/>
          </a:p>
        </p:txBody>
      </p:sp>
      <p:pic>
        <p:nvPicPr>
          <p:cNvPr id="3074" name="Picture 2" descr="C:\Users\Aurelija D\Desktop\Skaitmeniniai čiabuviai_DOKUMENTAI\PIZAP\pizap.com14133682625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821016" cy="511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71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err="1" smtClean="0"/>
              <a:t>Viptalisman.com</a:t>
            </a:r>
            <a:endParaRPr lang="lt-LT" dirty="0"/>
          </a:p>
        </p:txBody>
      </p:sp>
      <p:pic>
        <p:nvPicPr>
          <p:cNvPr id="2050" name="Picture 2" descr="D:\JUVENTA_2014-2015 m.m\2014-2015_4B\SKAITMENINIA CIABUVIAI_2014-2015\vaiku prisistatymas\marty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16832"/>
            <a:ext cx="6660232" cy="461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1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467544" y="764704"/>
            <a:ext cx="8496944" cy="5509200"/>
          </a:xfrm>
          <a:prstGeom prst="rect">
            <a:avLst/>
          </a:prstGeom>
        </p:spPr>
        <p:txBody>
          <a:bodyPr wrap="square">
            <a:spAutoFit/>
          </a:bodyPr>
          <a:lstStyle/>
          <a:p>
            <a:pPr algn="ctr"/>
            <a:r>
              <a:rPr lang="lt-LT" sz="3200" b="1" dirty="0">
                <a:solidFill>
                  <a:prstClr val="black"/>
                </a:solidFill>
              </a:rPr>
              <a:t>MOKINIAI </a:t>
            </a:r>
            <a:r>
              <a:rPr lang="lt-LT" sz="3200" b="1" dirty="0" smtClean="0">
                <a:solidFill>
                  <a:prstClr val="black"/>
                </a:solidFill>
              </a:rPr>
              <a:t>MOKOSI</a:t>
            </a:r>
          </a:p>
          <a:p>
            <a:r>
              <a:rPr lang="lt-LT" sz="3200" dirty="0" smtClean="0"/>
              <a:t>Stebėti ir analizuoti aplinką,</a:t>
            </a:r>
          </a:p>
          <a:p>
            <a:r>
              <a:rPr lang="lt-LT" sz="3200" dirty="0"/>
              <a:t>O</a:t>
            </a:r>
            <a:r>
              <a:rPr lang="lt-LT" sz="3200" dirty="0" smtClean="0"/>
              <a:t>rganizuoti laisvalaikį,</a:t>
            </a:r>
          </a:p>
          <a:p>
            <a:r>
              <a:rPr lang="lt-LT" sz="3200" dirty="0"/>
              <a:t>A</a:t>
            </a:r>
            <a:r>
              <a:rPr lang="lt-LT" sz="3200" dirty="0" smtClean="0"/>
              <a:t>trasdami patiria daug teigiamų emocijų,</a:t>
            </a:r>
          </a:p>
          <a:p>
            <a:r>
              <a:rPr lang="lt-LT" sz="3200" dirty="0"/>
              <a:t>I</a:t>
            </a:r>
            <a:r>
              <a:rPr lang="lt-LT" sz="3200" dirty="0" smtClean="0"/>
              <a:t>eškoti ir sisteminti informaciją,</a:t>
            </a:r>
          </a:p>
          <a:p>
            <a:r>
              <a:rPr lang="lt-LT" sz="3200" dirty="0"/>
              <a:t>D</a:t>
            </a:r>
            <a:r>
              <a:rPr lang="lt-LT" sz="3200" dirty="0" smtClean="0"/>
              <a:t>alintis  patirtimi,</a:t>
            </a:r>
          </a:p>
          <a:p>
            <a:r>
              <a:rPr lang="lt-LT" sz="3200" dirty="0"/>
              <a:t>B</a:t>
            </a:r>
            <a:r>
              <a:rPr lang="lt-LT" sz="3200" dirty="0" smtClean="0"/>
              <a:t>endrauti, tobulina anglų kalbos žinias. </a:t>
            </a:r>
          </a:p>
          <a:p>
            <a:r>
              <a:rPr lang="lt-LT" sz="3200" dirty="0" smtClean="0"/>
              <a:t>                      </a:t>
            </a:r>
            <a:r>
              <a:rPr lang="lt-LT" sz="3200" b="1" dirty="0" smtClean="0"/>
              <a:t>MOKYTOJAI:</a:t>
            </a:r>
          </a:p>
          <a:p>
            <a:r>
              <a:rPr lang="lt-LT" sz="3200" dirty="0" smtClean="0"/>
              <a:t>Nuolat tobulėja,</a:t>
            </a:r>
          </a:p>
          <a:p>
            <a:r>
              <a:rPr lang="lt-LT" sz="3200" dirty="0" smtClean="0"/>
              <a:t>Turi galimybę rasti partnerių kitiems projektams, keliauti.</a:t>
            </a:r>
            <a:endParaRPr lang="lt-LT" sz="3200" dirty="0"/>
          </a:p>
        </p:txBody>
      </p:sp>
    </p:spTree>
    <p:extLst>
      <p:ext uri="{BB962C8B-B14F-4D97-AF65-F5344CB8AC3E}">
        <p14:creationId xmlns:p14="http://schemas.microsoft.com/office/powerpoint/2010/main" val="167804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QR CODE READER</a:t>
            </a:r>
            <a:endParaRPr lang="lt-LT" dirty="0"/>
          </a:p>
        </p:txBody>
      </p:sp>
      <p:pic>
        <p:nvPicPr>
          <p:cNvPr id="2050" name="Picture 2" descr="C:\Users\Aurelija D\Desktop\2015-02-02_AZUOLIUKAS-DISPUTAS\DSC_1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67156"/>
            <a:ext cx="4387850" cy="328924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urelija D\Desktop\2015-02-02_AZUOLIUKAS-DISPUTAS\DSC_1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1628800"/>
            <a:ext cx="4387850" cy="32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41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Mokėmės kurti žaidimus</a:t>
            </a:r>
            <a:endParaRPr lang="lt-LT" dirty="0"/>
          </a:p>
        </p:txBody>
      </p:sp>
      <p:pic>
        <p:nvPicPr>
          <p:cNvPr id="1026" name="Picture 2" descr="C:\Users\Aurelija D\Desktop\2015-02-02_AZUOLIUKAS-DISPUTAS\DSC_0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940" y="3356992"/>
            <a:ext cx="4331509" cy="3247008"/>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611560" y="1268760"/>
            <a:ext cx="7992888" cy="923330"/>
          </a:xfrm>
          <a:prstGeom prst="rect">
            <a:avLst/>
          </a:prstGeom>
        </p:spPr>
        <p:txBody>
          <a:bodyPr wrap="square">
            <a:spAutoFit/>
          </a:bodyPr>
          <a:lstStyle/>
          <a:p>
            <a:r>
              <a:rPr lang="lt-LT" dirty="0">
                <a:hlinkClick r:id="rId3"/>
              </a:rPr>
              <a:t>http://aurelijosklase.jimdo.com/projektai/etwinning-skaitmeniniai-%C4%8Diabuviai</a:t>
            </a:r>
            <a:r>
              <a:rPr lang="lt-LT" dirty="0" smtClean="0">
                <a:hlinkClick r:id="rId3"/>
              </a:rPr>
              <a:t>/</a:t>
            </a:r>
            <a:endParaRPr lang="lt-LT" dirty="0" smtClean="0"/>
          </a:p>
          <a:p>
            <a:endParaRPr lang="lt-LT" dirty="0"/>
          </a:p>
        </p:txBody>
      </p:sp>
      <p:pic>
        <p:nvPicPr>
          <p:cNvPr id="1027" name="Picture 3" descr="D:\JUVENTA_2014-2015 m.m\2014-2015_4B\eTwinning\SKAITMENINIA CIABUVIAI_eTwinning\su Stasele\DSC_01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192090"/>
            <a:ext cx="4032448" cy="302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320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400" dirty="0" smtClean="0"/>
              <a:t>Bendras su partneriais darbas - „Raudonkepuraitė“</a:t>
            </a:r>
            <a:br>
              <a:rPr lang="lt-LT" sz="2400" dirty="0" smtClean="0"/>
            </a:br>
            <a:r>
              <a:rPr lang="lt-LT" sz="2000" dirty="0" smtClean="0">
                <a:hlinkClick r:id="rId2"/>
              </a:rPr>
              <a:t>http://twinspace.etwinning.net/103/pages/page/45064</a:t>
            </a:r>
            <a:r>
              <a:rPr lang="lt-LT" sz="2000" dirty="0" smtClean="0"/>
              <a:t/>
            </a:r>
            <a:br>
              <a:rPr lang="lt-LT" sz="2000" dirty="0" smtClean="0"/>
            </a:br>
            <a:endParaRPr lang="lt-LT" sz="20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63" t="9722" r="6853"/>
          <a:stretch/>
        </p:blipFill>
        <p:spPr bwMode="auto">
          <a:xfrm>
            <a:off x="458486" y="1124744"/>
            <a:ext cx="8208912" cy="485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19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10 </a:t>
            </a:r>
            <a:r>
              <a:rPr lang="lt-LT" dirty="0" err="1" smtClean="0"/>
              <a:t>eTwinning</a:t>
            </a:r>
            <a:r>
              <a:rPr lang="lt-LT" dirty="0" smtClean="0"/>
              <a:t> šypsenų</a:t>
            </a:r>
            <a:endParaRPr lang="lt-LT" dirty="0"/>
          </a:p>
        </p:txBody>
      </p:sp>
      <p:pic>
        <p:nvPicPr>
          <p:cNvPr id="3074" name="Picture 2" descr="D:\JUVENTA_2014-2015 m.m\2014-2015_4B\eTwinning\Juventos progimnazija_Siaulia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66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27584" y="2413338"/>
            <a:ext cx="8316416" cy="3046988"/>
          </a:xfrm>
          <a:prstGeom prst="rect">
            <a:avLst/>
          </a:prstGeom>
        </p:spPr>
        <p:txBody>
          <a:bodyPr wrap="square">
            <a:spAutoFit/>
          </a:bodyPr>
          <a:lstStyle/>
          <a:p>
            <a:r>
              <a:rPr lang="lt-LT" sz="3200" dirty="0">
                <a:solidFill>
                  <a:prstClr val="black"/>
                </a:solidFill>
              </a:rPr>
              <a:t>Dalyvavimas projektuose teikia didžiulę naudą mokiniams, mokytojams, tėvams, mokyklos bendruomenei, įtraukdama į naujus procesus, naujas patirtis, pažintis. O </a:t>
            </a:r>
            <a:r>
              <a:rPr lang="lt-LT" sz="3200" dirty="0" err="1">
                <a:solidFill>
                  <a:prstClr val="black"/>
                </a:solidFill>
              </a:rPr>
              <a:t>eTwinning</a:t>
            </a:r>
            <a:r>
              <a:rPr lang="lt-LT" sz="3200" dirty="0">
                <a:solidFill>
                  <a:prstClr val="black"/>
                </a:solidFill>
              </a:rPr>
              <a:t> projektai, naudojant jų platformą, suteikia dar ir galimybę ne tik lavinti anglų kalbą, bet tobulinti ir IT.</a:t>
            </a:r>
          </a:p>
        </p:txBody>
      </p:sp>
    </p:spTree>
    <p:extLst>
      <p:ext uri="{BB962C8B-B14F-4D97-AF65-F5344CB8AC3E}">
        <p14:creationId xmlns:p14="http://schemas.microsoft.com/office/powerpoint/2010/main" val="2401237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noAutofit/>
          </a:bodyPr>
          <a:lstStyle/>
          <a:p>
            <a:r>
              <a:rPr lang="lt-LT" sz="8000" dirty="0" smtClean="0"/>
              <a:t>Sėkmės</a:t>
            </a:r>
            <a:r>
              <a:rPr lang="lt-LT" sz="8800" dirty="0" smtClean="0"/>
              <a:t> </a:t>
            </a:r>
            <a:endParaRPr lang="lt-LT" sz="8800" dirty="0"/>
          </a:p>
        </p:txBody>
      </p:sp>
      <p:sp>
        <p:nvSpPr>
          <p:cNvPr id="6" name="Teksto vietos rezervavimo ženklas 5"/>
          <p:cNvSpPr>
            <a:spLocks noGrp="1"/>
          </p:cNvSpPr>
          <p:nvPr>
            <p:ph type="body" sz="half" idx="2"/>
          </p:nvPr>
        </p:nvSpPr>
        <p:spPr/>
        <p:txBody>
          <a:bodyPr/>
          <a:lstStyle/>
          <a:p>
            <a:endParaRPr lang="lt-LT"/>
          </a:p>
        </p:txBody>
      </p:sp>
      <p:pic>
        <p:nvPicPr>
          <p:cNvPr id="4100" name="Picture 4" descr="C:\Users\Aurelija D\Desktop\369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095625"/>
            <a:ext cx="4264868" cy="149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15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normAutofit/>
          </a:bodyPr>
          <a:lstStyle/>
          <a:p>
            <a:r>
              <a:rPr lang="lt-LT" sz="3200" dirty="0" smtClean="0"/>
              <a:t>Projekto integravimas į pradinių klasių mokomuosius dalykus:</a:t>
            </a:r>
            <a:endParaRPr lang="lt-LT" sz="3200" dirty="0"/>
          </a:p>
        </p:txBody>
      </p:sp>
      <p:sp>
        <p:nvSpPr>
          <p:cNvPr id="4" name="Turinio vietos rezervavimo ženklas 3"/>
          <p:cNvSpPr>
            <a:spLocks noGrp="1"/>
          </p:cNvSpPr>
          <p:nvPr>
            <p:ph idx="1"/>
          </p:nvPr>
        </p:nvSpPr>
        <p:spPr/>
        <p:txBody>
          <a:bodyPr/>
          <a:lstStyle/>
          <a:p>
            <a:r>
              <a:rPr lang="lt-LT" dirty="0" smtClean="0"/>
              <a:t>1. Lietuvių k. ir anglų k.</a:t>
            </a:r>
          </a:p>
          <a:p>
            <a:r>
              <a:rPr lang="lt-LT" dirty="0" smtClean="0"/>
              <a:t>2. Matematika</a:t>
            </a:r>
          </a:p>
          <a:p>
            <a:r>
              <a:rPr lang="lt-LT" dirty="0" smtClean="0"/>
              <a:t>3. Pasaulio pažinimas (gamtos mokslai)</a:t>
            </a:r>
          </a:p>
          <a:p>
            <a:r>
              <a:rPr lang="lt-LT" dirty="0" smtClean="0"/>
              <a:t>4. Dailė/technologijos</a:t>
            </a:r>
          </a:p>
          <a:p>
            <a:r>
              <a:rPr lang="lt-LT" dirty="0" smtClean="0"/>
              <a:t>5. Kūno kultūra</a:t>
            </a:r>
          </a:p>
          <a:p>
            <a:r>
              <a:rPr lang="lt-LT" dirty="0" smtClean="0"/>
              <a:t>6. Muzika</a:t>
            </a:r>
          </a:p>
          <a:p>
            <a:r>
              <a:rPr lang="lt-LT" dirty="0" smtClean="0"/>
              <a:t>7. Dorinis ugdymas</a:t>
            </a:r>
          </a:p>
          <a:p>
            <a:endParaRPr lang="lt-LT" dirty="0" smtClean="0"/>
          </a:p>
          <a:p>
            <a:endParaRPr lang="lt-LT" dirty="0"/>
          </a:p>
        </p:txBody>
      </p:sp>
    </p:spTree>
    <p:extLst>
      <p:ext uri="{BB962C8B-B14F-4D97-AF65-F5344CB8AC3E}">
        <p14:creationId xmlns:p14="http://schemas.microsoft.com/office/powerpoint/2010/main" val="993513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611560" y="2132856"/>
            <a:ext cx="7920880" cy="2862322"/>
          </a:xfrm>
          <a:prstGeom prst="rect">
            <a:avLst/>
          </a:prstGeom>
        </p:spPr>
        <p:txBody>
          <a:bodyPr wrap="square">
            <a:spAutoFit/>
          </a:bodyPr>
          <a:lstStyle/>
          <a:p>
            <a:r>
              <a:rPr lang="lt-LT" sz="3600" dirty="0" smtClean="0">
                <a:solidFill>
                  <a:prstClr val="black"/>
                </a:solidFill>
              </a:rPr>
              <a:t>IKT naudojimas  kaip ir </a:t>
            </a:r>
            <a:r>
              <a:rPr lang="lt-LT" sz="3600" dirty="0" err="1" smtClean="0">
                <a:solidFill>
                  <a:prstClr val="black"/>
                </a:solidFill>
              </a:rPr>
              <a:t>tarpdalykiniai</a:t>
            </a:r>
            <a:r>
              <a:rPr lang="lt-LT" sz="3600" dirty="0" smtClean="0">
                <a:solidFill>
                  <a:prstClr val="black"/>
                </a:solidFill>
              </a:rPr>
              <a:t> ryšiai suteiks projektui ar pamokai šiuolaikiškumo. Bet kuri projektinės veiklos idėja per pamoką gali būti puikiai įgyvendinta. </a:t>
            </a:r>
            <a:endParaRPr lang="lt-LT" sz="3600" dirty="0">
              <a:solidFill>
                <a:prstClr val="black"/>
              </a:solidFill>
            </a:endParaRPr>
          </a:p>
        </p:txBody>
      </p:sp>
    </p:spTree>
    <p:extLst>
      <p:ext uri="{BB962C8B-B14F-4D97-AF65-F5344CB8AC3E}">
        <p14:creationId xmlns:p14="http://schemas.microsoft.com/office/powerpoint/2010/main" val="116540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55416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ntraštė 1"/>
          <p:cNvSpPr>
            <a:spLocks noGrp="1"/>
          </p:cNvSpPr>
          <p:nvPr>
            <p:ph type="title"/>
          </p:nvPr>
        </p:nvSpPr>
        <p:spPr/>
        <p:txBody>
          <a:bodyPr>
            <a:normAutofit fontScale="90000"/>
          </a:bodyPr>
          <a:lstStyle/>
          <a:p>
            <a:r>
              <a:rPr lang="lt-LT" sz="4000" dirty="0" smtClean="0">
                <a:latin typeface="Times New Roman" panose="02020603050405020304" pitchFamily="18" charset="0"/>
                <a:cs typeface="Times New Roman" panose="02020603050405020304" pitchFamily="18" charset="0"/>
              </a:rPr>
              <a:t>Pirmasis </a:t>
            </a:r>
            <a:r>
              <a:rPr lang="lt-LT" sz="4000" dirty="0" err="1" smtClean="0">
                <a:latin typeface="Times New Roman" panose="02020603050405020304" pitchFamily="18" charset="0"/>
                <a:cs typeface="Times New Roman" panose="02020603050405020304" pitchFamily="18" charset="0"/>
              </a:rPr>
              <a:t>eTwinning</a:t>
            </a:r>
            <a:r>
              <a:rPr lang="lt-LT" sz="4000" dirty="0" smtClean="0">
                <a:latin typeface="Times New Roman" panose="02020603050405020304" pitchFamily="18" charset="0"/>
                <a:cs typeface="Times New Roman" panose="02020603050405020304" pitchFamily="18" charset="0"/>
              </a:rPr>
              <a:t> projektas</a:t>
            </a:r>
            <a:br>
              <a:rPr lang="lt-LT" sz="4000" dirty="0" smtClean="0">
                <a:latin typeface="Times New Roman" panose="02020603050405020304" pitchFamily="18" charset="0"/>
                <a:cs typeface="Times New Roman" panose="02020603050405020304" pitchFamily="18" charset="0"/>
              </a:rPr>
            </a:br>
            <a:r>
              <a:rPr lang="lt-LT" sz="4000" dirty="0" smtClean="0">
                <a:latin typeface="Times New Roman" panose="02020603050405020304" pitchFamily="18" charset="0"/>
                <a:cs typeface="Times New Roman" panose="02020603050405020304" pitchFamily="18" charset="0"/>
              </a:rPr>
              <a:t> „</a:t>
            </a:r>
            <a:r>
              <a:rPr lang="lt-LT" sz="4000" dirty="0" err="1" smtClean="0">
                <a:latin typeface="Times New Roman" panose="02020603050405020304" pitchFamily="18" charset="0"/>
                <a:cs typeface="Times New Roman" panose="02020603050405020304" pitchFamily="18" charset="0"/>
              </a:rPr>
              <a:t>Juventoje</a:t>
            </a:r>
            <a:r>
              <a:rPr lang="lt-LT" sz="4000" dirty="0" smtClean="0">
                <a:latin typeface="Times New Roman" panose="02020603050405020304" pitchFamily="18" charset="0"/>
                <a:cs typeface="Times New Roman" panose="02020603050405020304" pitchFamily="18" charset="0"/>
              </a:rPr>
              <a:t>“ užregistruotas 2006 m</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sp>
        <p:nvSpPr>
          <p:cNvPr id="5" name="Turinio vietos rezervavimo ženklas 4"/>
          <p:cNvSpPr>
            <a:spLocks noGrp="1"/>
          </p:cNvSpPr>
          <p:nvPr>
            <p:ph sz="half" idx="1"/>
          </p:nvPr>
        </p:nvSpPr>
        <p:spPr/>
        <p:txBody>
          <a:bodyPr/>
          <a:lstStyle/>
          <a:p>
            <a:pPr marL="0" indent="0">
              <a:buNone/>
            </a:pPr>
            <a:r>
              <a:rPr lang="lt-LT" dirty="0" smtClean="0">
                <a:latin typeface="Times New Roman" panose="02020603050405020304" pitchFamily="18" charset="0"/>
                <a:cs typeface="Times New Roman" panose="02020603050405020304" pitchFamily="18" charset="0"/>
              </a:rPr>
              <a:t>Vienas pirmųjų</a:t>
            </a:r>
          </a:p>
          <a:p>
            <a:pPr marL="0" indent="0">
              <a:buNone/>
            </a:pPr>
            <a:r>
              <a:rPr lang="lt-LT" dirty="0" smtClean="0">
                <a:latin typeface="Times New Roman" panose="02020603050405020304" pitchFamily="18" charset="0"/>
                <a:cs typeface="Times New Roman" panose="02020603050405020304" pitchFamily="18" charset="0"/>
              </a:rPr>
              <a:t> – “</a:t>
            </a:r>
            <a:r>
              <a:rPr lang="lt-LT" dirty="0" err="1" smtClean="0">
                <a:latin typeface="Times New Roman" panose="02020603050405020304" pitchFamily="18" charset="0"/>
                <a:cs typeface="Times New Roman" panose="02020603050405020304" pitchFamily="18" charset="0"/>
              </a:rPr>
              <a:t>Traditional</a:t>
            </a:r>
            <a:r>
              <a:rPr lang="lt-LT" dirty="0" smtClean="0">
                <a:latin typeface="Times New Roman" panose="02020603050405020304" pitchFamily="18" charset="0"/>
                <a:cs typeface="Times New Roman" panose="02020603050405020304" pitchFamily="18" charset="0"/>
              </a:rPr>
              <a:t> </a:t>
            </a:r>
          </a:p>
          <a:p>
            <a:pPr marL="0" indent="0">
              <a:buNone/>
            </a:pPr>
            <a:r>
              <a:rPr lang="lt-LT" dirty="0" err="1" smtClean="0">
                <a:latin typeface="Times New Roman" panose="02020603050405020304" pitchFamily="18" charset="0"/>
                <a:cs typeface="Times New Roman" panose="02020603050405020304" pitchFamily="18" charset="0"/>
              </a:rPr>
              <a:t>Dancing</a:t>
            </a:r>
            <a:r>
              <a:rPr lang="lt-LT" dirty="0" smtClean="0">
                <a:latin typeface="Times New Roman" panose="02020603050405020304" pitchFamily="18" charset="0"/>
                <a:cs typeface="Times New Roman" panose="02020603050405020304" pitchFamily="18" charset="0"/>
              </a:rPr>
              <a:t> </a:t>
            </a:r>
          </a:p>
          <a:p>
            <a:pPr marL="0" indent="0">
              <a:buNone/>
            </a:pPr>
            <a:r>
              <a:rPr lang="lt-LT" dirty="0" err="1" smtClean="0">
                <a:latin typeface="Times New Roman" panose="02020603050405020304" pitchFamily="18" charset="0"/>
                <a:cs typeface="Times New Roman" panose="02020603050405020304" pitchFamily="18" charset="0"/>
              </a:rPr>
              <a:t>and</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Singing</a:t>
            </a:r>
            <a:r>
              <a:rPr lang="lt-LT" dirty="0" smtClean="0">
                <a:latin typeface="Times New Roman" panose="02020603050405020304" pitchFamily="18" charset="0"/>
                <a:cs typeface="Times New Roman" panose="02020603050405020304" pitchFamily="18" charset="0"/>
              </a:rPr>
              <a:t> </a:t>
            </a:r>
          </a:p>
          <a:p>
            <a:pPr marL="0" indent="0">
              <a:buNone/>
            </a:pPr>
            <a:r>
              <a:rPr lang="lt-LT" dirty="0" err="1" smtClean="0">
                <a:latin typeface="Times New Roman" panose="02020603050405020304" pitchFamily="18" charset="0"/>
                <a:cs typeface="Times New Roman" panose="02020603050405020304" pitchFamily="18" charset="0"/>
              </a:rPr>
              <a:t>around</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sp>
        <p:nvSpPr>
          <p:cNvPr id="6" name="Turinio vietos rezervavimo ženklas 5"/>
          <p:cNvSpPr>
            <a:spLocks noGrp="1"/>
          </p:cNvSpPr>
          <p:nvPr>
            <p:ph sz="half" idx="2"/>
          </p:nvPr>
        </p:nvSpPr>
        <p:spPr/>
        <p:txBody>
          <a:bodyPr/>
          <a:lstStyle/>
          <a:p>
            <a:endParaRPr lang="lt-LT"/>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559" t="15959" r="25553" b="11490"/>
          <a:stretch/>
        </p:blipFill>
        <p:spPr bwMode="auto">
          <a:xfrm>
            <a:off x="3799958" y="1578273"/>
            <a:ext cx="5122940" cy="410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4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83" t="36508" r="24367"/>
          <a:stretch/>
        </p:blipFill>
        <p:spPr bwMode="auto">
          <a:xfrm>
            <a:off x="539552" y="1916832"/>
            <a:ext cx="7852230" cy="464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title"/>
          </p:nvPr>
        </p:nvSpPr>
        <p:spPr/>
        <p:txBody>
          <a:bodyPr>
            <a:normAutofit fontScale="90000"/>
          </a:bodyPr>
          <a:lstStyle/>
          <a:p>
            <a:r>
              <a:rPr lang="lt-LT" dirty="0" smtClean="0"/>
              <a:t>Vienas pirmųjų, atnešęs </a:t>
            </a:r>
            <a:r>
              <a:rPr lang="lt-LT" smtClean="0"/>
              <a:t>sėkmę projektas</a:t>
            </a:r>
            <a:endParaRPr lang="lt-LT"/>
          </a:p>
        </p:txBody>
      </p:sp>
      <p:sp>
        <p:nvSpPr>
          <p:cNvPr id="3" name="Turinio vietos rezervavimo ženklas 2"/>
          <p:cNvSpPr>
            <a:spLocks noGrp="1"/>
          </p:cNvSpPr>
          <p:nvPr>
            <p:ph idx="1"/>
          </p:nvPr>
        </p:nvSpPr>
        <p:spPr/>
        <p:txBody>
          <a:bodyPr/>
          <a:lstStyle/>
          <a:p>
            <a:endParaRPr lang="lt-LT"/>
          </a:p>
        </p:txBody>
      </p:sp>
    </p:spTree>
    <p:extLst>
      <p:ext uri="{BB962C8B-B14F-4D97-AF65-F5344CB8AC3E}">
        <p14:creationId xmlns:p14="http://schemas.microsoft.com/office/powerpoint/2010/main" val="3152122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39552" y="620688"/>
            <a:ext cx="7772400" cy="1470025"/>
          </a:xfrm>
        </p:spPr>
        <p:txBody>
          <a:bodyPr/>
          <a:lstStyle/>
          <a:p>
            <a:r>
              <a:rPr lang="lt-LT" dirty="0" smtClean="0"/>
              <a:t>Folkloro vaivorykštė</a:t>
            </a:r>
            <a:endParaRPr lang="lt-LT" dirty="0"/>
          </a:p>
        </p:txBody>
      </p:sp>
      <p:sp>
        <p:nvSpPr>
          <p:cNvPr id="3" name="Turinio vietos rezervavimo ženklas 2"/>
          <p:cNvSpPr>
            <a:spLocks noGrp="1"/>
          </p:cNvSpPr>
          <p:nvPr>
            <p:ph type="subTitle" idx="1"/>
          </p:nvPr>
        </p:nvSpPr>
        <p:spPr>
          <a:xfrm>
            <a:off x="1043608" y="2492896"/>
            <a:ext cx="7200800" cy="2520280"/>
          </a:xfrm>
        </p:spPr>
        <p:txBody>
          <a:bodyPr>
            <a:normAutofit fontScale="85000" lnSpcReduction="10000"/>
          </a:bodyPr>
          <a:lstStyle/>
          <a:p>
            <a:r>
              <a:rPr lang="lt-LT" dirty="0" smtClean="0">
                <a:solidFill>
                  <a:schemeClr val="tx1"/>
                </a:solidFill>
              </a:rPr>
              <a:t>Kiekviena tauta svarbi pasaulyje tiek, kiek ji sugeba išlaikyti ir branginti savo kultūrą, tradicijas. </a:t>
            </a:r>
          </a:p>
          <a:p>
            <a:r>
              <a:rPr lang="lt-LT" dirty="0" smtClean="0">
                <a:solidFill>
                  <a:schemeClr val="tx1"/>
                </a:solidFill>
              </a:rPr>
              <a:t>„Folkloro vaivorykštė“  - projektas, kuris žadino vaikų norą pažinti ne tik savo, bet ir partnerinių šalių kultūrą, mokytis gerbti ir pažinti kultūros paveldą, išmokti toleruoti kitaip manančius.</a:t>
            </a:r>
            <a:endParaRPr lang="lt-LT" dirty="0">
              <a:solidFill>
                <a:schemeClr val="tx1"/>
              </a:solidFill>
            </a:endParaRPr>
          </a:p>
        </p:txBody>
      </p:sp>
    </p:spTree>
    <p:extLst>
      <p:ext uri="{BB962C8B-B14F-4D97-AF65-F5344CB8AC3E}">
        <p14:creationId xmlns:p14="http://schemas.microsoft.com/office/powerpoint/2010/main" val="76224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normAutofit fontScale="90000"/>
          </a:bodyPr>
          <a:lstStyle/>
          <a:p>
            <a:r>
              <a:rPr lang="en-GB" dirty="0" err="1" smtClean="0"/>
              <a:t>Partneriai</a:t>
            </a:r>
            <a:r>
              <a:rPr lang="en-GB" dirty="0" smtClean="0"/>
              <a:t>: </a:t>
            </a:r>
            <a:r>
              <a:rPr lang="en-GB" dirty="0" err="1" smtClean="0"/>
              <a:t>Islandija</a:t>
            </a:r>
            <a:r>
              <a:rPr lang="en-GB" dirty="0" smtClean="0"/>
              <a:t>, </a:t>
            </a:r>
            <a:r>
              <a:rPr lang="en-GB" dirty="0" err="1" smtClean="0"/>
              <a:t>Danija</a:t>
            </a:r>
            <a:r>
              <a:rPr lang="en-GB" dirty="0" smtClean="0"/>
              <a:t>, </a:t>
            </a:r>
            <a:r>
              <a:rPr lang="en-GB" dirty="0" err="1" smtClean="0"/>
              <a:t>Latvija</a:t>
            </a:r>
            <a:r>
              <a:rPr lang="en-GB" dirty="0" smtClean="0"/>
              <a:t>, </a:t>
            </a:r>
            <a:r>
              <a:rPr lang="en-GB" dirty="0" err="1" smtClean="0"/>
              <a:t>Lietuva</a:t>
            </a:r>
            <a:endParaRPr lang="lt-LT"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46957" y="1600200"/>
            <a:ext cx="805008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quarter" idx="4294967295"/>
          </p:nvPr>
        </p:nvPicPr>
        <p:blipFill rotWithShape="1">
          <a:blip r:embed="rId3" cstate="print">
            <a:extLst>
              <a:ext uri="{28A0092B-C50C-407E-A947-70E740481C1C}">
                <a14:useLocalDpi xmlns:a14="http://schemas.microsoft.com/office/drawing/2010/main" val="0"/>
              </a:ext>
            </a:extLst>
          </a:blip>
          <a:srcRect l="17902" t="11440" r="15864" b="6171"/>
          <a:stretch/>
        </p:blipFill>
        <p:spPr bwMode="auto">
          <a:xfrm>
            <a:off x="5511800" y="3524250"/>
            <a:ext cx="3632200"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tačiakampis 1"/>
          <p:cNvSpPr/>
          <p:nvPr/>
        </p:nvSpPr>
        <p:spPr>
          <a:xfrm>
            <a:off x="4860032" y="2420888"/>
            <a:ext cx="3992953" cy="1692771"/>
          </a:xfrm>
          <a:prstGeom prst="rect">
            <a:avLst/>
          </a:prstGeom>
        </p:spPr>
        <p:txBody>
          <a:bodyPr wrap="none">
            <a:spAutoFit/>
          </a:bodyPr>
          <a:lstStyle/>
          <a:p>
            <a:r>
              <a:rPr lang="lt-LT" dirty="0" smtClean="0">
                <a:solidFill>
                  <a:prstClr val="black"/>
                </a:solidFill>
                <a:hlinkClick r:id="rId4"/>
              </a:rPr>
              <a:t>https://vimeo.com/22476350</a:t>
            </a:r>
            <a:r>
              <a:rPr lang="lt-LT" dirty="0" smtClean="0">
                <a:solidFill>
                  <a:prstClr val="black"/>
                </a:solidFill>
              </a:rPr>
              <a:t> </a:t>
            </a:r>
            <a:r>
              <a:rPr lang="lt-LT" sz="1000" dirty="0" smtClean="0">
                <a:solidFill>
                  <a:prstClr val="black"/>
                </a:solidFill>
              </a:rPr>
              <a:t>(Auksinis kiaušinis)</a:t>
            </a:r>
          </a:p>
          <a:p>
            <a:r>
              <a:rPr lang="lt-LT" dirty="0" smtClean="0">
                <a:solidFill>
                  <a:prstClr val="black"/>
                </a:solidFill>
                <a:hlinkClick r:id="rId5"/>
              </a:rPr>
              <a:t>https</a:t>
            </a:r>
            <a:r>
              <a:rPr lang="lt-LT" dirty="0">
                <a:solidFill>
                  <a:prstClr val="black"/>
                </a:solidFill>
                <a:hlinkClick r:id="rId5"/>
              </a:rPr>
              <a:t>://</a:t>
            </a:r>
            <a:r>
              <a:rPr lang="lt-LT" dirty="0" smtClean="0">
                <a:solidFill>
                  <a:prstClr val="black"/>
                </a:solidFill>
                <a:hlinkClick r:id="rId5"/>
              </a:rPr>
              <a:t>vimeo.com/22479157</a:t>
            </a:r>
            <a:r>
              <a:rPr lang="lt-LT" dirty="0" smtClean="0">
                <a:solidFill>
                  <a:prstClr val="black"/>
                </a:solidFill>
              </a:rPr>
              <a:t> </a:t>
            </a:r>
            <a:r>
              <a:rPr lang="lt-LT" sz="1000" dirty="0" smtClean="0">
                <a:solidFill>
                  <a:prstClr val="black"/>
                </a:solidFill>
              </a:rPr>
              <a:t>(Lėlės)</a:t>
            </a:r>
          </a:p>
          <a:p>
            <a:endParaRPr lang="lt-LT" dirty="0">
              <a:solidFill>
                <a:prstClr val="black"/>
              </a:solidFill>
            </a:endParaRPr>
          </a:p>
          <a:p>
            <a:r>
              <a:rPr lang="lt-LT" sz="1600" dirty="0" smtClean="0">
                <a:solidFill>
                  <a:prstClr val="black"/>
                </a:solidFill>
              </a:rPr>
              <a:t>Keitėmės lėlėmis, kūrėme </a:t>
            </a:r>
          </a:p>
          <a:p>
            <a:r>
              <a:rPr lang="lt-LT" sz="1600" dirty="0" err="1" smtClean="0">
                <a:solidFill>
                  <a:prstClr val="black"/>
                </a:solidFill>
              </a:rPr>
              <a:t>plastelinines</a:t>
            </a:r>
            <a:r>
              <a:rPr lang="lt-LT" sz="1600" dirty="0" smtClean="0">
                <a:solidFill>
                  <a:prstClr val="black"/>
                </a:solidFill>
              </a:rPr>
              <a:t> pasakas</a:t>
            </a:r>
          </a:p>
          <a:p>
            <a:endParaRPr lang="lt-LT" dirty="0">
              <a:solidFill>
                <a:prstClr val="black"/>
              </a:solidFill>
            </a:endParaRPr>
          </a:p>
        </p:txBody>
      </p:sp>
    </p:spTree>
    <p:extLst>
      <p:ext uri="{BB962C8B-B14F-4D97-AF65-F5344CB8AC3E}">
        <p14:creationId xmlns:p14="http://schemas.microsoft.com/office/powerpoint/2010/main" val="4292800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896</Words>
  <Application>Microsoft Office PowerPoint</Application>
  <PresentationFormat>Demonstracija ekrane (4:3)</PresentationFormat>
  <Paragraphs>95</Paragraphs>
  <Slides>35</Slides>
  <Notes>0</Notes>
  <HiddenSlides>0</HiddenSlides>
  <MMClips>0</MMClips>
  <ScaleCrop>false</ScaleCrop>
  <HeadingPairs>
    <vt:vector size="4" baseType="variant">
      <vt:variant>
        <vt:lpstr>Tema</vt:lpstr>
      </vt:variant>
      <vt:variant>
        <vt:i4>1</vt:i4>
      </vt:variant>
      <vt:variant>
        <vt:lpstr>Skaidrių pavadinimai</vt:lpstr>
      </vt:variant>
      <vt:variant>
        <vt:i4>35</vt:i4>
      </vt:variant>
    </vt:vector>
  </HeadingPairs>
  <TitlesOfParts>
    <vt:vector size="36" baseType="lpstr">
      <vt:lpstr>Office tema</vt:lpstr>
      <vt:lpstr> Šiaulių ,,Juventos“ progimnazijos patirtis projektinėje veikloje</vt:lpstr>
      <vt:lpstr> Projektas pamokoje ar pamoka – projektas? </vt:lpstr>
      <vt:lpstr>PowerPoint pristatymas</vt:lpstr>
      <vt:lpstr>Projekto integravimas į pradinių klasių mokomuosius dalykus:</vt:lpstr>
      <vt:lpstr>PowerPoint pristatymas</vt:lpstr>
      <vt:lpstr>Pirmasis eTwinning projektas  „Juventoje“ užregistruotas 2006 m.</vt:lpstr>
      <vt:lpstr>Vienas pirmųjų, atnešęs sėkmę projektas</vt:lpstr>
      <vt:lpstr>Folkloro vaivorykštė</vt:lpstr>
      <vt:lpstr>Partneriai: Islandija, Danija, Latvija, Lietuva</vt:lpstr>
      <vt:lpstr>„Nuo folkloro iki...</vt:lpstr>
      <vt:lpstr>Projekto temos:</vt:lpstr>
      <vt:lpstr>From Folklore to... 2011-2012 m.m.  Partneriai: Islandija, Estija, Latvija, Lietuva</vt:lpstr>
      <vt:lpstr>Europos grandininė reakcija</vt:lpstr>
      <vt:lpstr>PowerPoint pristatymas</vt:lpstr>
      <vt:lpstr>eTwinning “ Primary students experiment, observe, investigate and create -2013-2014“ Kodėl bandymai, eksperimentai?</vt:lpstr>
      <vt:lpstr>eTwinning “Primary students experiment, observe, investigate and create -2013-2014“ Su buvusiais Comenius partneriais ispanais</vt:lpstr>
      <vt:lpstr>PowerPoint pristatymas</vt:lpstr>
      <vt:lpstr>eTwinning- Nordplus “Primary students experiment, observe, investigate and create “ Partneriai: Estija, Latvija, Lietuva</vt:lpstr>
      <vt:lpstr>Susitikimas Latvijoje</vt:lpstr>
      <vt:lpstr>Gaminome raketas</vt:lpstr>
      <vt:lpstr>Jas pakėlėme į dangų</vt:lpstr>
      <vt:lpstr>Ir dar daug daug įdomybių stebėjome ir išbandėme...</vt:lpstr>
      <vt:lpstr>Tyrinėjimo procesas skatina  vaikus:</vt:lpstr>
      <vt:lpstr>Skaitmeniniai čiabuviai</vt:lpstr>
      <vt:lpstr>eTwinning „Skaitmeniniai čiabuviai“ partneriai: Ispanija, Lietuva</vt:lpstr>
      <vt:lpstr>Skaitmeniniai čiabuviai</vt:lpstr>
      <vt:lpstr>Koliažas</vt:lpstr>
      <vt:lpstr>Pizap.com </vt:lpstr>
      <vt:lpstr>Viptalisman.com</vt:lpstr>
      <vt:lpstr>QR CODE READER</vt:lpstr>
      <vt:lpstr>Mokėmės kurti žaidimus</vt:lpstr>
      <vt:lpstr>Bendras su partneriais darbas - „Raudonkepuraitė“ http://twinspace.etwinning.net/103/pages/page/45064 </vt:lpstr>
      <vt:lpstr>10 eTwinning šypsenų</vt:lpstr>
      <vt:lpstr>PowerPoint pristatymas</vt:lpstr>
      <vt:lpstr>Sėkmės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„eTwinning projektų integravimas į ugdymą"</dc:title>
  <dc:creator>Aurelija D</dc:creator>
  <cp:lastModifiedBy>Aurelija D</cp:lastModifiedBy>
  <cp:revision>60</cp:revision>
  <dcterms:created xsi:type="dcterms:W3CDTF">2014-10-24T22:19:40Z</dcterms:created>
  <dcterms:modified xsi:type="dcterms:W3CDTF">2015-07-02T13:27:26Z</dcterms:modified>
</cp:coreProperties>
</file>