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7D5DE-6930-41EC-A585-4167A6F1F0B1}" type="datetimeFigureOut">
              <a:rPr lang="tr-TR" smtClean="0"/>
              <a:pPr/>
              <a:t>14.10.2013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D6696-AF20-460B-8410-C0C73F9EE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D6696-AF20-460B-8410-C0C73F9EE3B6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4609-15E0-4675-8D36-66CF0447AE4B}" type="datetimeFigureOut">
              <a:rPr lang="tr-TR" smtClean="0"/>
              <a:pPr/>
              <a:t>14.10.2013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2B1-2A4C-4E75-A630-399945C4C6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4609-15E0-4675-8D36-66CF0447AE4B}" type="datetimeFigureOut">
              <a:rPr lang="tr-TR" smtClean="0"/>
              <a:pPr/>
              <a:t>14.10.2013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2B1-2A4C-4E75-A630-399945C4C6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4609-15E0-4675-8D36-66CF0447AE4B}" type="datetimeFigureOut">
              <a:rPr lang="tr-TR" smtClean="0"/>
              <a:pPr/>
              <a:t>14.10.2013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2B1-2A4C-4E75-A630-399945C4C6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4609-15E0-4675-8D36-66CF0447AE4B}" type="datetimeFigureOut">
              <a:rPr lang="tr-TR" smtClean="0"/>
              <a:pPr/>
              <a:t>14.10.2013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2B1-2A4C-4E75-A630-399945C4C6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4609-15E0-4675-8D36-66CF0447AE4B}" type="datetimeFigureOut">
              <a:rPr lang="tr-TR" smtClean="0"/>
              <a:pPr/>
              <a:t>14.10.2013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2B1-2A4C-4E75-A630-399945C4C6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4609-15E0-4675-8D36-66CF0447AE4B}" type="datetimeFigureOut">
              <a:rPr lang="tr-TR" smtClean="0"/>
              <a:pPr/>
              <a:t>14.10.2013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2B1-2A4C-4E75-A630-399945C4C6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4609-15E0-4675-8D36-66CF0447AE4B}" type="datetimeFigureOut">
              <a:rPr lang="tr-TR" smtClean="0"/>
              <a:pPr/>
              <a:t>14.10.2013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2B1-2A4C-4E75-A630-399945C4C6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4609-15E0-4675-8D36-66CF0447AE4B}" type="datetimeFigureOut">
              <a:rPr lang="tr-TR" smtClean="0"/>
              <a:pPr/>
              <a:t>14.10.2013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2B1-2A4C-4E75-A630-399945C4C6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4609-15E0-4675-8D36-66CF0447AE4B}" type="datetimeFigureOut">
              <a:rPr lang="tr-TR" smtClean="0"/>
              <a:pPr/>
              <a:t>14.10.2013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2B1-2A4C-4E75-A630-399945C4C6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4609-15E0-4675-8D36-66CF0447AE4B}" type="datetimeFigureOut">
              <a:rPr lang="tr-TR" smtClean="0"/>
              <a:pPr/>
              <a:t>14.10.2013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2B1-2A4C-4E75-A630-399945C4C61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4609-15E0-4675-8D36-66CF0447AE4B}" type="datetimeFigureOut">
              <a:rPr lang="tr-TR" smtClean="0"/>
              <a:pPr/>
              <a:t>14.10.2013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2592B1-2A4C-4E75-A630-399945C4C61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5F4609-15E0-4675-8D36-66CF0447AE4B}" type="datetimeFigureOut">
              <a:rPr lang="tr-TR" smtClean="0"/>
              <a:pPr/>
              <a:t>14.10.2013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2592B1-2A4C-4E75-A630-399945C4C61E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7851648" cy="5112568"/>
          </a:xfrm>
        </p:spPr>
        <p:txBody>
          <a:bodyPr>
            <a:noAutofit/>
          </a:bodyPr>
          <a:lstStyle/>
          <a:p>
            <a:pPr algn="ctr"/>
            <a:r>
              <a:rPr lang="tr-TR" sz="6600" dirty="0" smtClean="0">
                <a:solidFill>
                  <a:schemeClr val="tx1"/>
                </a:solidFill>
              </a:rPr>
              <a:t>THE </a:t>
            </a:r>
            <a:br>
              <a:rPr lang="tr-TR" sz="6600" dirty="0" smtClean="0">
                <a:solidFill>
                  <a:schemeClr val="tx1"/>
                </a:solidFill>
              </a:rPr>
            </a:br>
            <a:r>
              <a:rPr lang="tr-TR" sz="6600" dirty="0" smtClean="0">
                <a:solidFill>
                  <a:schemeClr val="tx1"/>
                </a:solidFill>
              </a:rPr>
              <a:t>EDUCATION </a:t>
            </a:r>
            <a:br>
              <a:rPr lang="tr-TR" sz="6600" dirty="0" smtClean="0">
                <a:solidFill>
                  <a:schemeClr val="tx1"/>
                </a:solidFill>
              </a:rPr>
            </a:br>
            <a:r>
              <a:rPr lang="tr-TR" sz="6600" dirty="0" smtClean="0">
                <a:solidFill>
                  <a:schemeClr val="tx1"/>
                </a:solidFill>
              </a:rPr>
              <a:t>SYSTEM</a:t>
            </a:r>
            <a:br>
              <a:rPr lang="tr-TR" sz="6600" dirty="0" smtClean="0">
                <a:solidFill>
                  <a:schemeClr val="tx1"/>
                </a:solidFill>
              </a:rPr>
            </a:br>
            <a:r>
              <a:rPr lang="tr-TR" sz="6600" dirty="0" smtClean="0">
                <a:solidFill>
                  <a:schemeClr val="tx1"/>
                </a:solidFill>
              </a:rPr>
              <a:t>IN</a:t>
            </a:r>
            <a:br>
              <a:rPr lang="tr-TR" sz="6600" dirty="0" smtClean="0">
                <a:solidFill>
                  <a:schemeClr val="tx1"/>
                </a:solidFill>
              </a:rPr>
            </a:br>
            <a:r>
              <a:rPr lang="tr-TR" sz="6600" dirty="0" smtClean="0">
                <a:solidFill>
                  <a:schemeClr val="tx1"/>
                </a:solidFill>
              </a:rPr>
              <a:t>T U R K E Y</a:t>
            </a:r>
            <a:endParaRPr lang="tr-TR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tr-TR" dirty="0" err="1" smtClean="0">
                <a:solidFill>
                  <a:srgbClr val="FF0000"/>
                </a:solidFill>
              </a:rPr>
              <a:t>About</a:t>
            </a:r>
            <a:r>
              <a:rPr lang="tr-TR" dirty="0" smtClean="0">
                <a:solidFill>
                  <a:srgbClr val="FF0000"/>
                </a:solidFill>
              </a:rPr>
              <a:t> 1 </a:t>
            </a:r>
            <a:r>
              <a:rPr lang="tr-TR" dirty="0" err="1" smtClean="0">
                <a:solidFill>
                  <a:srgbClr val="FF0000"/>
                </a:solidFill>
              </a:rPr>
              <a:t>million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students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graduate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from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high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schools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every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year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take</a:t>
            </a:r>
            <a:r>
              <a:rPr lang="tr-TR" dirty="0" smtClean="0">
                <a:solidFill>
                  <a:srgbClr val="FF0000"/>
                </a:solidFill>
              </a:rPr>
              <a:t> “</a:t>
            </a:r>
            <a:r>
              <a:rPr lang="tr-TR" dirty="0" err="1" smtClean="0">
                <a:solidFill>
                  <a:srgbClr val="FF0000"/>
                </a:solidFill>
              </a:rPr>
              <a:t>university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entrance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exams</a:t>
            </a:r>
            <a:r>
              <a:rPr lang="tr-TR" dirty="0" smtClean="0">
                <a:solidFill>
                  <a:srgbClr val="FF0000"/>
                </a:solidFill>
              </a:rPr>
              <a:t>”.</a:t>
            </a:r>
          </a:p>
          <a:p>
            <a:pPr>
              <a:buFont typeface="Arial" charset="0"/>
              <a:buChar char="•"/>
            </a:pPr>
            <a:r>
              <a:rPr lang="tr-TR" dirty="0" err="1" smtClean="0">
                <a:solidFill>
                  <a:srgbClr val="7030A0"/>
                </a:solidFill>
              </a:rPr>
              <a:t>Basically</a:t>
            </a:r>
            <a:r>
              <a:rPr lang="tr-TR" dirty="0" smtClean="0">
                <a:solidFill>
                  <a:srgbClr val="7030A0"/>
                </a:solidFill>
              </a:rPr>
              <a:t>, </a:t>
            </a:r>
            <a:r>
              <a:rPr lang="tr-TR" dirty="0" err="1" smtClean="0">
                <a:solidFill>
                  <a:srgbClr val="7030A0"/>
                </a:solidFill>
              </a:rPr>
              <a:t>there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are</a:t>
            </a:r>
            <a:r>
              <a:rPr lang="tr-TR" dirty="0" smtClean="0">
                <a:solidFill>
                  <a:srgbClr val="7030A0"/>
                </a:solidFill>
              </a:rPr>
              <a:t> 2 </a:t>
            </a:r>
            <a:r>
              <a:rPr lang="tr-TR" dirty="0" err="1" smtClean="0">
                <a:solidFill>
                  <a:srgbClr val="7030A0"/>
                </a:solidFill>
              </a:rPr>
              <a:t>kinds</a:t>
            </a:r>
            <a:r>
              <a:rPr lang="tr-TR" dirty="0" smtClean="0">
                <a:solidFill>
                  <a:srgbClr val="7030A0"/>
                </a:solidFill>
              </a:rPr>
              <a:t> of </a:t>
            </a:r>
            <a:r>
              <a:rPr lang="tr-TR" dirty="0" err="1" smtClean="0">
                <a:solidFill>
                  <a:srgbClr val="7030A0"/>
                </a:solidFill>
              </a:rPr>
              <a:t>universities</a:t>
            </a:r>
            <a:r>
              <a:rPr lang="tr-TR" dirty="0" smtClean="0">
                <a:solidFill>
                  <a:srgbClr val="7030A0"/>
                </a:solidFill>
              </a:rPr>
              <a:t>: </a:t>
            </a:r>
            <a:r>
              <a:rPr lang="tr-TR" dirty="0" err="1" smtClean="0">
                <a:solidFill>
                  <a:srgbClr val="7030A0"/>
                </a:solidFill>
              </a:rPr>
              <a:t>the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ones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with</a:t>
            </a:r>
            <a:r>
              <a:rPr lang="tr-TR" dirty="0" smtClean="0">
                <a:solidFill>
                  <a:srgbClr val="7030A0"/>
                </a:solidFill>
              </a:rPr>
              <a:t> 2 </a:t>
            </a:r>
            <a:r>
              <a:rPr lang="tr-TR" dirty="0" err="1" smtClean="0">
                <a:solidFill>
                  <a:srgbClr val="7030A0"/>
                </a:solidFill>
              </a:rPr>
              <a:t>years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programme</a:t>
            </a:r>
            <a:r>
              <a:rPr lang="tr-TR" dirty="0" smtClean="0">
                <a:solidFill>
                  <a:srgbClr val="7030A0"/>
                </a:solidFill>
              </a:rPr>
              <a:t>, </a:t>
            </a:r>
            <a:r>
              <a:rPr lang="tr-TR" dirty="0" err="1" smtClean="0">
                <a:solidFill>
                  <a:srgbClr val="7030A0"/>
                </a:solidFill>
              </a:rPr>
              <a:t>the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ones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with</a:t>
            </a:r>
            <a:r>
              <a:rPr lang="tr-TR" dirty="0" smtClean="0">
                <a:solidFill>
                  <a:srgbClr val="7030A0"/>
                </a:solidFill>
              </a:rPr>
              <a:t> 4-5-6 </a:t>
            </a:r>
            <a:r>
              <a:rPr lang="tr-TR" dirty="0" err="1" smtClean="0">
                <a:solidFill>
                  <a:srgbClr val="7030A0"/>
                </a:solidFill>
              </a:rPr>
              <a:t>years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programme</a:t>
            </a:r>
            <a:r>
              <a:rPr lang="tr-TR" dirty="0" smtClean="0">
                <a:solidFill>
                  <a:srgbClr val="7030A0"/>
                </a:solidFill>
              </a:rPr>
              <a:t>. </a:t>
            </a:r>
            <a:r>
              <a:rPr lang="tr-TR" dirty="0" err="1" smtClean="0">
                <a:solidFill>
                  <a:srgbClr val="7030A0"/>
                </a:solidFill>
              </a:rPr>
              <a:t>In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addition</a:t>
            </a:r>
            <a:r>
              <a:rPr lang="tr-TR" dirty="0" smtClean="0">
                <a:solidFill>
                  <a:srgbClr val="7030A0"/>
                </a:solidFill>
              </a:rPr>
              <a:t>, </a:t>
            </a:r>
            <a:r>
              <a:rPr lang="tr-TR" dirty="0" err="1" smtClean="0">
                <a:solidFill>
                  <a:srgbClr val="7030A0"/>
                </a:solidFill>
              </a:rPr>
              <a:t>students</a:t>
            </a:r>
            <a:r>
              <a:rPr lang="tr-TR" dirty="0" smtClean="0">
                <a:solidFill>
                  <a:srgbClr val="7030A0"/>
                </a:solidFill>
              </a:rPr>
              <a:t> at </a:t>
            </a:r>
            <a:r>
              <a:rPr lang="tr-TR" dirty="0" err="1" smtClean="0">
                <a:solidFill>
                  <a:srgbClr val="7030A0"/>
                </a:solidFill>
              </a:rPr>
              <a:t>most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universities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study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English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for</a:t>
            </a:r>
            <a:r>
              <a:rPr lang="tr-TR" dirty="0" smtClean="0">
                <a:solidFill>
                  <a:srgbClr val="7030A0"/>
                </a:solidFill>
              </a:rPr>
              <a:t> 1 </a:t>
            </a:r>
            <a:r>
              <a:rPr lang="tr-TR" dirty="0" err="1" smtClean="0">
                <a:solidFill>
                  <a:srgbClr val="7030A0"/>
                </a:solidFill>
              </a:rPr>
              <a:t>year</a:t>
            </a:r>
            <a:r>
              <a:rPr lang="tr-TR" dirty="0" smtClean="0">
                <a:solidFill>
                  <a:srgbClr val="7030A0"/>
                </a:solidFill>
              </a:rPr>
              <a:t> at </a:t>
            </a:r>
            <a:r>
              <a:rPr lang="tr-TR" dirty="0" err="1" smtClean="0">
                <a:solidFill>
                  <a:srgbClr val="7030A0"/>
                </a:solidFill>
              </a:rPr>
              <a:t>the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Prep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Class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because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many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university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subjects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are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taught</a:t>
            </a:r>
            <a:r>
              <a:rPr lang="tr-TR" dirty="0" smtClean="0">
                <a:solidFill>
                  <a:srgbClr val="7030A0"/>
                </a:solidFill>
              </a:rPr>
              <a:t> in </a:t>
            </a:r>
            <a:r>
              <a:rPr lang="tr-TR" dirty="0" err="1" smtClean="0">
                <a:solidFill>
                  <a:srgbClr val="7030A0"/>
                </a:solidFill>
              </a:rPr>
              <a:t>English</a:t>
            </a:r>
            <a:r>
              <a:rPr lang="tr-TR" dirty="0" smtClean="0">
                <a:solidFill>
                  <a:srgbClr val="7030A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tr-TR" dirty="0" err="1" smtClean="0">
                <a:solidFill>
                  <a:srgbClr val="00B050"/>
                </a:solidFill>
              </a:rPr>
              <a:t>The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most</a:t>
            </a:r>
            <a:r>
              <a:rPr lang="tr-TR" dirty="0" smtClean="0">
                <a:solidFill>
                  <a:srgbClr val="00B050"/>
                </a:solidFill>
              </a:rPr>
              <a:t> popular </a:t>
            </a:r>
            <a:r>
              <a:rPr lang="tr-TR" dirty="0" err="1" smtClean="0">
                <a:solidFill>
                  <a:srgbClr val="00B050"/>
                </a:solidFill>
              </a:rPr>
              <a:t>departments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are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Medicine</a:t>
            </a:r>
            <a:r>
              <a:rPr lang="tr-TR" dirty="0" smtClean="0">
                <a:solidFill>
                  <a:srgbClr val="00B050"/>
                </a:solidFill>
              </a:rPr>
              <a:t>, </a:t>
            </a:r>
            <a:r>
              <a:rPr lang="tr-TR" dirty="0" err="1" smtClean="0">
                <a:solidFill>
                  <a:srgbClr val="00B050"/>
                </a:solidFill>
              </a:rPr>
              <a:t>Law</a:t>
            </a:r>
            <a:r>
              <a:rPr lang="tr-TR" dirty="0" smtClean="0">
                <a:solidFill>
                  <a:srgbClr val="00B050"/>
                </a:solidFill>
              </a:rPr>
              <a:t>, </a:t>
            </a:r>
            <a:r>
              <a:rPr lang="tr-TR" dirty="0" err="1" smtClean="0">
                <a:solidFill>
                  <a:srgbClr val="00B050"/>
                </a:solidFill>
              </a:rPr>
              <a:t>Engineering</a:t>
            </a:r>
            <a:r>
              <a:rPr lang="tr-TR" dirty="0" smtClean="0">
                <a:solidFill>
                  <a:srgbClr val="00B050"/>
                </a:solidFill>
              </a:rPr>
              <a:t>, </a:t>
            </a:r>
            <a:r>
              <a:rPr lang="tr-TR" dirty="0" err="1" smtClean="0">
                <a:solidFill>
                  <a:srgbClr val="00B050"/>
                </a:solidFill>
              </a:rPr>
              <a:t>Foreign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Languages</a:t>
            </a:r>
            <a:r>
              <a:rPr lang="tr-TR" dirty="0" smtClean="0">
                <a:solidFill>
                  <a:srgbClr val="00B050"/>
                </a:solidFill>
              </a:rPr>
              <a:t>, </a:t>
            </a:r>
            <a:r>
              <a:rPr lang="tr-TR" dirty="0" err="1" smtClean="0">
                <a:solidFill>
                  <a:srgbClr val="00B050"/>
                </a:solidFill>
              </a:rPr>
              <a:t>Architecture</a:t>
            </a:r>
            <a:r>
              <a:rPr lang="tr-TR" dirty="0" smtClean="0">
                <a:solidFill>
                  <a:srgbClr val="00B050"/>
                </a:solidFill>
              </a:rPr>
              <a:t>, </a:t>
            </a:r>
            <a:r>
              <a:rPr lang="tr-TR" dirty="0" err="1" smtClean="0">
                <a:solidFill>
                  <a:srgbClr val="00B050"/>
                </a:solidFill>
              </a:rPr>
              <a:t>Teaching</a:t>
            </a:r>
            <a:r>
              <a:rPr lang="tr-TR" dirty="0" smtClean="0">
                <a:solidFill>
                  <a:srgbClr val="00B050"/>
                </a:solidFill>
              </a:rPr>
              <a:t>, </a:t>
            </a:r>
            <a:r>
              <a:rPr lang="tr-TR" dirty="0" err="1" smtClean="0">
                <a:solidFill>
                  <a:srgbClr val="00B050"/>
                </a:solidFill>
              </a:rPr>
              <a:t>Politics</a:t>
            </a:r>
            <a:r>
              <a:rPr lang="tr-TR" dirty="0" smtClean="0">
                <a:solidFill>
                  <a:srgbClr val="00B050"/>
                </a:solidFill>
              </a:rPr>
              <a:t>, </a:t>
            </a:r>
            <a:r>
              <a:rPr lang="tr-TR" dirty="0" err="1" smtClean="0">
                <a:solidFill>
                  <a:srgbClr val="00B050"/>
                </a:solidFill>
              </a:rPr>
              <a:t>Journalism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and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Information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Technology</a:t>
            </a:r>
            <a:r>
              <a:rPr lang="tr-TR" dirty="0" smtClean="0">
                <a:solidFill>
                  <a:srgbClr val="00B05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tr-TR" dirty="0" err="1" smtClean="0">
                <a:solidFill>
                  <a:srgbClr val="C00000"/>
                </a:solidFill>
              </a:rPr>
              <a:t>Moreover</a:t>
            </a:r>
            <a:r>
              <a:rPr lang="tr-TR" dirty="0" smtClean="0">
                <a:solidFill>
                  <a:srgbClr val="C00000"/>
                </a:solidFill>
              </a:rPr>
              <a:t>, </a:t>
            </a:r>
            <a:r>
              <a:rPr lang="tr-TR" dirty="0" err="1" smtClean="0">
                <a:solidFill>
                  <a:srgbClr val="C00000"/>
                </a:solidFill>
              </a:rPr>
              <a:t>studying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university</a:t>
            </a:r>
            <a:r>
              <a:rPr lang="tr-TR" dirty="0" smtClean="0">
                <a:solidFill>
                  <a:srgbClr val="C00000"/>
                </a:solidFill>
              </a:rPr>
              <a:t> in </a:t>
            </a:r>
            <a:r>
              <a:rPr lang="tr-TR" dirty="0" err="1" smtClean="0">
                <a:solidFill>
                  <a:srgbClr val="C00000"/>
                </a:solidFill>
              </a:rPr>
              <a:t>Europe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or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the</a:t>
            </a:r>
            <a:r>
              <a:rPr lang="tr-TR" dirty="0" smtClean="0">
                <a:solidFill>
                  <a:srgbClr val="C00000"/>
                </a:solidFill>
              </a:rPr>
              <a:t> USA, </a:t>
            </a:r>
            <a:r>
              <a:rPr lang="tr-TR" dirty="0" err="1" smtClean="0">
                <a:solidFill>
                  <a:srgbClr val="C00000"/>
                </a:solidFill>
              </a:rPr>
              <a:t>and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having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master’s</a:t>
            </a:r>
            <a:r>
              <a:rPr lang="tr-TR" dirty="0" smtClean="0">
                <a:solidFill>
                  <a:srgbClr val="C00000"/>
                </a:solidFill>
              </a:rPr>
              <a:t>-</a:t>
            </a:r>
            <a:r>
              <a:rPr lang="tr-TR" dirty="0" err="1" smtClean="0">
                <a:solidFill>
                  <a:srgbClr val="C00000"/>
                </a:solidFill>
              </a:rPr>
              <a:t>doctorate’s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degree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after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university</a:t>
            </a:r>
            <a:r>
              <a:rPr lang="tr-TR" dirty="0" smtClean="0">
                <a:solidFill>
                  <a:srgbClr val="C00000"/>
                </a:solidFill>
              </a:rPr>
              <a:t> life is </a:t>
            </a:r>
            <a:r>
              <a:rPr lang="tr-TR" dirty="0" err="1" smtClean="0">
                <a:solidFill>
                  <a:srgbClr val="C00000"/>
                </a:solidFill>
              </a:rPr>
              <a:t>becoming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very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fashionable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between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students</a:t>
            </a:r>
            <a:r>
              <a:rPr lang="tr-TR" dirty="0" smtClean="0">
                <a:solidFill>
                  <a:srgbClr val="C00000"/>
                </a:solidFill>
              </a:rPr>
              <a:t>.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sz="6600" dirty="0" smtClean="0"/>
              <a:t>THANK  YOU </a:t>
            </a:r>
          </a:p>
          <a:p>
            <a:pPr algn="ctr">
              <a:buNone/>
            </a:pPr>
            <a:r>
              <a:rPr lang="tr-TR" sz="6600" dirty="0" smtClean="0"/>
              <a:t>VERY  MUCH</a:t>
            </a:r>
          </a:p>
          <a:p>
            <a:pPr algn="ctr">
              <a:buNone/>
            </a:pPr>
            <a:r>
              <a:rPr lang="tr-TR" sz="6600" dirty="0" smtClean="0"/>
              <a:t>FOR  LISTENING</a:t>
            </a:r>
          </a:p>
          <a:p>
            <a:pPr algn="ctr">
              <a:buNone/>
            </a:pPr>
            <a:r>
              <a:rPr lang="tr-TR" sz="6600" smtClean="0">
                <a:sym typeface="Wingdings" pitchFamily="2" charset="2"/>
              </a:rPr>
              <a:t>    </a:t>
            </a:r>
            <a:endParaRPr lang="tr-TR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1- KINDERGARTENS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EO\Desktop\gökyüzü gazetesi\1-ANASAYFA\GÖKYÜZÜ ANAOKULUNDA ŞENLİK\anaokulu açılış resmi s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6060"/>
          <a:stretch>
            <a:fillRect/>
          </a:stretch>
        </p:blipFill>
        <p:spPr bwMode="auto">
          <a:xfrm>
            <a:off x="666921" y="1935163"/>
            <a:ext cx="7810157" cy="444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tr-TR" sz="2800" dirty="0" err="1" smtClean="0">
                <a:solidFill>
                  <a:srgbClr val="FF0000"/>
                </a:solidFill>
              </a:rPr>
              <a:t>Children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between</a:t>
            </a:r>
            <a:r>
              <a:rPr lang="tr-TR" sz="2800" dirty="0" smtClean="0">
                <a:solidFill>
                  <a:srgbClr val="FF0000"/>
                </a:solidFill>
              </a:rPr>
              <a:t> 3 </a:t>
            </a:r>
            <a:r>
              <a:rPr lang="tr-TR" sz="2800" dirty="0" err="1" smtClean="0">
                <a:solidFill>
                  <a:srgbClr val="FF0000"/>
                </a:solidFill>
              </a:rPr>
              <a:t>and</a:t>
            </a:r>
            <a:r>
              <a:rPr lang="tr-TR" sz="2800" dirty="0" smtClean="0">
                <a:solidFill>
                  <a:srgbClr val="FF0000"/>
                </a:solidFill>
              </a:rPr>
              <a:t> 6 </a:t>
            </a:r>
            <a:r>
              <a:rPr lang="tr-TR" sz="2800" dirty="0" err="1" smtClean="0">
                <a:solidFill>
                  <a:srgbClr val="FF0000"/>
                </a:solidFill>
              </a:rPr>
              <a:t>years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go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to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kindergartens</a:t>
            </a:r>
            <a:r>
              <a:rPr lang="tr-TR" sz="2800" dirty="0" smtClean="0">
                <a:solidFill>
                  <a:srgbClr val="FF0000"/>
                </a:solidFill>
              </a:rPr>
              <a:t> 5 </a:t>
            </a:r>
            <a:r>
              <a:rPr lang="tr-TR" sz="2800" dirty="0" err="1" smtClean="0">
                <a:solidFill>
                  <a:srgbClr val="FF0000"/>
                </a:solidFill>
              </a:rPr>
              <a:t>days</a:t>
            </a:r>
            <a:r>
              <a:rPr lang="tr-TR" sz="2800" dirty="0" smtClean="0">
                <a:solidFill>
                  <a:srgbClr val="FF0000"/>
                </a:solidFill>
              </a:rPr>
              <a:t> a </a:t>
            </a:r>
            <a:r>
              <a:rPr lang="tr-TR" sz="2800" dirty="0" err="1" smtClean="0">
                <a:solidFill>
                  <a:srgbClr val="FF0000"/>
                </a:solidFill>
              </a:rPr>
              <a:t>week</a:t>
            </a:r>
            <a:r>
              <a:rPr lang="tr-TR" sz="2800" dirty="0" smtClean="0">
                <a:solidFill>
                  <a:srgbClr val="FF0000"/>
                </a:solidFill>
              </a:rPr>
              <a:t>. </a:t>
            </a:r>
            <a:r>
              <a:rPr lang="tr-TR" sz="2800" dirty="0" err="1" smtClean="0">
                <a:solidFill>
                  <a:srgbClr val="FF0000"/>
                </a:solidFill>
              </a:rPr>
              <a:t>They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usually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stay</a:t>
            </a:r>
            <a:r>
              <a:rPr lang="tr-TR" sz="2800" dirty="0" smtClean="0">
                <a:solidFill>
                  <a:srgbClr val="FF0000"/>
                </a:solidFill>
              </a:rPr>
              <a:t> at </a:t>
            </a:r>
            <a:r>
              <a:rPr lang="tr-TR" sz="2800" dirty="0" err="1" smtClean="0">
                <a:solidFill>
                  <a:srgbClr val="FF0000"/>
                </a:solidFill>
              </a:rPr>
              <a:t>school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from</a:t>
            </a:r>
            <a:r>
              <a:rPr lang="tr-TR" sz="2800" dirty="0" smtClean="0">
                <a:solidFill>
                  <a:srgbClr val="FF0000"/>
                </a:solidFill>
              </a:rPr>
              <a:t> 9.00 </a:t>
            </a:r>
            <a:r>
              <a:rPr lang="tr-TR" sz="2800" dirty="0" err="1" smtClean="0">
                <a:solidFill>
                  <a:srgbClr val="FF0000"/>
                </a:solidFill>
              </a:rPr>
              <a:t>to</a:t>
            </a:r>
            <a:r>
              <a:rPr lang="tr-TR" sz="2800" dirty="0" smtClean="0">
                <a:solidFill>
                  <a:srgbClr val="FF0000"/>
                </a:solidFill>
              </a:rPr>
              <a:t> 5.00.</a:t>
            </a:r>
          </a:p>
          <a:p>
            <a:pPr>
              <a:buFont typeface="Arial" charset="0"/>
              <a:buChar char="•"/>
            </a:pPr>
            <a:r>
              <a:rPr lang="tr-TR" sz="2800" dirty="0" err="1" smtClean="0">
                <a:solidFill>
                  <a:srgbClr val="7030A0"/>
                </a:solidFill>
              </a:rPr>
              <a:t>They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study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Foreign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Languages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Maths</a:t>
            </a:r>
            <a:r>
              <a:rPr lang="tr-TR" sz="2800" dirty="0" smtClean="0">
                <a:solidFill>
                  <a:srgbClr val="7030A0"/>
                </a:solidFill>
              </a:rPr>
              <a:t>, Drama, </a:t>
            </a:r>
            <a:r>
              <a:rPr lang="tr-TR" sz="2800" dirty="0" err="1" smtClean="0">
                <a:solidFill>
                  <a:srgbClr val="7030A0"/>
                </a:solidFill>
              </a:rPr>
              <a:t>Information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Technology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Gymnastics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Swimming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Horse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riding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Ballet</a:t>
            </a:r>
            <a:r>
              <a:rPr lang="tr-TR" sz="2800" dirty="0" smtClean="0">
                <a:solidFill>
                  <a:srgbClr val="7030A0"/>
                </a:solidFill>
              </a:rPr>
              <a:t>, Folk </a:t>
            </a:r>
            <a:r>
              <a:rPr lang="tr-TR" sz="2800" dirty="0" err="1" smtClean="0">
                <a:solidFill>
                  <a:srgbClr val="7030A0"/>
                </a:solidFill>
              </a:rPr>
              <a:t>Dances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Chess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Music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Drawing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Fine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Arts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and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Reading</a:t>
            </a:r>
            <a:r>
              <a:rPr lang="tr-TR" sz="2800" dirty="0" smtClean="0">
                <a:solidFill>
                  <a:srgbClr val="7030A0"/>
                </a:solidFill>
              </a:rPr>
              <a:t>-</a:t>
            </a:r>
            <a:r>
              <a:rPr lang="tr-TR" sz="2800" dirty="0" err="1" smtClean="0">
                <a:solidFill>
                  <a:srgbClr val="7030A0"/>
                </a:solidFill>
              </a:rPr>
              <a:t>Writing</a:t>
            </a:r>
            <a:r>
              <a:rPr lang="tr-TR" sz="2800" dirty="0" smtClean="0">
                <a:solidFill>
                  <a:srgbClr val="7030A0"/>
                </a:solidFill>
              </a:rPr>
              <a:t> (at </a:t>
            </a:r>
            <a:r>
              <a:rPr lang="tr-TR" sz="2800" dirty="0" err="1" smtClean="0">
                <a:solidFill>
                  <a:srgbClr val="7030A0"/>
                </a:solidFill>
              </a:rPr>
              <a:t>the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age</a:t>
            </a:r>
            <a:r>
              <a:rPr lang="tr-TR" sz="2800" dirty="0" smtClean="0">
                <a:solidFill>
                  <a:srgbClr val="7030A0"/>
                </a:solidFill>
              </a:rPr>
              <a:t> of 6).</a:t>
            </a:r>
          </a:p>
          <a:p>
            <a:pPr>
              <a:buFont typeface="Arial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The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pre</a:t>
            </a:r>
            <a:r>
              <a:rPr lang="tr-TR" sz="2800" dirty="0" smtClean="0">
                <a:solidFill>
                  <a:srgbClr val="00B050"/>
                </a:solidFill>
              </a:rPr>
              <a:t>-</a:t>
            </a:r>
            <a:r>
              <a:rPr lang="tr-TR" sz="2800" dirty="0" err="1" smtClean="0">
                <a:solidFill>
                  <a:srgbClr val="00B050"/>
                </a:solidFill>
              </a:rPr>
              <a:t>school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education</a:t>
            </a:r>
            <a:r>
              <a:rPr lang="tr-TR" sz="2800" dirty="0" smtClean="0">
                <a:solidFill>
                  <a:srgbClr val="00B050"/>
                </a:solidFill>
              </a:rPr>
              <a:t> is not </a:t>
            </a:r>
            <a:r>
              <a:rPr lang="tr-TR" sz="2800" dirty="0" err="1" smtClean="0">
                <a:solidFill>
                  <a:srgbClr val="00B050"/>
                </a:solidFill>
              </a:rPr>
              <a:t>compulsory</a:t>
            </a:r>
            <a:r>
              <a:rPr lang="tr-TR" sz="2800" dirty="0" smtClean="0">
                <a:solidFill>
                  <a:srgbClr val="00B050"/>
                </a:solidFill>
              </a:rPr>
              <a:t> but it is </a:t>
            </a:r>
            <a:r>
              <a:rPr lang="tr-TR" sz="2800" dirty="0" err="1" smtClean="0">
                <a:solidFill>
                  <a:srgbClr val="00B050"/>
                </a:solidFill>
              </a:rPr>
              <a:t>becoming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more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and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more</a:t>
            </a:r>
            <a:r>
              <a:rPr lang="tr-TR" sz="2800" dirty="0" smtClean="0">
                <a:solidFill>
                  <a:srgbClr val="00B050"/>
                </a:solidFill>
              </a:rPr>
              <a:t> popular </a:t>
            </a:r>
            <a:r>
              <a:rPr lang="tr-TR" sz="2800" dirty="0" err="1" smtClean="0">
                <a:solidFill>
                  <a:srgbClr val="00B050"/>
                </a:solidFill>
              </a:rPr>
              <a:t>because</a:t>
            </a:r>
            <a:r>
              <a:rPr lang="tr-TR" sz="2800" dirty="0" smtClean="0">
                <a:solidFill>
                  <a:srgbClr val="00B050"/>
                </a:solidFill>
              </a:rPr>
              <a:t> not </a:t>
            </a:r>
            <a:r>
              <a:rPr lang="tr-TR" sz="2800" dirty="0" err="1" smtClean="0">
                <a:solidFill>
                  <a:srgbClr val="00B050"/>
                </a:solidFill>
              </a:rPr>
              <a:t>only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people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have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understood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how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necessary</a:t>
            </a:r>
            <a:r>
              <a:rPr lang="tr-TR" sz="2800" dirty="0" smtClean="0">
                <a:solidFill>
                  <a:srgbClr val="00B050"/>
                </a:solidFill>
              </a:rPr>
              <a:t> it is but </a:t>
            </a:r>
            <a:r>
              <a:rPr lang="tr-TR" sz="2800" dirty="0" err="1" smtClean="0">
                <a:solidFill>
                  <a:srgbClr val="00B050"/>
                </a:solidFill>
              </a:rPr>
              <a:t>also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the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number</a:t>
            </a:r>
            <a:r>
              <a:rPr lang="tr-TR" sz="2800" dirty="0" smtClean="0">
                <a:solidFill>
                  <a:srgbClr val="00B050"/>
                </a:solidFill>
              </a:rPr>
              <a:t> of </a:t>
            </a:r>
            <a:r>
              <a:rPr lang="tr-TR" sz="2800" dirty="0" err="1" smtClean="0">
                <a:solidFill>
                  <a:srgbClr val="00B050"/>
                </a:solidFill>
              </a:rPr>
              <a:t>mothers</a:t>
            </a:r>
            <a:r>
              <a:rPr lang="tr-TR" sz="2800" dirty="0" smtClean="0">
                <a:solidFill>
                  <a:srgbClr val="00B050"/>
                </a:solidFill>
              </a:rPr>
              <a:t> in </a:t>
            </a:r>
            <a:r>
              <a:rPr lang="tr-TR" sz="2800" dirty="0" err="1" smtClean="0">
                <a:solidFill>
                  <a:srgbClr val="00B050"/>
                </a:solidFill>
              </a:rPr>
              <a:t>business</a:t>
            </a:r>
            <a:r>
              <a:rPr lang="tr-TR" sz="2800" dirty="0" smtClean="0">
                <a:solidFill>
                  <a:srgbClr val="00B050"/>
                </a:solidFill>
              </a:rPr>
              <a:t> life is </a:t>
            </a:r>
            <a:r>
              <a:rPr lang="tr-TR" sz="2800" dirty="0" err="1" smtClean="0">
                <a:solidFill>
                  <a:srgbClr val="00B050"/>
                </a:solidFill>
              </a:rPr>
              <a:t>increasing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every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day</a:t>
            </a:r>
            <a:r>
              <a:rPr lang="tr-TR" sz="2800" dirty="0" smtClean="0">
                <a:solidFill>
                  <a:srgbClr val="00B050"/>
                </a:solidFill>
              </a:rPr>
              <a:t>.</a:t>
            </a:r>
            <a:endParaRPr lang="tr-TR" sz="2800" dirty="0" smtClean="0"/>
          </a:p>
          <a:p>
            <a:pPr>
              <a:buNone/>
            </a:pPr>
            <a:endParaRPr lang="tr-TR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gülşah\DIŞ CEPHE RESİMLERİ\GOKYUZU\oku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2- PRIMARY AND SECONDARY SCHOOLS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tr-TR" sz="2800" dirty="0" err="1" smtClean="0">
                <a:solidFill>
                  <a:srgbClr val="FF0000"/>
                </a:solidFill>
              </a:rPr>
              <a:t>Students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between</a:t>
            </a:r>
            <a:r>
              <a:rPr lang="tr-TR" sz="2800" dirty="0" smtClean="0">
                <a:solidFill>
                  <a:srgbClr val="FF0000"/>
                </a:solidFill>
              </a:rPr>
              <a:t> 6 </a:t>
            </a:r>
            <a:r>
              <a:rPr lang="tr-TR" sz="2800" dirty="0" err="1" smtClean="0">
                <a:solidFill>
                  <a:srgbClr val="FF0000"/>
                </a:solidFill>
              </a:rPr>
              <a:t>and</a:t>
            </a:r>
            <a:r>
              <a:rPr lang="tr-TR" sz="2800" dirty="0" smtClean="0">
                <a:solidFill>
                  <a:srgbClr val="FF0000"/>
                </a:solidFill>
              </a:rPr>
              <a:t> 14 </a:t>
            </a:r>
            <a:r>
              <a:rPr lang="tr-TR" sz="2800" dirty="0" err="1" smtClean="0">
                <a:solidFill>
                  <a:srgbClr val="FF0000"/>
                </a:solidFill>
              </a:rPr>
              <a:t>go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to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Primary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and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Secondary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Schools</a:t>
            </a:r>
            <a:r>
              <a:rPr lang="tr-TR" sz="2800" dirty="0" smtClean="0">
                <a:solidFill>
                  <a:srgbClr val="FF0000"/>
                </a:solidFill>
              </a:rPr>
              <a:t> 5 </a:t>
            </a:r>
            <a:r>
              <a:rPr lang="tr-TR" sz="2800" dirty="0" err="1" smtClean="0">
                <a:solidFill>
                  <a:srgbClr val="FF0000"/>
                </a:solidFill>
              </a:rPr>
              <a:t>days</a:t>
            </a:r>
            <a:r>
              <a:rPr lang="tr-TR" sz="2800" dirty="0" smtClean="0">
                <a:solidFill>
                  <a:srgbClr val="FF0000"/>
                </a:solidFill>
              </a:rPr>
              <a:t> a </a:t>
            </a:r>
            <a:r>
              <a:rPr lang="tr-TR" sz="2800" dirty="0" err="1" smtClean="0">
                <a:solidFill>
                  <a:srgbClr val="FF0000"/>
                </a:solidFill>
              </a:rPr>
              <a:t>week</a:t>
            </a:r>
            <a:r>
              <a:rPr lang="tr-TR" sz="2800" dirty="0" smtClean="0">
                <a:solidFill>
                  <a:srgbClr val="FF0000"/>
                </a:solidFill>
              </a:rPr>
              <a:t>. </a:t>
            </a:r>
            <a:r>
              <a:rPr lang="tr-TR" sz="2800" dirty="0" err="1" smtClean="0">
                <a:solidFill>
                  <a:srgbClr val="FF0000"/>
                </a:solidFill>
              </a:rPr>
              <a:t>They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usually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stay</a:t>
            </a:r>
            <a:r>
              <a:rPr lang="tr-TR" sz="2800" dirty="0" smtClean="0">
                <a:solidFill>
                  <a:srgbClr val="FF0000"/>
                </a:solidFill>
              </a:rPr>
              <a:t> at </a:t>
            </a:r>
            <a:r>
              <a:rPr lang="tr-TR" sz="2800" dirty="0" err="1" smtClean="0">
                <a:solidFill>
                  <a:srgbClr val="FF0000"/>
                </a:solidFill>
              </a:rPr>
              <a:t>school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from</a:t>
            </a:r>
            <a:r>
              <a:rPr lang="tr-TR" sz="2800" dirty="0" smtClean="0">
                <a:solidFill>
                  <a:srgbClr val="FF0000"/>
                </a:solidFill>
              </a:rPr>
              <a:t> 9.00 </a:t>
            </a:r>
            <a:r>
              <a:rPr lang="tr-TR" sz="2800" dirty="0" err="1" smtClean="0">
                <a:solidFill>
                  <a:srgbClr val="FF0000"/>
                </a:solidFill>
              </a:rPr>
              <a:t>to</a:t>
            </a:r>
            <a:r>
              <a:rPr lang="tr-TR" sz="2800" dirty="0" smtClean="0">
                <a:solidFill>
                  <a:srgbClr val="FF0000"/>
                </a:solidFill>
              </a:rPr>
              <a:t> 4.00.</a:t>
            </a:r>
          </a:p>
          <a:p>
            <a:pPr>
              <a:buFont typeface="Arial" charset="0"/>
              <a:buChar char="•"/>
            </a:pPr>
            <a:r>
              <a:rPr lang="tr-TR" sz="2800" dirty="0" err="1" smtClean="0">
                <a:solidFill>
                  <a:srgbClr val="7030A0"/>
                </a:solidFill>
              </a:rPr>
              <a:t>They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study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Turkish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Maths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Science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Social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Sciences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History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Geography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Education</a:t>
            </a:r>
            <a:r>
              <a:rPr lang="tr-TR" sz="2800" dirty="0" smtClean="0">
                <a:solidFill>
                  <a:srgbClr val="7030A0"/>
                </a:solidFill>
              </a:rPr>
              <a:t> of </a:t>
            </a:r>
            <a:r>
              <a:rPr lang="tr-TR" sz="2800" dirty="0" err="1" smtClean="0">
                <a:solidFill>
                  <a:srgbClr val="7030A0"/>
                </a:solidFill>
              </a:rPr>
              <a:t>Religion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and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Ethics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Information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Technology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Music</a:t>
            </a:r>
            <a:r>
              <a:rPr lang="tr-TR" sz="2800" dirty="0" smtClean="0">
                <a:solidFill>
                  <a:srgbClr val="7030A0"/>
                </a:solidFill>
              </a:rPr>
              <a:t>, </a:t>
            </a:r>
            <a:r>
              <a:rPr lang="tr-TR" sz="2800" dirty="0" err="1" smtClean="0">
                <a:solidFill>
                  <a:srgbClr val="7030A0"/>
                </a:solidFill>
              </a:rPr>
              <a:t>Physical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Education</a:t>
            </a:r>
            <a:r>
              <a:rPr lang="tr-TR" sz="2800" dirty="0" smtClean="0">
                <a:solidFill>
                  <a:srgbClr val="7030A0"/>
                </a:solidFill>
              </a:rPr>
              <a:t> (</a:t>
            </a:r>
            <a:r>
              <a:rPr lang="tr-TR" sz="2800" dirty="0" err="1" smtClean="0">
                <a:solidFill>
                  <a:srgbClr val="7030A0"/>
                </a:solidFill>
              </a:rPr>
              <a:t>they</a:t>
            </a:r>
            <a:r>
              <a:rPr lang="tr-TR" sz="2800" dirty="0" smtClean="0">
                <a:solidFill>
                  <a:srgbClr val="7030A0"/>
                </a:solidFill>
              </a:rPr>
              <a:t> can </a:t>
            </a:r>
            <a:r>
              <a:rPr lang="tr-TR" sz="2800" dirty="0" err="1" smtClean="0">
                <a:solidFill>
                  <a:srgbClr val="7030A0"/>
                </a:solidFill>
              </a:rPr>
              <a:t>choose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different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sports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and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activities</a:t>
            </a:r>
            <a:r>
              <a:rPr lang="tr-TR" sz="2800" dirty="0" smtClean="0">
                <a:solidFill>
                  <a:srgbClr val="7030A0"/>
                </a:solidFill>
              </a:rPr>
              <a:t>), Art, Drama </a:t>
            </a:r>
            <a:r>
              <a:rPr lang="tr-TR" sz="2800" dirty="0" err="1" smtClean="0">
                <a:solidFill>
                  <a:srgbClr val="7030A0"/>
                </a:solidFill>
              </a:rPr>
              <a:t>and</a:t>
            </a: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2800" dirty="0" err="1" smtClean="0">
                <a:solidFill>
                  <a:srgbClr val="7030A0"/>
                </a:solidFill>
              </a:rPr>
              <a:t>Chess</a:t>
            </a:r>
            <a:r>
              <a:rPr lang="tr-TR" sz="2800" dirty="0" smtClean="0">
                <a:solidFill>
                  <a:srgbClr val="7030A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solidFill>
                  <a:srgbClr val="00B050"/>
                </a:solidFill>
              </a:rPr>
              <a:t>Apart </a:t>
            </a:r>
            <a:r>
              <a:rPr lang="tr-TR" sz="2800" dirty="0" err="1" smtClean="0">
                <a:solidFill>
                  <a:srgbClr val="00B050"/>
                </a:solidFill>
              </a:rPr>
              <a:t>from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these</a:t>
            </a:r>
            <a:r>
              <a:rPr lang="tr-TR" sz="2800" dirty="0" smtClean="0">
                <a:solidFill>
                  <a:srgbClr val="00B050"/>
                </a:solidFill>
              </a:rPr>
              <a:t>, in </a:t>
            </a:r>
            <a:r>
              <a:rPr lang="tr-TR" sz="2800" dirty="0" err="1" smtClean="0">
                <a:solidFill>
                  <a:srgbClr val="00B050"/>
                </a:solidFill>
              </a:rPr>
              <a:t>private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schools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they</a:t>
            </a:r>
            <a:r>
              <a:rPr lang="tr-TR" sz="2800" dirty="0" smtClean="0">
                <a:solidFill>
                  <a:srgbClr val="00B050"/>
                </a:solidFill>
              </a:rPr>
              <a:t> start </a:t>
            </a:r>
            <a:r>
              <a:rPr lang="tr-TR" sz="2800" dirty="0" err="1" smtClean="0">
                <a:solidFill>
                  <a:srgbClr val="00B050"/>
                </a:solidFill>
              </a:rPr>
              <a:t>to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study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Foreign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Languages</a:t>
            </a:r>
            <a:r>
              <a:rPr lang="tr-TR" sz="2800" dirty="0" smtClean="0">
                <a:solidFill>
                  <a:srgbClr val="00B050"/>
                </a:solidFill>
              </a:rPr>
              <a:t> (</a:t>
            </a:r>
            <a:r>
              <a:rPr lang="tr-TR" sz="2800" dirty="0" err="1" smtClean="0">
                <a:solidFill>
                  <a:srgbClr val="00B050"/>
                </a:solidFill>
              </a:rPr>
              <a:t>English</a:t>
            </a:r>
            <a:r>
              <a:rPr lang="tr-TR" sz="2800" dirty="0" smtClean="0">
                <a:solidFill>
                  <a:srgbClr val="00B050"/>
                </a:solidFill>
              </a:rPr>
              <a:t>, </a:t>
            </a:r>
            <a:r>
              <a:rPr lang="tr-TR" sz="2800" dirty="0" err="1" smtClean="0">
                <a:solidFill>
                  <a:srgbClr val="00B050"/>
                </a:solidFill>
              </a:rPr>
              <a:t>French</a:t>
            </a:r>
            <a:r>
              <a:rPr lang="tr-TR" sz="2800" dirty="0" smtClean="0">
                <a:solidFill>
                  <a:srgbClr val="00B050"/>
                </a:solidFill>
              </a:rPr>
              <a:t>, </a:t>
            </a:r>
            <a:r>
              <a:rPr lang="tr-TR" sz="2800" dirty="0" err="1" smtClean="0">
                <a:solidFill>
                  <a:srgbClr val="00B050"/>
                </a:solidFill>
              </a:rPr>
              <a:t>Spanish</a:t>
            </a:r>
            <a:r>
              <a:rPr lang="tr-TR" sz="2800" dirty="0" smtClean="0">
                <a:solidFill>
                  <a:srgbClr val="00B050"/>
                </a:solidFill>
              </a:rPr>
              <a:t>, </a:t>
            </a:r>
            <a:r>
              <a:rPr lang="tr-TR" sz="2800" dirty="0" err="1" smtClean="0">
                <a:solidFill>
                  <a:srgbClr val="00B050"/>
                </a:solidFill>
              </a:rPr>
              <a:t>Italian</a:t>
            </a:r>
            <a:r>
              <a:rPr lang="tr-TR" sz="2800" dirty="0" smtClean="0">
                <a:solidFill>
                  <a:srgbClr val="00B050"/>
                </a:solidFill>
              </a:rPr>
              <a:t>, </a:t>
            </a:r>
            <a:r>
              <a:rPr lang="tr-TR" sz="2800" dirty="0" err="1" smtClean="0">
                <a:solidFill>
                  <a:srgbClr val="00B050"/>
                </a:solidFill>
              </a:rPr>
              <a:t>German</a:t>
            </a:r>
            <a:r>
              <a:rPr lang="tr-TR" sz="2800" dirty="0" smtClean="0">
                <a:solidFill>
                  <a:srgbClr val="00B050"/>
                </a:solidFill>
              </a:rPr>
              <a:t>, </a:t>
            </a:r>
            <a:r>
              <a:rPr lang="tr-TR" sz="2800" dirty="0" err="1" smtClean="0">
                <a:solidFill>
                  <a:srgbClr val="00B050"/>
                </a:solidFill>
              </a:rPr>
              <a:t>Arabic</a:t>
            </a:r>
            <a:r>
              <a:rPr lang="tr-TR" sz="2800" dirty="0" smtClean="0">
                <a:solidFill>
                  <a:srgbClr val="00B050"/>
                </a:solidFill>
              </a:rPr>
              <a:t>, </a:t>
            </a:r>
            <a:r>
              <a:rPr lang="tr-TR" sz="2800" dirty="0" err="1" smtClean="0">
                <a:solidFill>
                  <a:srgbClr val="00B050"/>
                </a:solidFill>
              </a:rPr>
              <a:t>Chinese</a:t>
            </a:r>
            <a:r>
              <a:rPr lang="tr-TR" sz="2800" dirty="0" smtClean="0">
                <a:solidFill>
                  <a:srgbClr val="00B050"/>
                </a:solidFill>
              </a:rPr>
              <a:t>) at </a:t>
            </a:r>
            <a:r>
              <a:rPr lang="tr-TR" sz="2800" dirty="0" err="1" smtClean="0">
                <a:solidFill>
                  <a:srgbClr val="00B050"/>
                </a:solidFill>
              </a:rPr>
              <a:t>the</a:t>
            </a:r>
            <a:r>
              <a:rPr lang="tr-TR" sz="2800" dirty="0" smtClean="0">
                <a:solidFill>
                  <a:srgbClr val="00B050"/>
                </a:solidFill>
              </a:rPr>
              <a:t> 1st </a:t>
            </a:r>
            <a:r>
              <a:rPr lang="tr-TR" sz="2800" dirty="0" err="1" smtClean="0">
                <a:solidFill>
                  <a:srgbClr val="00B050"/>
                </a:solidFill>
              </a:rPr>
              <a:t>grade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and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learn</a:t>
            </a:r>
            <a:r>
              <a:rPr lang="tr-TR" sz="2800" dirty="0" smtClean="0">
                <a:solidFill>
                  <a:srgbClr val="00B050"/>
                </a:solidFill>
              </a:rPr>
              <a:t> a </a:t>
            </a:r>
            <a:r>
              <a:rPr lang="tr-TR" sz="2800" dirty="0" err="1" smtClean="0">
                <a:solidFill>
                  <a:srgbClr val="00B050"/>
                </a:solidFill>
              </a:rPr>
              <a:t>second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foreign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language</a:t>
            </a:r>
            <a:r>
              <a:rPr lang="tr-TR" sz="2800" dirty="0" smtClean="0">
                <a:solidFill>
                  <a:srgbClr val="00B050"/>
                </a:solidFill>
              </a:rPr>
              <a:t> at </a:t>
            </a:r>
            <a:r>
              <a:rPr lang="tr-TR" sz="2800" dirty="0" err="1" smtClean="0">
                <a:solidFill>
                  <a:srgbClr val="00B050"/>
                </a:solidFill>
              </a:rPr>
              <a:t>the</a:t>
            </a:r>
            <a:r>
              <a:rPr lang="tr-TR" sz="2800" dirty="0" smtClean="0">
                <a:solidFill>
                  <a:srgbClr val="00B050"/>
                </a:solidFill>
              </a:rPr>
              <a:t>  5th </a:t>
            </a:r>
            <a:r>
              <a:rPr lang="tr-TR" sz="2800" dirty="0" err="1" smtClean="0">
                <a:solidFill>
                  <a:srgbClr val="00B050"/>
                </a:solidFill>
              </a:rPr>
              <a:t>grade</a:t>
            </a:r>
            <a:r>
              <a:rPr lang="tr-TR" sz="2800" dirty="0" smtClean="0">
                <a:solidFill>
                  <a:srgbClr val="00B050"/>
                </a:solidFill>
              </a:rPr>
              <a:t>. </a:t>
            </a:r>
            <a:r>
              <a:rPr lang="tr-TR" sz="2800" dirty="0" err="1" smtClean="0">
                <a:solidFill>
                  <a:srgbClr val="00B050"/>
                </a:solidFill>
              </a:rPr>
              <a:t>However</a:t>
            </a:r>
            <a:r>
              <a:rPr lang="tr-TR" sz="2800" dirty="0" smtClean="0">
                <a:solidFill>
                  <a:srgbClr val="00B050"/>
                </a:solidFill>
              </a:rPr>
              <a:t>, in </a:t>
            </a:r>
            <a:r>
              <a:rPr lang="tr-TR" sz="2800" dirty="0" err="1" smtClean="0">
                <a:solidFill>
                  <a:srgbClr val="00B050"/>
                </a:solidFill>
              </a:rPr>
              <a:t>state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schools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they</a:t>
            </a:r>
            <a:r>
              <a:rPr lang="tr-TR" sz="2800" dirty="0" smtClean="0">
                <a:solidFill>
                  <a:srgbClr val="00B050"/>
                </a:solidFill>
              </a:rPr>
              <a:t> start </a:t>
            </a:r>
            <a:r>
              <a:rPr lang="tr-TR" sz="2800" dirty="0" err="1" smtClean="0">
                <a:solidFill>
                  <a:srgbClr val="00B050"/>
                </a:solidFill>
              </a:rPr>
              <a:t>to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study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English</a:t>
            </a:r>
            <a:r>
              <a:rPr lang="tr-TR" sz="2800" dirty="0" smtClean="0">
                <a:solidFill>
                  <a:srgbClr val="00B050"/>
                </a:solidFill>
              </a:rPr>
              <a:t> at </a:t>
            </a:r>
            <a:r>
              <a:rPr lang="tr-TR" sz="2800" dirty="0" err="1" smtClean="0">
                <a:solidFill>
                  <a:srgbClr val="00B050"/>
                </a:solidFill>
              </a:rPr>
              <a:t>the</a:t>
            </a:r>
            <a:r>
              <a:rPr lang="tr-TR" sz="2800" dirty="0" smtClean="0">
                <a:solidFill>
                  <a:srgbClr val="00B050"/>
                </a:solidFill>
              </a:rPr>
              <a:t> 2nd </a:t>
            </a:r>
            <a:r>
              <a:rPr lang="tr-TR" sz="2800" dirty="0" err="1" smtClean="0">
                <a:solidFill>
                  <a:srgbClr val="00B050"/>
                </a:solidFill>
              </a:rPr>
              <a:t>grade</a:t>
            </a:r>
            <a:r>
              <a:rPr lang="tr-TR" sz="2800" dirty="0" smtClean="0">
                <a:solidFill>
                  <a:srgbClr val="00B05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tr-TR" sz="2800" dirty="0" err="1" smtClean="0">
                <a:solidFill>
                  <a:srgbClr val="C00000"/>
                </a:solidFill>
              </a:rPr>
              <a:t>Students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</a:rPr>
              <a:t>have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</a:rPr>
              <a:t>important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</a:rPr>
              <a:t>exams</a:t>
            </a:r>
            <a:r>
              <a:rPr lang="tr-TR" sz="2800" dirty="0" smtClean="0">
                <a:solidFill>
                  <a:srgbClr val="C00000"/>
                </a:solidFill>
              </a:rPr>
              <a:t> at </a:t>
            </a:r>
            <a:r>
              <a:rPr lang="tr-TR" sz="2800" dirty="0" err="1" smtClean="0">
                <a:solidFill>
                  <a:srgbClr val="C00000"/>
                </a:solidFill>
              </a:rPr>
              <a:t>the</a:t>
            </a:r>
            <a:r>
              <a:rPr lang="tr-TR" sz="2800" dirty="0" smtClean="0">
                <a:solidFill>
                  <a:srgbClr val="C00000"/>
                </a:solidFill>
              </a:rPr>
              <a:t> 8th </a:t>
            </a:r>
            <a:r>
              <a:rPr lang="tr-TR" sz="2800" dirty="0" err="1" smtClean="0">
                <a:solidFill>
                  <a:srgbClr val="C00000"/>
                </a:solidFill>
              </a:rPr>
              <a:t>grade</a:t>
            </a:r>
            <a:r>
              <a:rPr lang="tr-TR" sz="2800" dirty="0" smtClean="0">
                <a:solidFill>
                  <a:srgbClr val="C00000"/>
                </a:solidFill>
              </a:rPr>
              <a:t>, </a:t>
            </a:r>
            <a:r>
              <a:rPr lang="tr-TR" sz="2800" dirty="0" err="1" smtClean="0">
                <a:solidFill>
                  <a:srgbClr val="C00000"/>
                </a:solidFill>
              </a:rPr>
              <a:t>and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</a:rPr>
              <a:t>they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</a:rPr>
              <a:t>choose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</a:rPr>
              <a:t>the</a:t>
            </a:r>
            <a:r>
              <a:rPr lang="tr-TR" sz="2800" dirty="0" smtClean="0">
                <a:solidFill>
                  <a:srgbClr val="C00000"/>
                </a:solidFill>
              </a:rPr>
              <a:t> “</a:t>
            </a:r>
            <a:r>
              <a:rPr lang="tr-TR" sz="2800" dirty="0" err="1" smtClean="0">
                <a:solidFill>
                  <a:srgbClr val="C00000"/>
                </a:solidFill>
              </a:rPr>
              <a:t>suitable</a:t>
            </a:r>
            <a:r>
              <a:rPr lang="tr-TR" sz="2800" dirty="0" smtClean="0">
                <a:solidFill>
                  <a:srgbClr val="C00000"/>
                </a:solidFill>
              </a:rPr>
              <a:t>” </a:t>
            </a:r>
            <a:r>
              <a:rPr lang="tr-TR" sz="2800" dirty="0" err="1" smtClean="0">
                <a:solidFill>
                  <a:srgbClr val="C00000"/>
                </a:solidFill>
              </a:rPr>
              <a:t>high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</a:rPr>
              <a:t>schools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</a:rPr>
              <a:t>according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</a:rPr>
              <a:t>to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</a:rPr>
              <a:t>their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</a:rPr>
              <a:t>results</a:t>
            </a:r>
            <a:r>
              <a:rPr lang="tr-TR" sz="2800" dirty="0" smtClean="0">
                <a:solidFill>
                  <a:srgbClr val="C00000"/>
                </a:solidFill>
              </a:rPr>
              <a:t>.</a:t>
            </a:r>
            <a:endParaRPr lang="tr-T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3- HIGH SCHOOLS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tr-TR" sz="2400" dirty="0" err="1" smtClean="0">
                <a:solidFill>
                  <a:srgbClr val="FF0000"/>
                </a:solidFill>
              </a:rPr>
              <a:t>Students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between</a:t>
            </a:r>
            <a:r>
              <a:rPr lang="tr-TR" sz="2400" dirty="0" smtClean="0">
                <a:solidFill>
                  <a:srgbClr val="FF0000"/>
                </a:solidFill>
              </a:rPr>
              <a:t> 14 </a:t>
            </a:r>
            <a:r>
              <a:rPr lang="tr-TR" sz="2400" dirty="0" err="1" smtClean="0">
                <a:solidFill>
                  <a:srgbClr val="FF0000"/>
                </a:solidFill>
              </a:rPr>
              <a:t>and</a:t>
            </a:r>
            <a:r>
              <a:rPr lang="tr-TR" sz="2400" dirty="0" smtClean="0">
                <a:solidFill>
                  <a:srgbClr val="FF0000"/>
                </a:solidFill>
              </a:rPr>
              <a:t> 18 </a:t>
            </a:r>
            <a:r>
              <a:rPr lang="tr-TR" sz="2400" dirty="0" err="1" smtClean="0">
                <a:solidFill>
                  <a:srgbClr val="FF0000"/>
                </a:solidFill>
              </a:rPr>
              <a:t>go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to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High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Schools</a:t>
            </a:r>
            <a:r>
              <a:rPr lang="tr-TR" sz="2400" dirty="0" smtClean="0">
                <a:solidFill>
                  <a:srgbClr val="FF0000"/>
                </a:solidFill>
              </a:rPr>
              <a:t> 5 </a:t>
            </a:r>
            <a:r>
              <a:rPr lang="tr-TR" sz="2400" dirty="0" err="1" smtClean="0">
                <a:solidFill>
                  <a:srgbClr val="FF0000"/>
                </a:solidFill>
              </a:rPr>
              <a:t>days</a:t>
            </a:r>
            <a:r>
              <a:rPr lang="tr-TR" sz="2400" dirty="0" smtClean="0">
                <a:solidFill>
                  <a:srgbClr val="FF0000"/>
                </a:solidFill>
              </a:rPr>
              <a:t> a </a:t>
            </a:r>
            <a:r>
              <a:rPr lang="tr-TR" sz="2400" dirty="0" err="1" smtClean="0">
                <a:solidFill>
                  <a:srgbClr val="FF0000"/>
                </a:solidFill>
              </a:rPr>
              <a:t>week</a:t>
            </a:r>
            <a:r>
              <a:rPr lang="tr-TR" sz="2400" dirty="0" smtClean="0">
                <a:solidFill>
                  <a:srgbClr val="FF0000"/>
                </a:solidFill>
              </a:rPr>
              <a:t>. </a:t>
            </a:r>
            <a:r>
              <a:rPr lang="tr-TR" sz="2400" dirty="0" err="1" smtClean="0">
                <a:solidFill>
                  <a:srgbClr val="FF0000"/>
                </a:solidFill>
              </a:rPr>
              <a:t>They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usually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stay</a:t>
            </a:r>
            <a:r>
              <a:rPr lang="tr-TR" sz="2400" dirty="0" smtClean="0">
                <a:solidFill>
                  <a:srgbClr val="FF0000"/>
                </a:solidFill>
              </a:rPr>
              <a:t> at </a:t>
            </a:r>
            <a:r>
              <a:rPr lang="tr-TR" sz="2400" dirty="0" err="1" smtClean="0">
                <a:solidFill>
                  <a:srgbClr val="FF0000"/>
                </a:solidFill>
              </a:rPr>
              <a:t>school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from</a:t>
            </a:r>
            <a:r>
              <a:rPr lang="tr-TR" sz="2400" dirty="0" smtClean="0">
                <a:solidFill>
                  <a:srgbClr val="FF0000"/>
                </a:solidFill>
              </a:rPr>
              <a:t> 9.00 </a:t>
            </a:r>
            <a:r>
              <a:rPr lang="tr-TR" sz="2400" dirty="0" err="1" smtClean="0">
                <a:solidFill>
                  <a:srgbClr val="FF0000"/>
                </a:solidFill>
              </a:rPr>
              <a:t>to</a:t>
            </a:r>
            <a:r>
              <a:rPr lang="tr-TR" sz="2400" dirty="0" smtClean="0">
                <a:solidFill>
                  <a:srgbClr val="FF0000"/>
                </a:solidFill>
              </a:rPr>
              <a:t> 4.00.</a:t>
            </a:r>
          </a:p>
          <a:p>
            <a:pPr>
              <a:buFont typeface="Arial" charset="0"/>
              <a:buChar char="•"/>
            </a:pPr>
            <a:r>
              <a:rPr lang="tr-TR" sz="2400" dirty="0" err="1" smtClean="0">
                <a:solidFill>
                  <a:srgbClr val="00B0F0"/>
                </a:solidFill>
              </a:rPr>
              <a:t>Basically</a:t>
            </a:r>
            <a:r>
              <a:rPr lang="tr-TR" sz="2400" dirty="0" smtClean="0">
                <a:solidFill>
                  <a:srgbClr val="00B0F0"/>
                </a:solidFill>
              </a:rPr>
              <a:t>, </a:t>
            </a:r>
            <a:r>
              <a:rPr lang="tr-TR" sz="2400" dirty="0" err="1" smtClean="0">
                <a:solidFill>
                  <a:srgbClr val="00B0F0"/>
                </a:solidFill>
              </a:rPr>
              <a:t>there</a:t>
            </a:r>
            <a:r>
              <a:rPr lang="tr-TR" sz="2400" dirty="0" smtClean="0">
                <a:solidFill>
                  <a:srgbClr val="00B0F0"/>
                </a:solidFill>
              </a:rPr>
              <a:t> </a:t>
            </a:r>
            <a:r>
              <a:rPr lang="tr-TR" sz="2400" dirty="0" err="1" smtClean="0">
                <a:solidFill>
                  <a:srgbClr val="00B0F0"/>
                </a:solidFill>
              </a:rPr>
              <a:t>are</a:t>
            </a:r>
            <a:r>
              <a:rPr lang="tr-TR" sz="2400" dirty="0" smtClean="0">
                <a:solidFill>
                  <a:srgbClr val="00B0F0"/>
                </a:solidFill>
              </a:rPr>
              <a:t> 3 </a:t>
            </a:r>
            <a:r>
              <a:rPr lang="tr-TR" sz="2400" dirty="0" err="1" smtClean="0">
                <a:solidFill>
                  <a:srgbClr val="00B0F0"/>
                </a:solidFill>
              </a:rPr>
              <a:t>kinds</a:t>
            </a:r>
            <a:r>
              <a:rPr lang="tr-TR" sz="2400" dirty="0" smtClean="0">
                <a:solidFill>
                  <a:srgbClr val="00B0F0"/>
                </a:solidFill>
              </a:rPr>
              <a:t> of </a:t>
            </a:r>
            <a:r>
              <a:rPr lang="tr-TR" sz="2400" dirty="0" err="1" smtClean="0">
                <a:solidFill>
                  <a:srgbClr val="00B0F0"/>
                </a:solidFill>
              </a:rPr>
              <a:t>high</a:t>
            </a:r>
            <a:r>
              <a:rPr lang="tr-TR" sz="2400" dirty="0" smtClean="0">
                <a:solidFill>
                  <a:srgbClr val="00B0F0"/>
                </a:solidFill>
              </a:rPr>
              <a:t> </a:t>
            </a:r>
            <a:r>
              <a:rPr lang="tr-TR" sz="2400" dirty="0" err="1" smtClean="0">
                <a:solidFill>
                  <a:srgbClr val="00B0F0"/>
                </a:solidFill>
              </a:rPr>
              <a:t>schools</a:t>
            </a:r>
            <a:r>
              <a:rPr lang="tr-TR" sz="2400" dirty="0" smtClean="0">
                <a:solidFill>
                  <a:srgbClr val="00B0F0"/>
                </a:solidFill>
              </a:rPr>
              <a:t>: </a:t>
            </a:r>
            <a:r>
              <a:rPr lang="tr-TR" sz="2400" dirty="0" err="1" smtClean="0">
                <a:solidFill>
                  <a:srgbClr val="00B0F0"/>
                </a:solidFill>
              </a:rPr>
              <a:t>Science</a:t>
            </a:r>
            <a:r>
              <a:rPr lang="tr-TR" sz="2400" dirty="0" smtClean="0">
                <a:solidFill>
                  <a:srgbClr val="00B0F0"/>
                </a:solidFill>
              </a:rPr>
              <a:t> </a:t>
            </a:r>
            <a:r>
              <a:rPr lang="tr-TR" sz="2400" dirty="0" err="1" smtClean="0">
                <a:solidFill>
                  <a:srgbClr val="00B0F0"/>
                </a:solidFill>
              </a:rPr>
              <a:t>High</a:t>
            </a:r>
            <a:r>
              <a:rPr lang="tr-TR" sz="2400" dirty="0" smtClean="0">
                <a:solidFill>
                  <a:srgbClr val="00B0F0"/>
                </a:solidFill>
              </a:rPr>
              <a:t> </a:t>
            </a:r>
            <a:r>
              <a:rPr lang="tr-TR" sz="2400" dirty="0" err="1" smtClean="0">
                <a:solidFill>
                  <a:srgbClr val="00B0F0"/>
                </a:solidFill>
              </a:rPr>
              <a:t>Schools</a:t>
            </a:r>
            <a:r>
              <a:rPr lang="tr-TR" sz="2400" dirty="0" smtClean="0">
                <a:solidFill>
                  <a:srgbClr val="00B0F0"/>
                </a:solidFill>
              </a:rPr>
              <a:t>, </a:t>
            </a:r>
            <a:r>
              <a:rPr lang="tr-TR" sz="2400" dirty="0" err="1" smtClean="0">
                <a:solidFill>
                  <a:srgbClr val="00B0F0"/>
                </a:solidFill>
              </a:rPr>
              <a:t>Anatolian</a:t>
            </a:r>
            <a:r>
              <a:rPr lang="tr-TR" sz="2400" dirty="0" smtClean="0">
                <a:solidFill>
                  <a:srgbClr val="00B0F0"/>
                </a:solidFill>
              </a:rPr>
              <a:t> </a:t>
            </a:r>
            <a:r>
              <a:rPr lang="tr-TR" sz="2400" dirty="0" err="1" smtClean="0">
                <a:solidFill>
                  <a:srgbClr val="00B0F0"/>
                </a:solidFill>
              </a:rPr>
              <a:t>High</a:t>
            </a:r>
            <a:r>
              <a:rPr lang="tr-TR" sz="2400" dirty="0" smtClean="0">
                <a:solidFill>
                  <a:srgbClr val="00B0F0"/>
                </a:solidFill>
              </a:rPr>
              <a:t> </a:t>
            </a:r>
            <a:r>
              <a:rPr lang="tr-TR" sz="2400" dirty="0" err="1" smtClean="0">
                <a:solidFill>
                  <a:srgbClr val="00B0F0"/>
                </a:solidFill>
              </a:rPr>
              <a:t>Schools</a:t>
            </a:r>
            <a:r>
              <a:rPr lang="tr-TR" sz="2400" dirty="0" smtClean="0">
                <a:solidFill>
                  <a:srgbClr val="00B0F0"/>
                </a:solidFill>
              </a:rPr>
              <a:t> </a:t>
            </a:r>
            <a:r>
              <a:rPr lang="tr-TR" sz="2400" dirty="0" err="1" smtClean="0">
                <a:solidFill>
                  <a:srgbClr val="00B0F0"/>
                </a:solidFill>
              </a:rPr>
              <a:t>and</a:t>
            </a:r>
            <a:r>
              <a:rPr lang="tr-TR" sz="2400" dirty="0" smtClean="0">
                <a:solidFill>
                  <a:srgbClr val="00B0F0"/>
                </a:solidFill>
              </a:rPr>
              <a:t> </a:t>
            </a:r>
            <a:r>
              <a:rPr lang="tr-TR" sz="2400" dirty="0" err="1" smtClean="0">
                <a:solidFill>
                  <a:srgbClr val="00B0F0"/>
                </a:solidFill>
              </a:rPr>
              <a:t>Vocational</a:t>
            </a:r>
            <a:r>
              <a:rPr lang="tr-TR" sz="2400" dirty="0" smtClean="0">
                <a:solidFill>
                  <a:srgbClr val="00B0F0"/>
                </a:solidFill>
              </a:rPr>
              <a:t> </a:t>
            </a:r>
            <a:r>
              <a:rPr lang="tr-TR" sz="2400" dirty="0" err="1" smtClean="0">
                <a:solidFill>
                  <a:srgbClr val="00B0F0"/>
                </a:solidFill>
              </a:rPr>
              <a:t>High</a:t>
            </a:r>
            <a:r>
              <a:rPr lang="tr-TR" sz="2400" dirty="0" smtClean="0">
                <a:solidFill>
                  <a:srgbClr val="00B0F0"/>
                </a:solidFill>
              </a:rPr>
              <a:t> </a:t>
            </a:r>
            <a:r>
              <a:rPr lang="tr-TR" sz="2400" dirty="0" err="1" smtClean="0">
                <a:solidFill>
                  <a:srgbClr val="00B0F0"/>
                </a:solidFill>
              </a:rPr>
              <a:t>Schools</a:t>
            </a:r>
            <a:r>
              <a:rPr lang="tr-TR" sz="2400" dirty="0" smtClean="0">
                <a:solidFill>
                  <a:srgbClr val="00B0F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tr-TR" sz="2400" dirty="0" err="1" smtClean="0">
                <a:solidFill>
                  <a:srgbClr val="7030A0"/>
                </a:solidFill>
              </a:rPr>
              <a:t>They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study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Turkish</a:t>
            </a:r>
            <a:r>
              <a:rPr lang="tr-TR" sz="2400" dirty="0" smtClean="0">
                <a:solidFill>
                  <a:srgbClr val="7030A0"/>
                </a:solidFill>
              </a:rPr>
              <a:t>, </a:t>
            </a:r>
            <a:r>
              <a:rPr lang="tr-TR" sz="2400" dirty="0" err="1" smtClean="0">
                <a:solidFill>
                  <a:srgbClr val="7030A0"/>
                </a:solidFill>
              </a:rPr>
              <a:t>Literature</a:t>
            </a:r>
            <a:r>
              <a:rPr lang="tr-TR" sz="2400" dirty="0" smtClean="0">
                <a:solidFill>
                  <a:srgbClr val="7030A0"/>
                </a:solidFill>
              </a:rPr>
              <a:t>, </a:t>
            </a:r>
            <a:r>
              <a:rPr lang="tr-TR" sz="2400" dirty="0" err="1" smtClean="0">
                <a:solidFill>
                  <a:srgbClr val="7030A0"/>
                </a:solidFill>
              </a:rPr>
              <a:t>Foreign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Languages</a:t>
            </a:r>
            <a:r>
              <a:rPr lang="tr-TR" sz="2400" dirty="0" smtClean="0">
                <a:solidFill>
                  <a:srgbClr val="7030A0"/>
                </a:solidFill>
              </a:rPr>
              <a:t>, </a:t>
            </a:r>
            <a:r>
              <a:rPr lang="tr-TR" sz="2400" dirty="0" err="1" smtClean="0">
                <a:solidFill>
                  <a:srgbClr val="7030A0"/>
                </a:solidFill>
              </a:rPr>
              <a:t>Maths</a:t>
            </a:r>
            <a:r>
              <a:rPr lang="tr-TR" sz="2400" dirty="0" smtClean="0">
                <a:solidFill>
                  <a:srgbClr val="7030A0"/>
                </a:solidFill>
              </a:rPr>
              <a:t>, </a:t>
            </a:r>
            <a:r>
              <a:rPr lang="tr-TR" sz="2400" dirty="0" err="1" smtClean="0">
                <a:solidFill>
                  <a:srgbClr val="7030A0"/>
                </a:solidFill>
              </a:rPr>
              <a:t>Physics</a:t>
            </a:r>
            <a:r>
              <a:rPr lang="tr-TR" sz="2400" dirty="0" smtClean="0">
                <a:solidFill>
                  <a:srgbClr val="7030A0"/>
                </a:solidFill>
              </a:rPr>
              <a:t>, </a:t>
            </a:r>
            <a:r>
              <a:rPr lang="tr-TR" sz="2400" dirty="0" err="1" smtClean="0">
                <a:solidFill>
                  <a:srgbClr val="7030A0"/>
                </a:solidFill>
              </a:rPr>
              <a:t>Chemistry</a:t>
            </a:r>
            <a:r>
              <a:rPr lang="tr-TR" sz="2400" dirty="0" smtClean="0">
                <a:solidFill>
                  <a:srgbClr val="7030A0"/>
                </a:solidFill>
              </a:rPr>
              <a:t>, </a:t>
            </a:r>
            <a:r>
              <a:rPr lang="tr-TR" sz="2400" dirty="0" err="1" smtClean="0">
                <a:solidFill>
                  <a:srgbClr val="7030A0"/>
                </a:solidFill>
              </a:rPr>
              <a:t>Biology</a:t>
            </a:r>
            <a:r>
              <a:rPr lang="tr-TR" sz="2400" dirty="0" smtClean="0">
                <a:solidFill>
                  <a:srgbClr val="7030A0"/>
                </a:solidFill>
              </a:rPr>
              <a:t>, </a:t>
            </a:r>
            <a:r>
              <a:rPr lang="tr-TR" sz="2400" dirty="0" err="1" smtClean="0">
                <a:solidFill>
                  <a:srgbClr val="7030A0"/>
                </a:solidFill>
              </a:rPr>
              <a:t>History</a:t>
            </a:r>
            <a:r>
              <a:rPr lang="tr-TR" sz="2400" dirty="0" smtClean="0">
                <a:solidFill>
                  <a:srgbClr val="7030A0"/>
                </a:solidFill>
              </a:rPr>
              <a:t>, </a:t>
            </a:r>
            <a:r>
              <a:rPr lang="tr-TR" sz="2400" dirty="0" err="1" smtClean="0">
                <a:solidFill>
                  <a:srgbClr val="7030A0"/>
                </a:solidFill>
              </a:rPr>
              <a:t>Geography</a:t>
            </a:r>
            <a:r>
              <a:rPr lang="tr-TR" sz="2400" dirty="0" smtClean="0">
                <a:solidFill>
                  <a:srgbClr val="7030A0"/>
                </a:solidFill>
              </a:rPr>
              <a:t>, </a:t>
            </a:r>
            <a:r>
              <a:rPr lang="tr-TR" sz="2400" dirty="0" err="1" smtClean="0">
                <a:solidFill>
                  <a:srgbClr val="7030A0"/>
                </a:solidFill>
              </a:rPr>
              <a:t>Philosophy</a:t>
            </a:r>
            <a:r>
              <a:rPr lang="tr-TR" sz="2400" dirty="0" smtClean="0">
                <a:solidFill>
                  <a:srgbClr val="7030A0"/>
                </a:solidFill>
              </a:rPr>
              <a:t>, </a:t>
            </a:r>
            <a:r>
              <a:rPr lang="tr-TR" sz="2400" dirty="0" err="1" smtClean="0">
                <a:solidFill>
                  <a:srgbClr val="7030A0"/>
                </a:solidFill>
              </a:rPr>
              <a:t>Education</a:t>
            </a:r>
            <a:r>
              <a:rPr lang="tr-TR" sz="2400" dirty="0" smtClean="0">
                <a:solidFill>
                  <a:srgbClr val="7030A0"/>
                </a:solidFill>
              </a:rPr>
              <a:t> of </a:t>
            </a:r>
            <a:r>
              <a:rPr lang="tr-TR" sz="2400" dirty="0" err="1" smtClean="0">
                <a:solidFill>
                  <a:srgbClr val="7030A0"/>
                </a:solidFill>
              </a:rPr>
              <a:t>Religion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and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Ethics</a:t>
            </a:r>
            <a:r>
              <a:rPr lang="tr-TR" sz="2400" dirty="0" smtClean="0">
                <a:solidFill>
                  <a:srgbClr val="7030A0"/>
                </a:solidFill>
              </a:rPr>
              <a:t>, </a:t>
            </a:r>
            <a:r>
              <a:rPr lang="tr-TR" sz="2400" dirty="0" err="1" smtClean="0">
                <a:solidFill>
                  <a:srgbClr val="7030A0"/>
                </a:solidFill>
              </a:rPr>
              <a:t>Information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Technology</a:t>
            </a:r>
            <a:r>
              <a:rPr lang="tr-TR" sz="2400" dirty="0" smtClean="0">
                <a:solidFill>
                  <a:srgbClr val="7030A0"/>
                </a:solidFill>
              </a:rPr>
              <a:t>, </a:t>
            </a:r>
            <a:r>
              <a:rPr lang="tr-TR" sz="2400" dirty="0" err="1" smtClean="0">
                <a:solidFill>
                  <a:srgbClr val="7030A0"/>
                </a:solidFill>
              </a:rPr>
              <a:t>Music</a:t>
            </a:r>
            <a:r>
              <a:rPr lang="tr-TR" sz="2400" dirty="0" smtClean="0">
                <a:solidFill>
                  <a:srgbClr val="7030A0"/>
                </a:solidFill>
              </a:rPr>
              <a:t>, </a:t>
            </a:r>
            <a:r>
              <a:rPr lang="tr-TR" sz="2400" dirty="0" err="1" smtClean="0">
                <a:solidFill>
                  <a:srgbClr val="7030A0"/>
                </a:solidFill>
              </a:rPr>
              <a:t>Physical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Education</a:t>
            </a:r>
            <a:r>
              <a:rPr lang="tr-TR" sz="2400" dirty="0" smtClean="0">
                <a:solidFill>
                  <a:srgbClr val="7030A0"/>
                </a:solidFill>
              </a:rPr>
              <a:t> (</a:t>
            </a:r>
            <a:r>
              <a:rPr lang="tr-TR" sz="2400" dirty="0" err="1" smtClean="0">
                <a:solidFill>
                  <a:srgbClr val="7030A0"/>
                </a:solidFill>
              </a:rPr>
              <a:t>they</a:t>
            </a:r>
            <a:r>
              <a:rPr lang="tr-TR" sz="2400" dirty="0" smtClean="0">
                <a:solidFill>
                  <a:srgbClr val="7030A0"/>
                </a:solidFill>
              </a:rPr>
              <a:t> can </a:t>
            </a:r>
            <a:r>
              <a:rPr lang="tr-TR" sz="2400" dirty="0" err="1" smtClean="0">
                <a:solidFill>
                  <a:srgbClr val="7030A0"/>
                </a:solidFill>
              </a:rPr>
              <a:t>choose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different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sports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and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activities</a:t>
            </a:r>
            <a:r>
              <a:rPr lang="tr-TR" sz="2400" dirty="0" smtClean="0">
                <a:solidFill>
                  <a:srgbClr val="7030A0"/>
                </a:solidFill>
              </a:rPr>
              <a:t>), Art, Drama, </a:t>
            </a:r>
            <a:r>
              <a:rPr lang="tr-TR" sz="2400" dirty="0" err="1" smtClean="0">
                <a:solidFill>
                  <a:srgbClr val="7030A0"/>
                </a:solidFill>
              </a:rPr>
              <a:t>Photography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and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some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vocational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courses</a:t>
            </a:r>
            <a:r>
              <a:rPr lang="tr-TR" sz="2400" smtClean="0">
                <a:solidFill>
                  <a:srgbClr val="7030A0"/>
                </a:solidFill>
              </a:rPr>
              <a:t>.</a:t>
            </a:r>
            <a:endParaRPr lang="tr-TR" sz="2400" dirty="0" smtClean="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tr-TR" sz="2400" dirty="0" err="1" smtClean="0">
                <a:solidFill>
                  <a:srgbClr val="00B050"/>
                </a:solidFill>
              </a:rPr>
              <a:t>They</a:t>
            </a:r>
            <a:r>
              <a:rPr lang="tr-TR" sz="2400" dirty="0" smtClean="0">
                <a:solidFill>
                  <a:srgbClr val="00B050"/>
                </a:solidFill>
              </a:rPr>
              <a:t> </a:t>
            </a:r>
            <a:r>
              <a:rPr lang="tr-TR" sz="2400" u="sng" dirty="0" err="1" smtClean="0">
                <a:solidFill>
                  <a:srgbClr val="00B050"/>
                </a:solidFill>
              </a:rPr>
              <a:t>choose</a:t>
            </a:r>
            <a:r>
              <a:rPr lang="tr-TR" sz="2400" dirty="0" smtClean="0">
                <a:solidFill>
                  <a:srgbClr val="00B050"/>
                </a:solidFill>
              </a:rPr>
              <a:t> </a:t>
            </a:r>
            <a:r>
              <a:rPr lang="tr-TR" sz="2400" dirty="0" err="1" smtClean="0">
                <a:solidFill>
                  <a:srgbClr val="00B050"/>
                </a:solidFill>
              </a:rPr>
              <a:t>the</a:t>
            </a:r>
            <a:r>
              <a:rPr lang="tr-TR" sz="2400" dirty="0" smtClean="0">
                <a:solidFill>
                  <a:srgbClr val="00B050"/>
                </a:solidFill>
              </a:rPr>
              <a:t> </a:t>
            </a:r>
            <a:r>
              <a:rPr lang="tr-TR" sz="2400" dirty="0" err="1" smtClean="0">
                <a:solidFill>
                  <a:srgbClr val="00B050"/>
                </a:solidFill>
              </a:rPr>
              <a:t>suitable</a:t>
            </a:r>
            <a:r>
              <a:rPr lang="tr-TR" sz="2400" dirty="0" smtClean="0">
                <a:solidFill>
                  <a:srgbClr val="00B050"/>
                </a:solidFill>
              </a:rPr>
              <a:t> “</a:t>
            </a:r>
            <a:r>
              <a:rPr lang="tr-TR" sz="2400" dirty="0" err="1" smtClean="0">
                <a:solidFill>
                  <a:srgbClr val="00B050"/>
                </a:solidFill>
              </a:rPr>
              <a:t>department</a:t>
            </a:r>
            <a:r>
              <a:rPr lang="tr-TR" sz="2400" dirty="0" smtClean="0">
                <a:solidFill>
                  <a:srgbClr val="00B050"/>
                </a:solidFill>
              </a:rPr>
              <a:t>” at </a:t>
            </a:r>
            <a:r>
              <a:rPr lang="tr-TR" sz="2400" dirty="0" err="1" smtClean="0">
                <a:solidFill>
                  <a:srgbClr val="00B050"/>
                </a:solidFill>
              </a:rPr>
              <a:t>the</a:t>
            </a:r>
            <a:r>
              <a:rPr lang="tr-TR" sz="2400" dirty="0" smtClean="0">
                <a:solidFill>
                  <a:srgbClr val="00B050"/>
                </a:solidFill>
              </a:rPr>
              <a:t> </a:t>
            </a:r>
            <a:r>
              <a:rPr lang="tr-TR" sz="2400" dirty="0" err="1" smtClean="0">
                <a:solidFill>
                  <a:srgbClr val="00B050"/>
                </a:solidFill>
              </a:rPr>
              <a:t>beginning</a:t>
            </a:r>
            <a:r>
              <a:rPr lang="tr-TR" sz="2400" dirty="0" smtClean="0">
                <a:solidFill>
                  <a:srgbClr val="00B050"/>
                </a:solidFill>
              </a:rPr>
              <a:t> of 10th </a:t>
            </a:r>
            <a:r>
              <a:rPr lang="tr-TR" sz="2400" dirty="0" err="1" smtClean="0">
                <a:solidFill>
                  <a:srgbClr val="00B050"/>
                </a:solidFill>
              </a:rPr>
              <a:t>grade</a:t>
            </a:r>
            <a:r>
              <a:rPr lang="tr-TR" sz="2400" dirty="0" smtClean="0">
                <a:solidFill>
                  <a:srgbClr val="00B050"/>
                </a:solidFill>
              </a:rPr>
              <a:t> </a:t>
            </a:r>
            <a:r>
              <a:rPr lang="tr-TR" sz="2400" dirty="0" err="1" smtClean="0">
                <a:solidFill>
                  <a:srgbClr val="00B050"/>
                </a:solidFill>
              </a:rPr>
              <a:t>and</a:t>
            </a:r>
            <a:r>
              <a:rPr lang="tr-TR" sz="2400" dirty="0" smtClean="0">
                <a:solidFill>
                  <a:srgbClr val="00B050"/>
                </a:solidFill>
              </a:rPr>
              <a:t> </a:t>
            </a:r>
            <a:r>
              <a:rPr lang="tr-TR" sz="2400" dirty="0" err="1" smtClean="0">
                <a:solidFill>
                  <a:srgbClr val="00B050"/>
                </a:solidFill>
              </a:rPr>
              <a:t>study</a:t>
            </a:r>
            <a:r>
              <a:rPr lang="tr-TR" sz="2400" dirty="0" smtClean="0">
                <a:solidFill>
                  <a:srgbClr val="00B050"/>
                </a:solidFill>
              </a:rPr>
              <a:t> </a:t>
            </a:r>
            <a:r>
              <a:rPr lang="tr-TR" sz="2400" dirty="0" err="1" smtClean="0">
                <a:solidFill>
                  <a:srgbClr val="00B050"/>
                </a:solidFill>
              </a:rPr>
              <a:t>the</a:t>
            </a:r>
            <a:r>
              <a:rPr lang="tr-TR" sz="2400" dirty="0" smtClean="0">
                <a:solidFill>
                  <a:srgbClr val="00B050"/>
                </a:solidFill>
              </a:rPr>
              <a:t> </a:t>
            </a:r>
            <a:r>
              <a:rPr lang="tr-TR" sz="2400" dirty="0" err="1" smtClean="0">
                <a:solidFill>
                  <a:srgbClr val="00B050"/>
                </a:solidFill>
              </a:rPr>
              <a:t>subjects</a:t>
            </a:r>
            <a:r>
              <a:rPr lang="tr-TR" sz="2400" dirty="0" smtClean="0">
                <a:solidFill>
                  <a:srgbClr val="00B050"/>
                </a:solidFill>
              </a:rPr>
              <a:t> </a:t>
            </a:r>
            <a:r>
              <a:rPr lang="tr-TR" sz="2400" dirty="0" err="1" smtClean="0">
                <a:solidFill>
                  <a:srgbClr val="00B050"/>
                </a:solidFill>
              </a:rPr>
              <a:t>they</a:t>
            </a:r>
            <a:r>
              <a:rPr lang="tr-TR" sz="2400" dirty="0" smtClean="0">
                <a:solidFill>
                  <a:srgbClr val="00B050"/>
                </a:solidFill>
              </a:rPr>
              <a:t> </a:t>
            </a:r>
            <a:r>
              <a:rPr lang="tr-TR" sz="2400" dirty="0" err="1" smtClean="0">
                <a:solidFill>
                  <a:srgbClr val="00B050"/>
                </a:solidFill>
              </a:rPr>
              <a:t>are</a:t>
            </a:r>
            <a:r>
              <a:rPr lang="tr-TR" sz="2400" dirty="0" smtClean="0">
                <a:solidFill>
                  <a:srgbClr val="00B050"/>
                </a:solidFill>
              </a:rPr>
              <a:t> </a:t>
            </a:r>
            <a:r>
              <a:rPr lang="tr-TR" sz="2400" dirty="0" err="1" smtClean="0">
                <a:solidFill>
                  <a:srgbClr val="00B050"/>
                </a:solidFill>
              </a:rPr>
              <a:t>good</a:t>
            </a:r>
            <a:r>
              <a:rPr lang="tr-TR" sz="2400" dirty="0" smtClean="0">
                <a:solidFill>
                  <a:srgbClr val="00B050"/>
                </a:solidFill>
              </a:rPr>
              <a:t> at </a:t>
            </a:r>
            <a:r>
              <a:rPr lang="tr-TR" sz="2400" dirty="0" err="1" smtClean="0">
                <a:solidFill>
                  <a:srgbClr val="00B050"/>
                </a:solidFill>
              </a:rPr>
              <a:t>and</a:t>
            </a:r>
            <a:r>
              <a:rPr lang="tr-TR" sz="2400" dirty="0" smtClean="0">
                <a:solidFill>
                  <a:srgbClr val="00B050"/>
                </a:solidFill>
              </a:rPr>
              <a:t> </a:t>
            </a:r>
            <a:r>
              <a:rPr lang="tr-TR" sz="2400" dirty="0" err="1" smtClean="0">
                <a:solidFill>
                  <a:srgbClr val="00B050"/>
                </a:solidFill>
              </a:rPr>
              <a:t>they</a:t>
            </a:r>
            <a:r>
              <a:rPr lang="tr-TR" sz="2400" dirty="0" smtClean="0">
                <a:solidFill>
                  <a:srgbClr val="00B050"/>
                </a:solidFill>
              </a:rPr>
              <a:t> </a:t>
            </a:r>
            <a:r>
              <a:rPr lang="tr-TR" sz="2400" dirty="0" err="1" smtClean="0">
                <a:solidFill>
                  <a:srgbClr val="00B050"/>
                </a:solidFill>
              </a:rPr>
              <a:t>want</a:t>
            </a:r>
            <a:r>
              <a:rPr lang="tr-TR" sz="2400" dirty="0" smtClean="0">
                <a:solidFill>
                  <a:srgbClr val="00B05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tr-TR" sz="2400" dirty="0" err="1" smtClean="0">
                <a:solidFill>
                  <a:srgbClr val="C00000"/>
                </a:solidFill>
              </a:rPr>
              <a:t>Students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have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two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important</a:t>
            </a:r>
            <a:r>
              <a:rPr lang="tr-TR" sz="2400" dirty="0" smtClean="0">
                <a:solidFill>
                  <a:srgbClr val="C00000"/>
                </a:solidFill>
              </a:rPr>
              <a:t> (</a:t>
            </a:r>
            <a:r>
              <a:rPr lang="tr-TR" sz="2400" dirty="0" err="1" smtClean="0">
                <a:solidFill>
                  <a:srgbClr val="C00000"/>
                </a:solidFill>
              </a:rPr>
              <a:t>also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difficult</a:t>
            </a:r>
            <a:r>
              <a:rPr lang="tr-TR" sz="2400" dirty="0" smtClean="0">
                <a:solidFill>
                  <a:srgbClr val="C00000"/>
                </a:solidFill>
              </a:rPr>
              <a:t>) </a:t>
            </a:r>
            <a:r>
              <a:rPr lang="tr-TR" sz="2400" dirty="0" err="1" smtClean="0">
                <a:solidFill>
                  <a:srgbClr val="C00000"/>
                </a:solidFill>
              </a:rPr>
              <a:t>exams</a:t>
            </a:r>
            <a:r>
              <a:rPr lang="tr-TR" sz="2400" dirty="0" smtClean="0">
                <a:solidFill>
                  <a:srgbClr val="C00000"/>
                </a:solidFill>
              </a:rPr>
              <a:t> at </a:t>
            </a:r>
            <a:r>
              <a:rPr lang="tr-TR" sz="2400" dirty="0" err="1" smtClean="0">
                <a:solidFill>
                  <a:srgbClr val="C00000"/>
                </a:solidFill>
              </a:rPr>
              <a:t>the</a:t>
            </a:r>
            <a:r>
              <a:rPr lang="tr-TR" sz="2400" dirty="0" smtClean="0">
                <a:solidFill>
                  <a:srgbClr val="C00000"/>
                </a:solidFill>
              </a:rPr>
              <a:t> 12th </a:t>
            </a:r>
            <a:r>
              <a:rPr lang="tr-TR" sz="2400" dirty="0" err="1" smtClean="0">
                <a:solidFill>
                  <a:srgbClr val="C00000"/>
                </a:solidFill>
              </a:rPr>
              <a:t>grade</a:t>
            </a:r>
            <a:r>
              <a:rPr lang="tr-TR" sz="2400" dirty="0" smtClean="0">
                <a:solidFill>
                  <a:srgbClr val="C00000"/>
                </a:solidFill>
              </a:rPr>
              <a:t>, </a:t>
            </a:r>
            <a:r>
              <a:rPr lang="tr-TR" sz="2400" dirty="0" err="1" smtClean="0">
                <a:solidFill>
                  <a:srgbClr val="C00000"/>
                </a:solidFill>
              </a:rPr>
              <a:t>and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they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choose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the</a:t>
            </a:r>
            <a:r>
              <a:rPr lang="tr-TR" sz="2400" dirty="0" smtClean="0">
                <a:solidFill>
                  <a:srgbClr val="C00000"/>
                </a:solidFill>
              </a:rPr>
              <a:t> “</a:t>
            </a:r>
            <a:r>
              <a:rPr lang="tr-TR" sz="2400" dirty="0" err="1" smtClean="0">
                <a:solidFill>
                  <a:srgbClr val="C00000"/>
                </a:solidFill>
              </a:rPr>
              <a:t>suitable</a:t>
            </a:r>
            <a:r>
              <a:rPr lang="tr-TR" sz="2400" dirty="0" smtClean="0">
                <a:solidFill>
                  <a:srgbClr val="C00000"/>
                </a:solidFill>
              </a:rPr>
              <a:t>” </a:t>
            </a:r>
            <a:r>
              <a:rPr lang="tr-TR" sz="2400" dirty="0" err="1" smtClean="0">
                <a:solidFill>
                  <a:srgbClr val="C00000"/>
                </a:solidFill>
              </a:rPr>
              <a:t>universities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according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to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their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results</a:t>
            </a:r>
            <a:r>
              <a:rPr lang="tr-TR" sz="2400" dirty="0" smtClean="0">
                <a:solidFill>
                  <a:srgbClr val="C00000"/>
                </a:solidFill>
              </a:rPr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4- UNIVERSITIES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oshiba\Desktop\boc49fazic3a7i-c3bcniversite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56" y="1861628"/>
            <a:ext cx="7961692" cy="4663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esktop\bilkent_niversite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644" y="935803"/>
            <a:ext cx="7802780" cy="5524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iba\Desktop\500px-ODTyerleske1800x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863" y="1124744"/>
            <a:ext cx="8551609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544</Words>
  <Application>Microsoft Office PowerPoint</Application>
  <PresentationFormat>Ekran Gösterisi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Akış</vt:lpstr>
      <vt:lpstr>THE  EDUCATION  SYSTEM IN T U R K E Y</vt:lpstr>
      <vt:lpstr>1- KINDERGARTENS</vt:lpstr>
      <vt:lpstr>Slayt 3</vt:lpstr>
      <vt:lpstr>Slayt 4</vt:lpstr>
      <vt:lpstr>2- PRIMARY AND SECONDARY SCHOOLS</vt:lpstr>
      <vt:lpstr>3- HIGH SCHOOLS</vt:lpstr>
      <vt:lpstr>4- UNIVERSITIES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EDUCATION  SYSTEM IN TURKEY</dc:title>
  <dc:creator>toshiba</dc:creator>
  <cp:lastModifiedBy>toshiba</cp:lastModifiedBy>
  <cp:revision>24</cp:revision>
  <dcterms:created xsi:type="dcterms:W3CDTF">2012-01-17T21:11:18Z</dcterms:created>
  <dcterms:modified xsi:type="dcterms:W3CDTF">2013-10-13T23:33:44Z</dcterms:modified>
</cp:coreProperties>
</file>