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0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7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79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3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2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32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1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07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9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72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7C258B-AB03-422B-84B8-67E6EB563BA1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A8985B-D34C-484C-B44F-96CF4C078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1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 err="1" smtClean="0">
                <a:latin typeface="Baskerville Old Face" panose="02020602080505020303" pitchFamily="18" charset="0"/>
              </a:rPr>
              <a:t>Vintage</a:t>
            </a:r>
            <a:r>
              <a:rPr lang="hr-HR" sz="6000" dirty="0" smtClean="0">
                <a:latin typeface="Baskerville Old Face" panose="02020602080505020303" pitchFamily="18" charset="0"/>
              </a:rPr>
              <a:t> </a:t>
            </a:r>
            <a:r>
              <a:rPr lang="hr-HR" sz="6000" dirty="0" err="1" smtClean="0">
                <a:latin typeface="Baskerville Old Face" panose="02020602080505020303" pitchFamily="18" charset="0"/>
              </a:rPr>
              <a:t>Cameras</a:t>
            </a:r>
            <a:endParaRPr lang="hr-HR" sz="6000" dirty="0">
              <a:latin typeface="Baskerville Old Face" panose="0202060208050502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400" dirty="0" err="1" smtClean="0"/>
              <a:t>eTwinning</a:t>
            </a:r>
            <a:r>
              <a:rPr lang="hr-HR" sz="2400" dirty="0" smtClean="0"/>
              <a:t> </a:t>
            </a:r>
            <a:r>
              <a:rPr lang="hr-HR" sz="2400" dirty="0" err="1" smtClean="0"/>
              <a:t>project</a:t>
            </a:r>
            <a:endParaRPr lang="hr-HR" sz="2400" dirty="0" smtClean="0"/>
          </a:p>
          <a:p>
            <a:r>
              <a:rPr lang="hr-HR" sz="2800" dirty="0" smtClean="0"/>
              <a:t>On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Track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Our</a:t>
            </a:r>
            <a:r>
              <a:rPr lang="hr-HR" sz="2800" dirty="0" smtClean="0"/>
              <a:t> </a:t>
            </a:r>
            <a:r>
              <a:rPr lang="hr-HR" sz="2800" dirty="0" err="1" smtClean="0"/>
              <a:t>Recent</a:t>
            </a:r>
            <a:r>
              <a:rPr lang="hr-HR" sz="2800" dirty="0" smtClean="0"/>
              <a:t> Past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80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>
                <a:latin typeface="Baskerville Old Face" panose="02020602080505020303" pitchFamily="18" charset="0"/>
              </a:rPr>
              <a:t>Rolleiflex</a:t>
            </a:r>
            <a:r>
              <a:rPr lang="hr-HR" sz="5400" dirty="0">
                <a:latin typeface="Baskerville Old Face" panose="02020602080505020303" pitchFamily="18" charset="0"/>
              </a:rPr>
              <a:t> SL </a:t>
            </a:r>
            <a:r>
              <a:rPr lang="hr-HR" sz="5400" dirty="0" smtClean="0">
                <a:latin typeface="Baskerville Old Face" panose="02020602080505020303" pitchFamily="18" charset="0"/>
              </a:rPr>
              <a:t>35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0" y="2556932"/>
            <a:ext cx="9804399" cy="3318936"/>
          </a:xfrm>
        </p:spPr>
        <p:txBody>
          <a:bodyPr>
            <a:normAutofit/>
          </a:bodyPr>
          <a:lstStyle/>
          <a:p>
            <a:r>
              <a:rPr lang="en-US" sz="2600" dirty="0"/>
              <a:t>The </a:t>
            </a:r>
            <a:r>
              <a:rPr lang="en-US" sz="2600" dirty="0" err="1"/>
              <a:t>Rolleiflex</a:t>
            </a:r>
            <a:r>
              <a:rPr lang="en-US" sz="2600" dirty="0"/>
              <a:t> SL35 is a range </a:t>
            </a:r>
            <a:r>
              <a:rPr lang="en-US" sz="2600" dirty="0" smtClean="0"/>
              <a:t>of</a:t>
            </a:r>
            <a:r>
              <a:rPr lang="hr-HR" sz="2600" dirty="0" smtClean="0"/>
              <a:t> SLR</a:t>
            </a:r>
            <a:r>
              <a:rPr lang="en-US" sz="2600" dirty="0"/>
              <a:t> cameras from the German camera maker, </a:t>
            </a:r>
            <a:r>
              <a:rPr lang="hr-HR" sz="2600" dirty="0" err="1" smtClean="0"/>
              <a:t>Rollei</a:t>
            </a:r>
            <a:r>
              <a:rPr lang="hr-HR" sz="2600" dirty="0" smtClean="0"/>
              <a:t>.</a:t>
            </a:r>
            <a:r>
              <a:rPr lang="en-US" sz="2600" dirty="0" smtClean="0"/>
              <a:t>This </a:t>
            </a:r>
            <a:r>
              <a:rPr lang="en-US" sz="2600" dirty="0"/>
              <a:t>range of camera uses </a:t>
            </a:r>
            <a:r>
              <a:rPr lang="hr-HR" sz="2600" dirty="0" smtClean="0"/>
              <a:t>35mm</a:t>
            </a:r>
            <a:r>
              <a:rPr lang="en-US" sz="2600" dirty="0"/>
              <a:t> film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The camera bodies were initially made in Germany, and later, Singapore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A whole range of lens were made for the SL35 series, and the lens were interchangeable between the camera bodies in the series. 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4" y="670982"/>
            <a:ext cx="2725558" cy="17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>
                <a:latin typeface="Baskerville Old Face" panose="02020602080505020303" pitchFamily="18" charset="0"/>
              </a:rPr>
              <a:t>Minolta</a:t>
            </a:r>
            <a:r>
              <a:rPr lang="hr-HR" sz="5400" dirty="0">
                <a:latin typeface="Baskerville Old Face" panose="02020602080505020303" pitchFamily="18" charset="0"/>
              </a:rPr>
              <a:t> </a:t>
            </a:r>
            <a:r>
              <a:rPr lang="hr-HR" sz="5400" dirty="0" smtClean="0">
                <a:latin typeface="Baskerville Old Face" panose="02020602080505020303" pitchFamily="18" charset="0"/>
              </a:rPr>
              <a:t>Hi-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Matic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0" y="2556932"/>
            <a:ext cx="9893299" cy="3318936"/>
          </a:xfrm>
        </p:spPr>
        <p:txBody>
          <a:bodyPr>
            <a:normAutofit/>
          </a:bodyPr>
          <a:lstStyle/>
          <a:p>
            <a:r>
              <a:rPr lang="en-US" sz="2600" dirty="0"/>
              <a:t>Hi-</a:t>
            </a:r>
            <a:r>
              <a:rPr lang="en-US" sz="2600" dirty="0" err="1"/>
              <a:t>Matic</a:t>
            </a:r>
            <a:r>
              <a:rPr lang="en-US" sz="2600" dirty="0"/>
              <a:t> was the name of a long-running series of 35 </a:t>
            </a:r>
            <a:r>
              <a:rPr lang="en-US" sz="2600" dirty="0" smtClean="0"/>
              <a:t>mm</a:t>
            </a:r>
            <a:r>
              <a:rPr lang="en-US" sz="2600" dirty="0"/>
              <a:t> </a:t>
            </a:r>
            <a:r>
              <a:rPr lang="en-US" sz="2600" dirty="0" smtClean="0"/>
              <a:t>cameras made </a:t>
            </a:r>
            <a:r>
              <a:rPr lang="en-US" sz="2600" dirty="0"/>
              <a:t>by </a:t>
            </a:r>
            <a:r>
              <a:rPr lang="en-US" sz="2600" dirty="0" smtClean="0"/>
              <a:t>Min</a:t>
            </a:r>
            <a:r>
              <a:rPr lang="hr-HR" sz="2600" dirty="0" err="1" smtClean="0"/>
              <a:t>olta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The original Hi-</a:t>
            </a:r>
            <a:r>
              <a:rPr lang="en-US" sz="2600" dirty="0" err="1"/>
              <a:t>Matic</a:t>
            </a:r>
            <a:r>
              <a:rPr lang="en-US" sz="2600" dirty="0"/>
              <a:t> of 1962 was the first Minolta camera to feature automatic exposure and achieved a small degree of fame when a version </a:t>
            </a:r>
            <a:r>
              <a:rPr lang="en-US" sz="2600" dirty="0" smtClean="0"/>
              <a:t>was </a:t>
            </a:r>
            <a:r>
              <a:rPr lang="en-US" sz="2600" dirty="0"/>
              <a:t>taken into space </a:t>
            </a:r>
            <a:r>
              <a:rPr lang="en-US" sz="2600" dirty="0" smtClean="0"/>
              <a:t>by</a:t>
            </a:r>
            <a:r>
              <a:rPr lang="hr-HR" sz="2600" dirty="0" smtClean="0"/>
              <a:t> </a:t>
            </a:r>
            <a:r>
              <a:rPr lang="en-US" sz="2600" dirty="0" smtClean="0"/>
              <a:t>John </a:t>
            </a:r>
            <a:r>
              <a:rPr lang="en-US" sz="2600" dirty="0"/>
              <a:t>Glenn in 1962.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2" y="664532"/>
            <a:ext cx="2668879" cy="17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>
                <a:latin typeface="Algerian" panose="04020705040A02060702" pitchFamily="82" charset="0"/>
              </a:rPr>
              <a:t>THE END</a:t>
            </a:r>
            <a:endParaRPr lang="hr-HR" sz="8000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15110" y="2755900"/>
            <a:ext cx="5240090" cy="2108199"/>
          </a:xfrm>
        </p:spPr>
        <p:txBody>
          <a:bodyPr>
            <a:normAutofit/>
          </a:bodyPr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Birač </a:t>
            </a:r>
            <a:r>
              <a:rPr lang="hr-HR" dirty="0" smtClean="0"/>
              <a:t>Borna</a:t>
            </a:r>
          </a:p>
          <a:p>
            <a:r>
              <a:rPr lang="hr-HR" dirty="0" smtClean="0"/>
              <a:t>II. osnovna škola Čakovec, Croatia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smtClean="0"/>
              <a:t>April 2016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452789" y="5431067"/>
            <a:ext cx="53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Source</a:t>
            </a:r>
            <a:r>
              <a:rPr lang="hr-HR" dirty="0" smtClean="0"/>
              <a:t>: http</a:t>
            </a:r>
            <a:r>
              <a:rPr lang="hr-HR" dirty="0"/>
              <a:t>://camerapedia.wikia.com/wiki/Camerapedia</a:t>
            </a:r>
          </a:p>
        </p:txBody>
      </p:sp>
    </p:spTree>
    <p:extLst>
      <p:ext uri="{BB962C8B-B14F-4D97-AF65-F5344CB8AC3E}">
        <p14:creationId xmlns:p14="http://schemas.microsoft.com/office/powerpoint/2010/main" val="5213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71317"/>
            <a:ext cx="9601196" cy="4904021"/>
          </a:xfrm>
        </p:spPr>
      </p:pic>
    </p:spTree>
    <p:extLst>
      <p:ext uri="{BB962C8B-B14F-4D97-AF65-F5344CB8AC3E}">
        <p14:creationId xmlns:p14="http://schemas.microsoft.com/office/powerpoint/2010/main" val="39994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 smtClean="0">
                <a:latin typeface="Baskerville Old Face" panose="02020602080505020303" pitchFamily="18" charset="0"/>
              </a:rPr>
              <a:t>Box</a:t>
            </a:r>
            <a:r>
              <a:rPr lang="hr-HR" sz="5400" dirty="0" smtClean="0">
                <a:latin typeface="Baskerville Old Face" panose="02020602080505020303" pitchFamily="18" charset="0"/>
              </a:rPr>
              <a:t> 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Camera</a:t>
            </a:r>
            <a:r>
              <a:rPr lang="hr-HR" sz="5400" dirty="0" smtClean="0">
                <a:latin typeface="Baskerville Old Face" panose="02020602080505020303" pitchFamily="18" charset="0"/>
              </a:rPr>
              <a:t> 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Quick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616187"/>
            <a:ext cx="9944099" cy="3318936"/>
          </a:xfrm>
        </p:spPr>
        <p:txBody>
          <a:bodyPr>
            <a:normAutofit/>
          </a:bodyPr>
          <a:lstStyle/>
          <a:p>
            <a:r>
              <a:rPr lang="en-US" sz="2600" dirty="0"/>
              <a:t>A box camera is a simple type of </a:t>
            </a:r>
            <a:r>
              <a:rPr lang="hr-HR" sz="2600" dirty="0" err="1" smtClean="0"/>
              <a:t>camera</a:t>
            </a:r>
            <a:r>
              <a:rPr lang="en-US" sz="2600" dirty="0" smtClean="0"/>
              <a:t>, </a:t>
            </a:r>
            <a:r>
              <a:rPr lang="en-US" sz="2600" dirty="0"/>
              <a:t>the most common form being a cardboard or plastic box with a </a:t>
            </a:r>
            <a:r>
              <a:rPr lang="hr-HR" sz="2600" dirty="0" err="1" smtClean="0"/>
              <a:t>lens</a:t>
            </a:r>
            <a:r>
              <a:rPr lang="en-US" sz="2600" dirty="0"/>
              <a:t> in one end and </a:t>
            </a:r>
            <a:r>
              <a:rPr lang="hr-HR" sz="2600" dirty="0" smtClean="0"/>
              <a:t>film</a:t>
            </a:r>
            <a:r>
              <a:rPr lang="en-US" sz="2600" dirty="0"/>
              <a:t> at the </a:t>
            </a:r>
            <a:r>
              <a:rPr lang="en-US" sz="2600" dirty="0" smtClean="0"/>
              <a:t>other</a:t>
            </a:r>
            <a:r>
              <a:rPr lang="en-US" sz="2600" dirty="0"/>
              <a:t>. They were very popular in the late 19th and early 20th centuries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The </a:t>
            </a:r>
            <a:r>
              <a:rPr lang="hr-HR" sz="2600" dirty="0" err="1" smtClean="0"/>
              <a:t>Kodak</a:t>
            </a:r>
            <a:r>
              <a:rPr lang="en-US" sz="2600" dirty="0"/>
              <a:t> camera introduced in 1888 was the first "box" camera to become widely adopted by the public and its design became the archetype for box camera designs introduced by many different </a:t>
            </a:r>
            <a:r>
              <a:rPr lang="en-US" sz="2600" dirty="0" smtClean="0"/>
              <a:t>manufacturers</a:t>
            </a:r>
            <a:r>
              <a:rPr lang="hr-HR" sz="2600" dirty="0" smtClean="0"/>
              <a:t>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37" y="651944"/>
            <a:ext cx="1550360" cy="17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 smtClean="0">
                <a:latin typeface="Baskerville Old Face" panose="02020602080505020303" pitchFamily="18" charset="0"/>
              </a:rPr>
              <a:t>Kodak</a:t>
            </a:r>
            <a:r>
              <a:rPr lang="hr-HR" sz="5400" dirty="0" smtClean="0">
                <a:latin typeface="Baskerville Old Face" panose="02020602080505020303" pitchFamily="18" charset="0"/>
              </a:rPr>
              <a:t> 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Vollenda</a:t>
            </a:r>
            <a:r>
              <a:rPr lang="hr-HR" sz="5400" dirty="0" smtClean="0">
                <a:latin typeface="Baskerville Old Face" panose="02020602080505020303" pitchFamily="18" charset="0"/>
              </a:rPr>
              <a:t> 620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7899" cy="3318936"/>
          </a:xfrm>
        </p:spPr>
        <p:txBody>
          <a:bodyPr>
            <a:normAutofit/>
          </a:bodyPr>
          <a:lstStyle/>
          <a:p>
            <a:r>
              <a:rPr lang="en-US" sz="2600" dirty="0" err="1"/>
              <a:t>Vollenda</a:t>
            </a:r>
            <a:r>
              <a:rPr lang="en-US" sz="2600" dirty="0"/>
              <a:t> 620 is a </a:t>
            </a:r>
            <a:r>
              <a:rPr lang="hr-HR" sz="2600" dirty="0" err="1" smtClean="0"/>
              <a:t>medium</a:t>
            </a:r>
            <a:r>
              <a:rPr lang="hr-HR" sz="2600" dirty="0" smtClean="0"/>
              <a:t> format </a:t>
            </a:r>
            <a:r>
              <a:rPr lang="hr-HR" sz="2600" dirty="0" err="1" smtClean="0"/>
              <a:t>folding</a:t>
            </a:r>
            <a:r>
              <a:rPr lang="en-US" sz="2600" dirty="0"/>
              <a:t> bed camera made by </a:t>
            </a:r>
            <a:r>
              <a:rPr lang="hr-HR" sz="2600" dirty="0" err="1" smtClean="0"/>
              <a:t>Kodak</a:t>
            </a:r>
            <a:r>
              <a:rPr lang="hr-HR" sz="2600" dirty="0" smtClean="0"/>
              <a:t> </a:t>
            </a:r>
            <a:r>
              <a:rPr lang="en-US" sz="2600" dirty="0" smtClean="0"/>
              <a:t>and </a:t>
            </a:r>
            <a:r>
              <a:rPr lang="en-US" sz="2600" dirty="0"/>
              <a:t>produced </a:t>
            </a:r>
            <a:r>
              <a:rPr lang="en-US" sz="2600" dirty="0" smtClean="0"/>
              <a:t>between </a:t>
            </a:r>
            <a:r>
              <a:rPr lang="en-US" sz="2600" dirty="0"/>
              <a:t>1934-39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The </a:t>
            </a:r>
            <a:r>
              <a:rPr lang="en-US" sz="2600" dirty="0" err="1"/>
              <a:t>Vollenda</a:t>
            </a:r>
            <a:r>
              <a:rPr lang="en-US" sz="2600" dirty="0"/>
              <a:t> was originally a </a:t>
            </a:r>
            <a:r>
              <a:rPr lang="hr-HR" sz="2600" dirty="0" err="1" smtClean="0"/>
              <a:t>Nagel</a:t>
            </a:r>
            <a:r>
              <a:rPr lang="en-US" sz="2600" dirty="0"/>
              <a:t> design, the name coming with the company when Kodak bought it </a:t>
            </a:r>
            <a:r>
              <a:rPr lang="en-US" sz="2600" dirty="0" smtClean="0"/>
              <a:t>in </a:t>
            </a:r>
            <a:r>
              <a:rPr lang="en-US" sz="2600" dirty="0"/>
              <a:t>1931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800" dirty="0"/>
              <a:t>There are two </a:t>
            </a:r>
            <a:r>
              <a:rPr lang="en-US" sz="2800" dirty="0" err="1" smtClean="0"/>
              <a:t>vari</a:t>
            </a:r>
            <a:r>
              <a:rPr lang="hr-HR" sz="2800" dirty="0" smtClean="0"/>
              <a:t>a</a:t>
            </a:r>
            <a:r>
              <a:rPr lang="en-US" sz="2800" dirty="0" err="1" smtClean="0"/>
              <a:t>nts</a:t>
            </a:r>
            <a:r>
              <a:rPr lang="en-US" sz="2800" dirty="0" smtClean="0"/>
              <a:t> </a:t>
            </a:r>
            <a:r>
              <a:rPr lang="en-US" sz="2800" dirty="0"/>
              <a:t>of the camera for 6x6cm and 6x9cm frames.</a:t>
            </a:r>
            <a:r>
              <a:rPr lang="en-US" sz="2600" dirty="0"/>
              <a:t> </a:t>
            </a:r>
            <a:endParaRPr lang="hr-HR" sz="26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90" y="669701"/>
            <a:ext cx="2498502" cy="17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 smtClean="0">
                <a:latin typeface="Baskerville Old Face" panose="02020602080505020303" pitchFamily="18" charset="0"/>
              </a:rPr>
              <a:t>Kodak</a:t>
            </a:r>
            <a:r>
              <a:rPr lang="hr-HR" sz="5400" dirty="0" smtClean="0">
                <a:latin typeface="Baskerville Old Face" panose="02020602080505020303" pitchFamily="18" charset="0"/>
              </a:rPr>
              <a:t> Retina I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Retina was the brand-name of a long-running series of </a:t>
            </a:r>
            <a:r>
              <a:rPr lang="hr-HR" sz="2600" dirty="0" smtClean="0"/>
              <a:t>German</a:t>
            </a:r>
            <a:r>
              <a:rPr lang="en-US" sz="2600" dirty="0" smtClean="0"/>
              <a:t>-built</a:t>
            </a:r>
            <a:r>
              <a:rPr lang="en-US" sz="2600" dirty="0"/>
              <a:t> </a:t>
            </a:r>
            <a:r>
              <a:rPr lang="hr-HR" sz="2600" dirty="0" err="1" smtClean="0"/>
              <a:t>Kodak</a:t>
            </a:r>
            <a:r>
              <a:rPr lang="hr-HR" sz="2600" dirty="0" smtClean="0"/>
              <a:t> 35mm </a:t>
            </a:r>
            <a:r>
              <a:rPr lang="hr-HR" sz="2600" dirty="0" err="1" smtClean="0"/>
              <a:t>cameras</a:t>
            </a:r>
            <a:r>
              <a:rPr lang="en-US" sz="2600" dirty="0" smtClean="0"/>
              <a:t>, </a:t>
            </a:r>
            <a:r>
              <a:rPr lang="en-US" sz="2600" dirty="0"/>
              <a:t>produced from 1934 until 1969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The Retina line included a variety of folding and non-folding </a:t>
            </a:r>
            <a:r>
              <a:rPr lang="en-US" sz="2600" dirty="0" smtClean="0"/>
              <a:t>models</a:t>
            </a:r>
            <a:r>
              <a:rPr lang="hr-HR" sz="2600" dirty="0" smtClean="0"/>
              <a:t>.</a:t>
            </a:r>
          </a:p>
          <a:p>
            <a:r>
              <a:rPr lang="en-US" sz="2600" dirty="0"/>
              <a:t>Retina cameras were noted for their compact size, high quality, and low cost compared to competitors</a:t>
            </a:r>
            <a:r>
              <a:rPr lang="en-US" sz="2800" dirty="0"/>
              <a:t>. 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4559121"/>
            <a:ext cx="2782907" cy="15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Baskerville Old Face" panose="02020602080505020303" pitchFamily="18" charset="0"/>
              </a:rPr>
              <a:t>MOM 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Mometta</a:t>
            </a:r>
            <a:r>
              <a:rPr lang="hr-HR" sz="5400" dirty="0" smtClean="0">
                <a:latin typeface="Baskerville Old Face" panose="02020602080505020303" pitchFamily="18" charset="0"/>
              </a:rPr>
              <a:t> III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 </a:t>
            </a:r>
            <a:r>
              <a:rPr lang="en-US" sz="2600" dirty="0" err="1"/>
              <a:t>Mometta</a:t>
            </a:r>
            <a:r>
              <a:rPr lang="en-US" sz="2600" dirty="0"/>
              <a:t> is a </a:t>
            </a:r>
            <a:r>
              <a:rPr lang="hr-HR" sz="2600" dirty="0" smtClean="0"/>
              <a:t>35mm</a:t>
            </a:r>
            <a:r>
              <a:rPr lang="en-US" sz="2600" dirty="0"/>
              <a:t> </a:t>
            </a:r>
            <a:r>
              <a:rPr lang="hr-HR" sz="2600" dirty="0" err="1" smtClean="0"/>
              <a:t>rangefinder</a:t>
            </a:r>
            <a:r>
              <a:rPr lang="hr-HR" sz="2600" dirty="0" smtClean="0"/>
              <a:t> </a:t>
            </a:r>
            <a:r>
              <a:rPr lang="hr-HR" sz="2600" dirty="0" err="1" smtClean="0"/>
              <a:t>camera</a:t>
            </a:r>
            <a:r>
              <a:rPr lang="en-US" sz="2600" dirty="0"/>
              <a:t> made by </a:t>
            </a:r>
            <a:r>
              <a:rPr lang="hr-HR" sz="2600" dirty="0" smtClean="0"/>
              <a:t>MOM</a:t>
            </a:r>
            <a:r>
              <a:rPr lang="en-US" sz="2600" dirty="0"/>
              <a:t> </a:t>
            </a:r>
            <a:r>
              <a:rPr lang="en-US" sz="2600" dirty="0" smtClean="0"/>
              <a:t>in </a:t>
            </a:r>
            <a:r>
              <a:rPr lang="en-US" sz="2600" dirty="0"/>
              <a:t>Budapest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It has a </a:t>
            </a:r>
            <a:r>
              <a:rPr lang="hr-HR" sz="2600" dirty="0" err="1" smtClean="0"/>
              <a:t>focal</a:t>
            </a:r>
            <a:r>
              <a:rPr lang="hr-HR" sz="2600" dirty="0" smtClean="0"/>
              <a:t> plane </a:t>
            </a:r>
            <a:r>
              <a:rPr lang="hr-HR" sz="2600" dirty="0" err="1" smtClean="0"/>
              <a:t>shutter</a:t>
            </a:r>
            <a:r>
              <a:rPr lang="en-US" sz="2600" dirty="0"/>
              <a:t> from 1/25 to 1/500s, and takes pictures in 24×32mm format.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4030884"/>
            <a:ext cx="3414511" cy="21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Baskerville Old Face" panose="02020602080505020303" pitchFamily="18" charset="0"/>
              </a:rPr>
              <a:t>LOMO 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Smena</a:t>
            </a:r>
            <a:r>
              <a:rPr lang="hr-HR" sz="5400" dirty="0" smtClean="0">
                <a:latin typeface="Baskerville Old Face" panose="02020602080505020303" pitchFamily="18" charset="0"/>
              </a:rPr>
              <a:t> 8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621328"/>
            <a:ext cx="9601196" cy="3318936"/>
          </a:xfrm>
        </p:spPr>
        <p:txBody>
          <a:bodyPr>
            <a:normAutofit/>
          </a:bodyPr>
          <a:lstStyle/>
          <a:p>
            <a:r>
              <a:rPr lang="hr-HR" sz="2600" dirty="0" smtClean="0"/>
              <a:t>S</a:t>
            </a:r>
            <a:r>
              <a:rPr lang="en-US" sz="2600" dirty="0" err="1" smtClean="0"/>
              <a:t>mena</a:t>
            </a:r>
            <a:r>
              <a:rPr lang="en-US" sz="2600" dirty="0"/>
              <a:t> </a:t>
            </a:r>
            <a:r>
              <a:rPr lang="en-US" sz="2600" dirty="0" smtClean="0"/>
              <a:t>is </a:t>
            </a:r>
            <a:r>
              <a:rPr lang="en-US" sz="2600" dirty="0"/>
              <a:t>a series of low-cost </a:t>
            </a:r>
            <a:r>
              <a:rPr lang="hr-HR" sz="2600" dirty="0" smtClean="0"/>
              <a:t>35mm film </a:t>
            </a:r>
            <a:r>
              <a:rPr lang="hr-HR" sz="2600" dirty="0" err="1" smtClean="0"/>
              <a:t>cameras</a:t>
            </a:r>
            <a:r>
              <a:rPr lang="en-US" sz="2600" dirty="0"/>
              <a:t> manufactured in the </a:t>
            </a:r>
            <a:r>
              <a:rPr lang="hr-HR" sz="2600" dirty="0" err="1" smtClean="0"/>
              <a:t>Soviet</a:t>
            </a:r>
            <a:r>
              <a:rPr lang="hr-HR" sz="2600" dirty="0" smtClean="0"/>
              <a:t> Union</a:t>
            </a:r>
            <a:r>
              <a:rPr lang="en-US" sz="2600" dirty="0"/>
              <a:t> by the </a:t>
            </a:r>
            <a:r>
              <a:rPr lang="hr-HR" sz="2600" dirty="0" smtClean="0"/>
              <a:t>LOMO</a:t>
            </a:r>
            <a:r>
              <a:rPr lang="en-US" sz="2600" dirty="0"/>
              <a:t> factory from 1953 to 1991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800" dirty="0"/>
              <a:t>These cameras were designed to be inexpensive and accessible to the public, made of </a:t>
            </a:r>
            <a:r>
              <a:rPr lang="hr-HR" sz="2800" dirty="0" smtClean="0"/>
              <a:t>bakelite</a:t>
            </a:r>
            <a:r>
              <a:rPr lang="en-US" sz="2800" dirty="0"/>
              <a:t> or black plastic for the later models</a:t>
            </a:r>
            <a:r>
              <a:rPr lang="en-US" sz="2800" dirty="0" smtClean="0"/>
              <a:t>,</a:t>
            </a:r>
            <a:r>
              <a:rPr lang="en-US" sz="2800" dirty="0"/>
              <a:t> and totally manually operated.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9" y="4427112"/>
            <a:ext cx="2773252" cy="17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>
                <a:latin typeface="Baskerville Old Face" panose="02020602080505020303" pitchFamily="18" charset="0"/>
              </a:rPr>
              <a:t>Exacta</a:t>
            </a:r>
            <a:r>
              <a:rPr lang="hr-HR" sz="5400" dirty="0">
                <a:latin typeface="Baskerville Old Face" panose="02020602080505020303" pitchFamily="18" charset="0"/>
              </a:rPr>
              <a:t> </a:t>
            </a:r>
            <a:r>
              <a:rPr lang="hr-HR" sz="5400" dirty="0" smtClean="0">
                <a:latin typeface="Baskerville Old Face" panose="02020602080505020303" pitchFamily="18" charset="0"/>
              </a:rPr>
              <a:t>VX1000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Exakta</a:t>
            </a:r>
            <a:r>
              <a:rPr lang="en-US" dirty="0"/>
              <a:t> VX1000 is a </a:t>
            </a:r>
            <a:r>
              <a:rPr lang="hr-HR" dirty="0" smtClean="0"/>
              <a:t>35mm film SLR</a:t>
            </a:r>
            <a:r>
              <a:rPr lang="en-US" dirty="0"/>
              <a:t> camera manufactured by </a:t>
            </a:r>
            <a:r>
              <a:rPr lang="hr-HR" dirty="0" err="1" smtClean="0"/>
              <a:t>Ihagee</a:t>
            </a:r>
            <a:r>
              <a:rPr lang="hr-HR" dirty="0" smtClean="0"/>
              <a:t> </a:t>
            </a:r>
            <a:r>
              <a:rPr lang="en-US" dirty="0" err="1" smtClean="0"/>
              <a:t>Kamerawerk</a:t>
            </a:r>
            <a:r>
              <a:rPr lang="en-US" dirty="0" smtClean="0"/>
              <a:t> </a:t>
            </a:r>
            <a:r>
              <a:rPr lang="en-US" dirty="0" err="1"/>
              <a:t>Steenbergen</a:t>
            </a:r>
            <a:r>
              <a:rPr lang="en-US" dirty="0"/>
              <a:t> &amp; Co, Dresden, former East Germany and produced between 1967-70.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3458580"/>
            <a:ext cx="4084012" cy="2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>
                <a:latin typeface="Baskerville Old Face" panose="02020602080505020303" pitchFamily="18" charset="0"/>
              </a:rPr>
              <a:t>Agfa</a:t>
            </a:r>
            <a:r>
              <a:rPr lang="hr-HR" sz="5400" dirty="0">
                <a:latin typeface="Baskerville Old Face" panose="02020602080505020303" pitchFamily="18" charset="0"/>
              </a:rPr>
              <a:t> </a:t>
            </a:r>
            <a:r>
              <a:rPr lang="hr-HR" sz="5400" dirty="0" err="1">
                <a:latin typeface="Baskerville Old Face" panose="02020602080505020303" pitchFamily="18" charset="0"/>
              </a:rPr>
              <a:t>Silette</a:t>
            </a:r>
            <a:r>
              <a:rPr lang="hr-HR" sz="5400" dirty="0">
                <a:latin typeface="Baskerville Old Face" panose="02020602080505020303" pitchFamily="18" charset="0"/>
              </a:rPr>
              <a:t> LK </a:t>
            </a:r>
            <a:r>
              <a:rPr lang="hr-HR" sz="5400" dirty="0" err="1" smtClean="0">
                <a:latin typeface="Baskerville Old Face" panose="02020602080505020303" pitchFamily="18" charset="0"/>
              </a:rPr>
              <a:t>Sensor</a:t>
            </a:r>
            <a:endParaRPr lang="hr-H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Agfa </a:t>
            </a:r>
            <a:r>
              <a:rPr lang="en-US" sz="2600" dirty="0" err="1"/>
              <a:t>Silette</a:t>
            </a:r>
            <a:r>
              <a:rPr lang="en-US" sz="2600" dirty="0"/>
              <a:t> LK Sensor is a </a:t>
            </a:r>
            <a:r>
              <a:rPr lang="hr-HR" sz="2600" dirty="0" smtClean="0"/>
              <a:t>35mm film </a:t>
            </a:r>
            <a:r>
              <a:rPr lang="hr-HR" sz="2600" dirty="0" err="1" smtClean="0"/>
              <a:t>viewfinder</a:t>
            </a:r>
            <a:r>
              <a:rPr lang="en-US" sz="2600" dirty="0"/>
              <a:t> camera made by </a:t>
            </a:r>
            <a:r>
              <a:rPr lang="hr-HR" sz="2600" dirty="0" err="1" smtClean="0"/>
              <a:t>Agfa</a:t>
            </a:r>
            <a:r>
              <a:rPr lang="en-US" sz="2600" dirty="0" smtClean="0"/>
              <a:t>, </a:t>
            </a:r>
            <a:r>
              <a:rPr lang="en-US" sz="2600" dirty="0"/>
              <a:t>Germany and introduced in 1969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It belongs to the long lasting </a:t>
            </a:r>
            <a:r>
              <a:rPr lang="hr-HR" sz="2600" dirty="0" err="1" smtClean="0"/>
              <a:t>Sillete</a:t>
            </a:r>
            <a:r>
              <a:rPr lang="en-US" sz="2600" dirty="0"/>
              <a:t> series. Red "Sensor" shutter release button is the distinctive mark of Agfa cameras in the seventies</a:t>
            </a:r>
            <a:r>
              <a:rPr lang="en-US" sz="2600" dirty="0" smtClean="0"/>
              <a:t>.</a:t>
            </a:r>
            <a:endParaRPr lang="hr-HR" sz="2600" dirty="0" smtClean="0"/>
          </a:p>
          <a:p>
            <a:r>
              <a:rPr lang="en-US" sz="2600" dirty="0"/>
              <a:t>In 1973 </a:t>
            </a:r>
            <a:r>
              <a:rPr lang="en-US" sz="2600" dirty="0" err="1"/>
              <a:t>Silette</a:t>
            </a:r>
            <a:r>
              <a:rPr lang="en-US" sz="2600" dirty="0"/>
              <a:t> LK Sensor's top housing was made by plastic.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08" y="4435722"/>
            <a:ext cx="2064054" cy="18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77</Words>
  <Application>Microsoft Office PowerPoint</Application>
  <PresentationFormat>Široki zaslon</PresentationFormat>
  <Paragraphs>39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Algerian</vt:lpstr>
      <vt:lpstr>Arial</vt:lpstr>
      <vt:lpstr>Baskerville Old Face</vt:lpstr>
      <vt:lpstr>Garamond</vt:lpstr>
      <vt:lpstr>Organski</vt:lpstr>
      <vt:lpstr>Vintage Cameras</vt:lpstr>
      <vt:lpstr>PowerPointova prezentacija</vt:lpstr>
      <vt:lpstr>Box Camera Quick</vt:lpstr>
      <vt:lpstr>Kodak Vollenda 620</vt:lpstr>
      <vt:lpstr>Kodak Retina I</vt:lpstr>
      <vt:lpstr>MOM Mometta III</vt:lpstr>
      <vt:lpstr>LOMO Smena 8</vt:lpstr>
      <vt:lpstr>Exacta VX1000</vt:lpstr>
      <vt:lpstr>Agfa Silette LK Sensor</vt:lpstr>
      <vt:lpstr>Rolleiflex SL 35</vt:lpstr>
      <vt:lpstr>Minolta Hi-Matic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 Cameras</dc:title>
  <dc:creator>ucenik</dc:creator>
  <cp:lastModifiedBy>II. OŠ ČAKOVEC</cp:lastModifiedBy>
  <cp:revision>11</cp:revision>
  <dcterms:created xsi:type="dcterms:W3CDTF">2016-05-02T15:07:48Z</dcterms:created>
  <dcterms:modified xsi:type="dcterms:W3CDTF">2016-05-06T08:43:45Z</dcterms:modified>
</cp:coreProperties>
</file>