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61" r:id="rId2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-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93206D8-5DF4-4D66-965A-0CBE6687C1CC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1932EEC-9BE3-44AC-9E69-9C602A424897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11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06D8-5DF4-4D66-965A-0CBE6687C1CC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2EEC-9BE3-44AC-9E69-9C602A4248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3271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06D8-5DF4-4D66-965A-0CBE6687C1CC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2EEC-9BE3-44AC-9E69-9C602A424897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302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06D8-5DF4-4D66-965A-0CBE6687C1CC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2EEC-9BE3-44AC-9E69-9C602A424897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453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06D8-5DF4-4D66-965A-0CBE6687C1CC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2EEC-9BE3-44AC-9E69-9C602A4248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2214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06D8-5DF4-4D66-965A-0CBE6687C1CC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2EEC-9BE3-44AC-9E69-9C602A424897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85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06D8-5DF4-4D66-965A-0CBE6687C1CC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2EEC-9BE3-44AC-9E69-9C602A424897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504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06D8-5DF4-4D66-965A-0CBE6687C1CC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2EEC-9BE3-44AC-9E69-9C602A424897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858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06D8-5DF4-4D66-965A-0CBE6687C1CC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2EEC-9BE3-44AC-9E69-9C602A424897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80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06D8-5DF4-4D66-965A-0CBE6687C1CC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2EEC-9BE3-44AC-9E69-9C602A4248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5091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06D8-5DF4-4D66-965A-0CBE6687C1CC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2EEC-9BE3-44AC-9E69-9C602A424897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31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06D8-5DF4-4D66-965A-0CBE6687C1CC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2EEC-9BE3-44AC-9E69-9C602A4248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862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06D8-5DF4-4D66-965A-0CBE6687C1CC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2EEC-9BE3-44AC-9E69-9C602A424897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615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06D8-5DF4-4D66-965A-0CBE6687C1CC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2EEC-9BE3-44AC-9E69-9C602A424897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12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06D8-5DF4-4D66-965A-0CBE6687C1CC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2EEC-9BE3-44AC-9E69-9C602A4248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2193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06D8-5DF4-4D66-965A-0CBE6687C1CC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2EEC-9BE3-44AC-9E69-9C602A424897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8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206D8-5DF4-4D66-965A-0CBE6687C1CC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32EEC-9BE3-44AC-9E69-9C602A4248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4612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3206D8-5DF4-4D66-965A-0CBE6687C1CC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932EEC-9BE3-44AC-9E69-9C602A4248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275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kkorfiles.com/7SII.htm" TargetMode="External"/><Relationship Id="rId2" Type="http://schemas.openxmlformats.org/officeDocument/2006/relationships/hyperlink" Target="https://en.wikipedia.org/wiki/Minolta_Hi-Matic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33848" y="1363015"/>
            <a:ext cx="9144000" cy="1131440"/>
          </a:xfrm>
        </p:spPr>
        <p:txBody>
          <a:bodyPr/>
          <a:lstStyle/>
          <a:p>
            <a:r>
              <a:rPr lang="hr-HR" sz="6000" b="1" dirty="0" smtClean="0"/>
              <a:t>eTwinning </a:t>
            </a:r>
            <a:r>
              <a:rPr lang="hr-HR" sz="6000" b="1" dirty="0" err="1"/>
              <a:t>p</a:t>
            </a:r>
            <a:r>
              <a:rPr lang="hr-HR" sz="6000" b="1" dirty="0" err="1" smtClean="0"/>
              <a:t>roject</a:t>
            </a:r>
            <a:endParaRPr lang="hr-HR" sz="60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33848" y="2494455"/>
            <a:ext cx="9144000" cy="1655762"/>
          </a:xfrm>
        </p:spPr>
        <p:txBody>
          <a:bodyPr>
            <a:normAutofit/>
          </a:bodyPr>
          <a:lstStyle/>
          <a:p>
            <a:r>
              <a:rPr lang="hr-HR" sz="4800" i="1" dirty="0" smtClean="0"/>
              <a:t>On </a:t>
            </a:r>
            <a:r>
              <a:rPr lang="hr-HR" sz="4800" i="1" dirty="0" err="1" smtClean="0"/>
              <a:t>the</a:t>
            </a:r>
            <a:r>
              <a:rPr lang="hr-HR" sz="4800" i="1" dirty="0" smtClean="0"/>
              <a:t> </a:t>
            </a:r>
            <a:r>
              <a:rPr lang="hr-HR" sz="4800" i="1" dirty="0" err="1"/>
              <a:t>T</a:t>
            </a:r>
            <a:r>
              <a:rPr lang="hr-HR" sz="4800" i="1" dirty="0" err="1" smtClean="0"/>
              <a:t>rack</a:t>
            </a:r>
            <a:r>
              <a:rPr lang="hr-HR" sz="4800" i="1" dirty="0" smtClean="0"/>
              <a:t> </a:t>
            </a:r>
            <a:r>
              <a:rPr lang="hr-HR" sz="4800" i="1" dirty="0" err="1" smtClean="0"/>
              <a:t>of</a:t>
            </a:r>
            <a:r>
              <a:rPr lang="hr-HR" sz="4800" i="1" dirty="0" smtClean="0"/>
              <a:t> </a:t>
            </a:r>
            <a:r>
              <a:rPr lang="hr-HR" sz="4800" i="1" dirty="0" err="1"/>
              <a:t>O</a:t>
            </a:r>
            <a:r>
              <a:rPr lang="hr-HR" sz="4800" i="1" dirty="0" err="1" smtClean="0"/>
              <a:t>ur</a:t>
            </a:r>
            <a:r>
              <a:rPr lang="hr-HR" sz="4800" i="1" dirty="0" smtClean="0"/>
              <a:t> </a:t>
            </a:r>
            <a:r>
              <a:rPr lang="hr-HR" sz="4800" i="1" dirty="0" err="1"/>
              <a:t>R</a:t>
            </a:r>
            <a:r>
              <a:rPr lang="hr-HR" sz="4800" i="1" dirty="0" err="1" smtClean="0"/>
              <a:t>ecent</a:t>
            </a:r>
            <a:r>
              <a:rPr lang="hr-HR" sz="4800" i="1" dirty="0" smtClean="0"/>
              <a:t> Past</a:t>
            </a:r>
            <a:endParaRPr lang="hr-HR" sz="4800" i="1" dirty="0"/>
          </a:p>
        </p:txBody>
      </p:sp>
    </p:spTree>
    <p:extLst>
      <p:ext uri="{BB962C8B-B14F-4D97-AF65-F5344CB8AC3E}">
        <p14:creationId xmlns:p14="http://schemas.microsoft.com/office/powerpoint/2010/main" val="401744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 descr="https://api.edmodo.com/files/599408303/download?f=1enctubptlgynmlaasmp8i2r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658" y="726510"/>
            <a:ext cx="9852720" cy="527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55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 descr="https://api.edmodo.com/files/599408305/download?f=6eoosqyox223acnfvr9tsw3z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272" y="982132"/>
            <a:ext cx="9965454" cy="501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458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735894" y="6851272"/>
            <a:ext cx="4882776" cy="1174181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7170" name="Picture 2" descr="https://api.edmodo.com/files/599408307/download?f=1gzzxc2scdz5xifea4vb41gz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27" y="965190"/>
            <a:ext cx="9788873" cy="487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855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pi.edmodo.com/files/599408309/download?f=9uaw8b0wze2gt1n6nspm6dw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36" y="1128504"/>
            <a:ext cx="10115768" cy="453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37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api.edmodo.com/files/599408311/download?f=4zbshr9vwjjaa44epxqs8eh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49" y="1131626"/>
            <a:ext cx="10165872" cy="449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23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42" name="Picture 2" descr="https://api.edmodo.com/files/599408313/download?f=dvpak91obhec1dsn4llrtx81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20" y="1302967"/>
            <a:ext cx="10271841" cy="477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57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1266" name="Picture 2" descr="https://api.edmodo.com/files/599408315/download?f=av0zkxtwbnrgl0fa83mmojyb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33" y="606351"/>
            <a:ext cx="10097523" cy="554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06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2290" name="Picture 2" descr="https://api.edmodo.com/files/599408317/download?f=2n4e6rpep6wtj33bueatl4w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34" y="872567"/>
            <a:ext cx="10303700" cy="50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03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3314" name="Picture 2" descr="https://api.edmodo.com/files/599408319/download?f=8s4rpz9fvp125htn8rx7rgt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19" y="837230"/>
            <a:ext cx="10015560" cy="503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588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pi.edmodo.com/files/599408321/download?f=zgc4jprs7hcieyl6yywutku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714" y="912497"/>
            <a:ext cx="9689883" cy="496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828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6000" b="1" i="1" dirty="0" err="1"/>
              <a:t>Minolta</a:t>
            </a:r>
            <a:r>
              <a:rPr lang="hr-HR" sz="6000" b="1" i="1" dirty="0"/>
              <a:t> Hi-</a:t>
            </a:r>
            <a:r>
              <a:rPr lang="hr-HR" sz="6000" b="1" i="1" dirty="0" err="1"/>
              <a:t>Matic</a:t>
            </a:r>
            <a:r>
              <a:rPr lang="hr-HR" sz="6000" b="1" i="1" dirty="0"/>
              <a:t/>
            </a:r>
            <a:br>
              <a:rPr lang="hr-HR" sz="6000" b="1" i="1" dirty="0"/>
            </a:br>
            <a:endParaRPr lang="hr-HR" sz="6000" b="1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Hi-</a:t>
            </a:r>
            <a:r>
              <a:rPr lang="en-US" b="1" dirty="0" err="1"/>
              <a:t>Matic</a:t>
            </a:r>
            <a:r>
              <a:rPr lang="en-US" dirty="0"/>
              <a:t> was the name of a long-running series of 35 mm cameras made by Minolta. The original Hi-</a:t>
            </a:r>
            <a:r>
              <a:rPr lang="en-US" dirty="0" err="1"/>
              <a:t>Matic</a:t>
            </a:r>
            <a:r>
              <a:rPr lang="en-US" dirty="0"/>
              <a:t> of 1962 was the first Minolta camera to feature automatic exposure and achieved a small degree of fame when a version </a:t>
            </a:r>
            <a:r>
              <a:rPr lang="en-US" dirty="0" smtClean="0"/>
              <a:t>was </a:t>
            </a:r>
            <a:r>
              <a:rPr lang="en-US" dirty="0"/>
              <a:t>taken into space </a:t>
            </a:r>
            <a:r>
              <a:rPr lang="en-US" dirty="0" smtClean="0"/>
              <a:t>by</a:t>
            </a:r>
            <a:r>
              <a:rPr lang="hr-HR" dirty="0" smtClean="0"/>
              <a:t> </a:t>
            </a:r>
            <a:r>
              <a:rPr lang="en-US" dirty="0" smtClean="0"/>
              <a:t>John </a:t>
            </a:r>
            <a:r>
              <a:rPr lang="en-US" dirty="0"/>
              <a:t>Glenn in 1962</a:t>
            </a:r>
            <a:r>
              <a:rPr lang="en-US" dirty="0" smtClean="0"/>
              <a:t>.</a:t>
            </a:r>
            <a:endParaRPr lang="hr-HR" dirty="0"/>
          </a:p>
        </p:txBody>
      </p:sp>
      <p:pic>
        <p:nvPicPr>
          <p:cNvPr id="1028" name="Picture 4" descr="https://upload.wikimedia.org/wikipedia/commons/f/fa/Minolta_Hi-Mat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789" y="3851012"/>
            <a:ext cx="2699808" cy="202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012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api.edmodo.com/files/599408323/download?f=5hasw26v3ypnpkylaktt12s0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5" y="1396934"/>
            <a:ext cx="10063948" cy="397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283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api.edmodo.com/files/599408325/download?f=cy6s3iwrdnmw037u52qzjb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29" y="1496278"/>
            <a:ext cx="10425737" cy="437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313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Sources</a:t>
            </a:r>
            <a:r>
              <a:rPr lang="hr-HR" dirty="0" smtClean="0"/>
              <a:t>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en.wikipedia.org/wiki/Minolta_Hi-Matic</a:t>
            </a:r>
            <a:endParaRPr lang="hr-HR" dirty="0" smtClean="0"/>
          </a:p>
          <a:p>
            <a:r>
              <a:rPr lang="hr-HR" dirty="0">
                <a:hlinkClick r:id="rId3"/>
              </a:rPr>
              <a:t>http://</a:t>
            </a:r>
            <a:r>
              <a:rPr lang="hr-HR" dirty="0" smtClean="0">
                <a:hlinkClick r:id="rId3"/>
              </a:rPr>
              <a:t>www.rokkorfiles.com/7SII.htm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37722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1" y="2720780"/>
            <a:ext cx="9601196" cy="1303867"/>
          </a:xfrm>
        </p:spPr>
        <p:txBody>
          <a:bodyPr>
            <a:noAutofit/>
          </a:bodyPr>
          <a:lstStyle/>
          <a:p>
            <a:r>
              <a:rPr lang="hr-HR" sz="8000" dirty="0" err="1" smtClean="0"/>
              <a:t>The</a:t>
            </a:r>
            <a:r>
              <a:rPr lang="hr-HR" sz="8000" dirty="0" smtClean="0"/>
              <a:t> </a:t>
            </a:r>
            <a:r>
              <a:rPr lang="hr-HR" sz="8000" dirty="0" err="1" smtClean="0"/>
              <a:t>End</a:t>
            </a:r>
            <a:endParaRPr lang="hr-HR" sz="8000" dirty="0"/>
          </a:p>
        </p:txBody>
      </p:sp>
      <p:sp>
        <p:nvSpPr>
          <p:cNvPr id="3" name="TekstniOkvir 2"/>
          <p:cNvSpPr txBox="1"/>
          <p:nvPr/>
        </p:nvSpPr>
        <p:spPr>
          <a:xfrm>
            <a:off x="7912100" y="5103237"/>
            <a:ext cx="3978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 smtClean="0"/>
              <a:t>School</a:t>
            </a:r>
            <a:r>
              <a:rPr lang="hr-HR" sz="1600" dirty="0" smtClean="0"/>
              <a:t>: II. osnovna škola Čakovec, Croatia</a:t>
            </a:r>
          </a:p>
          <a:p>
            <a:r>
              <a:rPr lang="hr-HR" sz="1600" dirty="0" err="1" smtClean="0"/>
              <a:t>Teacher</a:t>
            </a:r>
            <a:r>
              <a:rPr lang="hr-HR" sz="1600" dirty="0" smtClean="0"/>
              <a:t>: Iva </a:t>
            </a:r>
            <a:r>
              <a:rPr lang="hr-HR" sz="1600" dirty="0" err="1" smtClean="0"/>
              <a:t>Naranđa</a:t>
            </a:r>
            <a:endParaRPr lang="hr-HR" sz="1600" dirty="0" smtClean="0"/>
          </a:p>
          <a:p>
            <a:r>
              <a:rPr lang="hr-HR" sz="1600" dirty="0" err="1" smtClean="0"/>
              <a:t>Made</a:t>
            </a:r>
            <a:r>
              <a:rPr lang="hr-HR" sz="1600" dirty="0" smtClean="0"/>
              <a:t> </a:t>
            </a:r>
            <a:r>
              <a:rPr lang="hr-HR" sz="1600" dirty="0" err="1" smtClean="0"/>
              <a:t>by</a:t>
            </a:r>
            <a:r>
              <a:rPr lang="hr-HR" sz="1600" dirty="0" smtClean="0"/>
              <a:t>: Lovro </a:t>
            </a:r>
            <a:r>
              <a:rPr lang="hr-HR" sz="1600" dirty="0" err="1" smtClean="0"/>
              <a:t>Žbulj</a:t>
            </a:r>
            <a:r>
              <a:rPr lang="hr-HR" sz="1600" dirty="0" smtClean="0"/>
              <a:t> 7.b</a:t>
            </a:r>
          </a:p>
          <a:p>
            <a:r>
              <a:rPr lang="hr-HR" sz="1600" dirty="0" smtClean="0"/>
              <a:t>April 2016</a:t>
            </a:r>
            <a:endParaRPr lang="hr-HR" sz="16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578" y="871639"/>
            <a:ext cx="2325019" cy="2325019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444999" y="4115279"/>
            <a:ext cx="3302000" cy="197591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2" r="11115"/>
          <a:stretch/>
        </p:blipFill>
        <p:spPr>
          <a:xfrm>
            <a:off x="1409700" y="962706"/>
            <a:ext cx="2832100" cy="203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09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original Hi-</a:t>
            </a:r>
            <a:r>
              <a:rPr lang="en-US" dirty="0" err="1"/>
              <a:t>Matic</a:t>
            </a:r>
            <a:r>
              <a:rPr lang="en-US" dirty="0"/>
              <a:t> of 1962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first </a:t>
            </a:r>
            <a:r>
              <a:rPr lang="en-US" b="1" dirty="0"/>
              <a:t>Hi-</a:t>
            </a:r>
            <a:r>
              <a:rPr lang="en-US" b="1" dirty="0" err="1"/>
              <a:t>Matic</a:t>
            </a:r>
            <a:r>
              <a:rPr lang="en-US" dirty="0"/>
              <a:t>, introduced in 1962, was offered with a 45 mm f/2 or 45 mm f/2.8 lens and featured a built-in selenium light meter and rangefinder. Both the aperture and shutter speed were set automatically. The Hi-</a:t>
            </a:r>
            <a:r>
              <a:rPr lang="en-US" dirty="0" err="1"/>
              <a:t>Matic</a:t>
            </a:r>
            <a:r>
              <a:rPr lang="en-US" dirty="0"/>
              <a:t> was also rebadged as the Ansco </a:t>
            </a:r>
            <a:r>
              <a:rPr lang="en-US" dirty="0" err="1"/>
              <a:t>Autoset</a:t>
            </a:r>
            <a:r>
              <a:rPr lang="en-US" dirty="0"/>
              <a:t>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597" y="3827801"/>
            <a:ext cx="3092000" cy="231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1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1969 Minolta came out with a new, smaller model, the </a:t>
            </a:r>
            <a:r>
              <a:rPr lang="en-US" b="1" dirty="0"/>
              <a:t>Hi-</a:t>
            </a:r>
            <a:r>
              <a:rPr lang="en-US" b="1" dirty="0" err="1"/>
              <a:t>Matic</a:t>
            </a:r>
            <a:r>
              <a:rPr lang="en-US" b="1" dirty="0"/>
              <a:t> C</a:t>
            </a:r>
            <a:r>
              <a:rPr lang="en-US" dirty="0"/>
              <a:t>. In the interest of compactness, it had a smaller 40 mm f/2.7 lens (which was collapsible), reduced aperture and shutter speed ranges, and no longer featured a rangefinder.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513" y="3812146"/>
            <a:ext cx="2724264" cy="195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82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 had shutter-priority automatic exposure with a </a:t>
            </a:r>
            <a:r>
              <a:rPr lang="en-US" dirty="0" err="1"/>
              <a:t>CdS</a:t>
            </a:r>
            <a:r>
              <a:rPr lang="en-US" dirty="0"/>
              <a:t> meter. The </a:t>
            </a:r>
            <a:r>
              <a:rPr lang="en-US" b="1" dirty="0"/>
              <a:t>Hi-</a:t>
            </a:r>
            <a:r>
              <a:rPr lang="en-US" b="1" dirty="0" err="1"/>
              <a:t>Matic</a:t>
            </a:r>
            <a:r>
              <a:rPr lang="en-US" b="1" dirty="0"/>
              <a:t> 5</a:t>
            </a:r>
            <a:r>
              <a:rPr lang="en-US" dirty="0"/>
              <a:t>, also released in 1969, was basically a less expensive C without the collapsing lens.</a:t>
            </a:r>
            <a:endParaRPr lang="hr-HR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351" y="3499810"/>
            <a:ext cx="2646991" cy="264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6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Instructions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804160"/>
            <a:ext cx="9525000" cy="28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6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api.edmodo.com/files/599408297/download?f=2r7amc4sj5z5d4bi0bdoabvx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869416"/>
            <a:ext cx="9486900" cy="520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305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013559" y="6941859"/>
            <a:ext cx="4519445" cy="2189573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3074" name="Picture 2" descr="https://api.edmodo.com/files/599408299/download?f=dhedpusxo34jy0c2962zvosc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34" y="1382965"/>
            <a:ext cx="10393086" cy="412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00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 descr="https://api.edmodo.com/files/599408301/download?f=96h2lp5cempayv53o60wzjq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480" y="1103452"/>
            <a:ext cx="9765038" cy="477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1663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metak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98</TotalTime>
  <Words>77</Words>
  <Application>Microsoft Office PowerPoint</Application>
  <PresentationFormat>Široki zaslon</PresentationFormat>
  <Paragraphs>17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6" baseType="lpstr">
      <vt:lpstr>Arial</vt:lpstr>
      <vt:lpstr>Garamond</vt:lpstr>
      <vt:lpstr>Organski</vt:lpstr>
      <vt:lpstr>eTwinning project</vt:lpstr>
      <vt:lpstr>Minolta Hi-Matic </vt:lpstr>
      <vt:lpstr>The original Hi-Matic of 1962</vt:lpstr>
      <vt:lpstr>PowerPointova prezentacija</vt:lpstr>
      <vt:lpstr>PowerPointova prezentacija</vt:lpstr>
      <vt:lpstr>Instructions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Sources:</vt:lpstr>
      <vt:lpstr>The 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eTwinning Project</dc:title>
  <dc:creator>ucenik</dc:creator>
  <cp:lastModifiedBy>II. OŠ ČAKOVEC</cp:lastModifiedBy>
  <cp:revision>23</cp:revision>
  <dcterms:created xsi:type="dcterms:W3CDTF">2016-04-11T16:16:55Z</dcterms:created>
  <dcterms:modified xsi:type="dcterms:W3CDTF">2016-04-26T17:10:14Z</dcterms:modified>
</cp:coreProperties>
</file>