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1087" autoAdjust="0"/>
  </p:normalViewPr>
  <p:slideViewPr>
    <p:cSldViewPr showGuides="1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838200"/>
            <a:ext cx="3657600" cy="4572000"/>
          </a:xfrm>
          <a:prstGeom prst="rect">
            <a:avLst/>
          </a:prstGeom>
          <a:blipFill dpi="0" rotWithShape="1">
            <a:blip r:embed="rId4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5400" y="2065198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  <a:latin typeface="Constantia" pitchFamily="18" charset="0"/>
              </a:rPr>
              <a:t>Slovensko</a:t>
            </a:r>
          </a:p>
          <a:p>
            <a:pPr algn="ctr"/>
            <a:r>
              <a:rPr lang="sk-SK" sz="4800" dirty="0" smtClean="0">
                <a:solidFill>
                  <a:schemeClr val="bg1"/>
                </a:solidFill>
                <a:latin typeface="Constantia" pitchFamily="18" charset="0"/>
              </a:rPr>
              <a:t>Slovakia</a:t>
            </a:r>
            <a:endParaRPr lang="sk-SK" sz="4800" dirty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sk-SK" sz="4800" dirty="0" err="1" smtClean="0">
                <a:solidFill>
                  <a:schemeClr val="bg1"/>
                </a:solidFill>
                <a:latin typeface="Constantia" pitchFamily="18" charset="0"/>
              </a:rPr>
              <a:t>Slowakei</a:t>
            </a:r>
            <a:endParaRPr lang="sk-SK" sz="48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1905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lokTextu 1"/>
          <p:cNvSpPr txBox="1"/>
          <p:nvPr/>
        </p:nvSpPr>
        <p:spPr>
          <a:xfrm>
            <a:off x="5940152" y="328498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Frederika </a:t>
            </a:r>
            <a:r>
              <a:rPr lang="sk-SK" sz="1600" dirty="0" err="1" smtClean="0">
                <a:solidFill>
                  <a:schemeClr val="bg1"/>
                </a:solidFill>
              </a:rPr>
              <a:t>Okresová</a:t>
            </a:r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Katarína Krupičková</a:t>
            </a:r>
          </a:p>
          <a:p>
            <a:r>
              <a:rPr lang="sk-SK" sz="1600" dirty="0" smtClean="0">
                <a:solidFill>
                  <a:schemeClr val="bg1"/>
                </a:solidFill>
              </a:rPr>
              <a:t>Broňa </a:t>
            </a:r>
            <a:r>
              <a:rPr lang="sk-SK" sz="1600" dirty="0" err="1" smtClean="0">
                <a:solidFill>
                  <a:schemeClr val="bg1"/>
                </a:solidFill>
              </a:rPr>
              <a:t>Božoňová</a:t>
            </a:r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Lucia </a:t>
            </a:r>
            <a:r>
              <a:rPr lang="sk-SK" sz="1600" dirty="0" err="1" smtClean="0">
                <a:solidFill>
                  <a:schemeClr val="bg1"/>
                </a:solidFill>
              </a:rPr>
              <a:t>Szentiványiová</a:t>
            </a:r>
            <a:endParaRPr lang="sk-SK" sz="1600" dirty="0" smtClean="0">
              <a:solidFill>
                <a:schemeClr val="bg1"/>
              </a:solidFill>
            </a:endParaRPr>
          </a:p>
          <a:p>
            <a:r>
              <a:rPr lang="sk-SK" sz="1600" dirty="0" smtClean="0">
                <a:solidFill>
                  <a:schemeClr val="bg1"/>
                </a:solidFill>
              </a:rPr>
              <a:t>Vanesa Kováčová</a:t>
            </a:r>
          </a:p>
        </p:txBody>
      </p:sp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3168352" cy="40626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Belianska jaskyňa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Belianska</a:t>
            </a:r>
            <a:r>
              <a:rPr lang="en-US" dirty="0">
                <a:solidFill>
                  <a:schemeClr val="bg1"/>
                </a:solidFill>
              </a:rPr>
              <a:t> Cave belongs among the most visited caves in Slovakia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Located on the northern slope of the </a:t>
            </a:r>
            <a:r>
              <a:rPr lang="en-US" dirty="0" err="1">
                <a:solidFill>
                  <a:schemeClr val="bg1"/>
                </a:solidFill>
              </a:rPr>
              <a:t>Kobylí</a:t>
            </a:r>
            <a:r>
              <a:rPr lang="en-US" dirty="0">
                <a:solidFill>
                  <a:schemeClr val="bg1"/>
                </a:solidFill>
              </a:rPr>
              <a:t> hill in the eastern part of the </a:t>
            </a:r>
            <a:r>
              <a:rPr lang="en-US" dirty="0" err="1">
                <a:solidFill>
                  <a:schemeClr val="bg1"/>
                </a:solidFill>
              </a:rPr>
              <a:t>Belianske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Tatras</a:t>
            </a:r>
            <a:r>
              <a:rPr lang="en-US" dirty="0">
                <a:solidFill>
                  <a:schemeClr val="bg1"/>
                </a:solidFill>
              </a:rPr>
              <a:t>. It is located in the National Nature Reserve </a:t>
            </a:r>
            <a:r>
              <a:rPr lang="en-US" dirty="0" err="1">
                <a:solidFill>
                  <a:schemeClr val="bg1"/>
                </a:solidFill>
              </a:rPr>
              <a:t>Tatry</a:t>
            </a:r>
            <a:r>
              <a:rPr lang="en-US" dirty="0">
                <a:solidFill>
                  <a:schemeClr val="bg1"/>
                </a:solidFill>
              </a:rPr>
              <a:t> in the </a:t>
            </a:r>
            <a:r>
              <a:rPr lang="en-US" dirty="0" err="1">
                <a:solidFill>
                  <a:schemeClr val="bg1"/>
                </a:solidFill>
              </a:rPr>
              <a:t>Tatra</a:t>
            </a:r>
            <a:r>
              <a:rPr lang="en-US" dirty="0">
                <a:solidFill>
                  <a:schemeClr val="bg1"/>
                </a:solidFill>
              </a:rPr>
              <a:t> National Park. Formed in the Middle Triassic dark-gray </a:t>
            </a:r>
            <a:r>
              <a:rPr lang="en-US" dirty="0" err="1">
                <a:solidFill>
                  <a:schemeClr val="bg1"/>
                </a:solidFill>
              </a:rPr>
              <a:t>Gutenstein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limestones</a:t>
            </a:r>
            <a:r>
              <a:rPr lang="en-US" dirty="0">
                <a:solidFill>
                  <a:schemeClr val="bg1"/>
                </a:solidFill>
              </a:rPr>
              <a:t> of the </a:t>
            </a:r>
            <a:r>
              <a:rPr lang="en-US" dirty="0" err="1">
                <a:solidFill>
                  <a:schemeClr val="bg1"/>
                </a:solidFill>
              </a:rPr>
              <a:t>Krížna</a:t>
            </a:r>
            <a:r>
              <a:rPr lang="en-US" dirty="0">
                <a:solidFill>
                  <a:schemeClr val="bg1"/>
                </a:solidFill>
              </a:rPr>
              <a:t> Nappe.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4005125" cy="299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5064"/>
            <a:ext cx="3986242" cy="264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46" y="2924944"/>
            <a:ext cx="2360917" cy="333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36318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0"/>
            <a:ext cx="3976021" cy="247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77" y="3501008"/>
            <a:ext cx="4663823" cy="310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34" y="177281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7323372"/>
      </p:ext>
    </p:extLst>
  </p:cSld>
  <p:clrMapOvr>
    <a:masterClrMapping/>
  </p:clrMapOvr>
  <p:transition spd="med"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188640"/>
            <a:ext cx="4536504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chemeClr val="bg1"/>
                </a:solidFill>
              </a:rPr>
              <a:t>The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other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cave</a:t>
            </a:r>
            <a:r>
              <a:rPr lang="sk-SK" sz="2000" dirty="0" smtClean="0">
                <a:solidFill>
                  <a:schemeClr val="bg1"/>
                </a:solidFill>
              </a:rPr>
              <a:t>  :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Bystrianska</a:t>
            </a:r>
            <a:r>
              <a:rPr lang="sk-SK" dirty="0" smtClean="0">
                <a:solidFill>
                  <a:schemeClr val="bg1"/>
                </a:solidFill>
              </a:rPr>
              <a:t> jaskyňa , Demänovská jaskyňa </a:t>
            </a:r>
            <a:r>
              <a:rPr lang="sk-SK" dirty="0">
                <a:solidFill>
                  <a:schemeClr val="bg1"/>
                </a:solidFill>
              </a:rPr>
              <a:t>slobody (</a:t>
            </a:r>
            <a:r>
              <a:rPr lang="sk-SK" dirty="0" err="1">
                <a:solidFill>
                  <a:schemeClr val="bg1"/>
                </a:solidFill>
              </a:rPr>
              <a:t>Cave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 smtClean="0">
                <a:solidFill>
                  <a:schemeClr val="bg1"/>
                </a:solidFill>
              </a:rPr>
              <a:t>freedom</a:t>
            </a:r>
            <a:r>
              <a:rPr lang="sk-SK" dirty="0" smtClean="0">
                <a:solidFill>
                  <a:schemeClr val="bg1"/>
                </a:solidFill>
              </a:rPr>
              <a:t> ) , Demänovská ľadová </a:t>
            </a:r>
            <a:r>
              <a:rPr lang="sk-SK" dirty="0">
                <a:solidFill>
                  <a:schemeClr val="bg1"/>
                </a:solidFill>
              </a:rPr>
              <a:t>jaskyňa (</a:t>
            </a:r>
            <a:r>
              <a:rPr lang="sk-SK" dirty="0" err="1">
                <a:solidFill>
                  <a:schemeClr val="bg1"/>
                </a:solidFill>
              </a:rPr>
              <a:t>Ice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cave</a:t>
            </a:r>
            <a:r>
              <a:rPr lang="sk-SK" dirty="0" smtClean="0">
                <a:solidFill>
                  <a:schemeClr val="bg1"/>
                </a:solidFill>
              </a:rPr>
              <a:t> ) , Dobšinská ľadová jaskyňa  ( </a:t>
            </a:r>
            <a:r>
              <a:rPr lang="sk-SK" dirty="0" err="1" smtClean="0">
                <a:solidFill>
                  <a:schemeClr val="bg1"/>
                </a:solidFill>
              </a:rPr>
              <a:t>Ice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cave</a:t>
            </a:r>
            <a:r>
              <a:rPr lang="sk-SK" dirty="0" smtClean="0">
                <a:solidFill>
                  <a:schemeClr val="bg1"/>
                </a:solidFill>
              </a:rPr>
              <a:t> ) , </a:t>
            </a:r>
            <a:r>
              <a:rPr lang="sk-SK" dirty="0" err="1" smtClean="0">
                <a:solidFill>
                  <a:schemeClr val="bg1"/>
                </a:solidFill>
              </a:rPr>
              <a:t>Gombasecká</a:t>
            </a:r>
            <a:r>
              <a:rPr lang="sk-SK" dirty="0" smtClean="0">
                <a:solidFill>
                  <a:schemeClr val="bg1"/>
                </a:solidFill>
              </a:rPr>
              <a:t> jaskyňa , Harmanecká jaskyňa ,Silická </a:t>
            </a:r>
            <a:r>
              <a:rPr lang="sk-SK" dirty="0" err="1" smtClean="0">
                <a:solidFill>
                  <a:schemeClr val="bg1"/>
                </a:solidFill>
              </a:rPr>
              <a:t>ľadnica</a:t>
            </a:r>
            <a:r>
              <a:rPr lang="sk-SK" dirty="0" smtClean="0">
                <a:solidFill>
                  <a:schemeClr val="bg1"/>
                </a:solidFill>
              </a:rPr>
              <a:t> ,  jaskyňa Drinky , jaskyňa </a:t>
            </a:r>
            <a:r>
              <a:rPr lang="sk-SK" dirty="0" err="1" smtClean="0">
                <a:solidFill>
                  <a:schemeClr val="bg1"/>
                </a:solidFill>
              </a:rPr>
              <a:t>Domnica</a:t>
            </a:r>
            <a:r>
              <a:rPr lang="sk-SK" dirty="0" smtClean="0">
                <a:solidFill>
                  <a:schemeClr val="bg1"/>
                </a:solidFill>
              </a:rPr>
              <a:t> , </a:t>
            </a:r>
            <a:r>
              <a:rPr lang="sk-SK" dirty="0">
                <a:solidFill>
                  <a:schemeClr val="bg1"/>
                </a:solidFill>
              </a:rPr>
              <a:t>jaskyňa Zlá diera (</a:t>
            </a:r>
            <a:r>
              <a:rPr lang="sk-SK" dirty="0" err="1">
                <a:solidFill>
                  <a:schemeClr val="bg1"/>
                </a:solidFill>
              </a:rPr>
              <a:t>wrong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hole ) , Jasovská jaskyňa , </a:t>
            </a:r>
            <a:r>
              <a:rPr lang="sk-SK" dirty="0" err="1" smtClean="0">
                <a:solidFill>
                  <a:schemeClr val="bg1"/>
                </a:solidFill>
              </a:rPr>
              <a:t>Ochtinská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araginitová</a:t>
            </a:r>
            <a:r>
              <a:rPr lang="sk-SK" dirty="0" smtClean="0">
                <a:solidFill>
                  <a:schemeClr val="bg1"/>
                </a:solidFill>
              </a:rPr>
              <a:t>  jaskyňa , Važecká jaskyňa , </a:t>
            </a:r>
            <a:r>
              <a:rPr lang="sk-SK" dirty="0" err="1" smtClean="0">
                <a:solidFill>
                  <a:schemeClr val="bg1"/>
                </a:solidFill>
              </a:rPr>
              <a:t>Šakanová</a:t>
            </a:r>
            <a:r>
              <a:rPr lang="sk-SK" dirty="0" smtClean="0">
                <a:solidFill>
                  <a:schemeClr val="bg1"/>
                </a:solidFill>
              </a:rPr>
              <a:t> jaskyňa , Malá </a:t>
            </a:r>
            <a:r>
              <a:rPr lang="sk-SK" dirty="0" err="1" smtClean="0">
                <a:solidFill>
                  <a:schemeClr val="bg1"/>
                </a:solidFill>
              </a:rPr>
              <a:t>Stanišovská</a:t>
            </a:r>
            <a:r>
              <a:rPr lang="sk-SK" dirty="0" smtClean="0">
                <a:solidFill>
                  <a:schemeClr val="bg1"/>
                </a:solidFill>
              </a:rPr>
              <a:t> jaskyňa , ...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23928" y="3140968"/>
            <a:ext cx="4392488" cy="304698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Slovakia is a beautiful country. You can not write about everything. Want to learn more about Slovakia? Go to Google</a:t>
            </a:r>
            <a:r>
              <a:rPr lang="en-US" sz="3200" dirty="0" smtClean="0"/>
              <a:t>!</a:t>
            </a:r>
            <a:r>
              <a:rPr lang="sk-SK" sz="3200" dirty="0" smtClean="0">
                <a:sym typeface="Wingdings" panose="05000000000000000000" pitchFamily="2" charset="2"/>
              </a:rPr>
              <a:t> </a:t>
            </a:r>
            <a:r>
              <a:rPr lang="en-US" sz="3200" dirty="0" smtClean="0"/>
              <a:t>:*</a:t>
            </a:r>
            <a:r>
              <a:rPr lang="sk-SK" sz="3200" dirty="0" smtClean="0"/>
              <a:t> 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8217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95736" y="1630541"/>
            <a:ext cx="4608512" cy="646331"/>
          </a:xfrm>
          <a:prstGeom prst="rect">
            <a:avLst/>
          </a:prstGeom>
          <a:solidFill>
            <a:srgbClr val="FF0066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WE LOVE SLOVAKIA !! </a:t>
            </a:r>
            <a:endParaRPr lang="sk-SK" sz="3600" dirty="0">
              <a:solidFill>
                <a:schemeClr val="bg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2276872"/>
            <a:ext cx="6831691" cy="382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91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5567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827584" y="260648"/>
                <a:ext cx="6120680" cy="230832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k-SK" sz="2400" dirty="0" smtClean="0">
                    <a:solidFill>
                      <a:schemeClr val="bg1"/>
                    </a:solidFill>
                  </a:rPr>
                  <a:t>Slovensko </a:t>
                </a:r>
              </a:p>
              <a:p>
                <a:r>
                  <a:rPr lang="sk-SK" sz="2400" dirty="0" err="1" smtClean="0">
                    <a:solidFill>
                      <a:schemeClr val="bg1"/>
                    </a:solidFill>
                  </a:rPr>
                  <a:t>Capital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City: Bratislava</a:t>
                </a:r>
              </a:p>
              <a:p>
                <a:r>
                  <a:rPr lang="sk-SK" sz="2400" dirty="0" err="1" smtClean="0">
                    <a:solidFill>
                      <a:schemeClr val="bg1"/>
                    </a:solidFill>
                  </a:rPr>
                  <a:t>President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: Andrej </a:t>
                </a:r>
                <a:r>
                  <a:rPr lang="sk-SK" sz="2400" dirty="0" err="1" smtClean="0">
                    <a:solidFill>
                      <a:schemeClr val="bg1"/>
                    </a:solidFill>
                  </a:rPr>
                  <a:t>Kiska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sk-SK" sz="2400" dirty="0" err="1" smtClean="0">
                    <a:solidFill>
                      <a:schemeClr val="bg1"/>
                    </a:solidFill>
                  </a:rPr>
                  <a:t>Area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: 49 036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sk-SK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sz="2400" dirty="0" smtClean="0">
                  <a:solidFill>
                    <a:schemeClr val="bg1"/>
                  </a:solidFill>
                </a:endParaRPr>
              </a:p>
              <a:p>
                <a:r>
                  <a:rPr lang="sk-SK" sz="2400" dirty="0" err="1" smtClean="0">
                    <a:solidFill>
                      <a:schemeClr val="bg1"/>
                    </a:solidFill>
                  </a:rPr>
                  <a:t>Population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: 5,43 </a:t>
                </a:r>
                <a:r>
                  <a:rPr lang="sk-SK" sz="2400" dirty="0" err="1" smtClean="0">
                    <a:solidFill>
                      <a:schemeClr val="bg1"/>
                    </a:solidFill>
                  </a:rPr>
                  <a:t>million</a:t>
                </a:r>
                <a:endParaRPr lang="sk-SK" sz="2400" dirty="0" smtClean="0">
                  <a:solidFill>
                    <a:schemeClr val="bg1"/>
                  </a:solidFill>
                </a:endParaRPr>
              </a:p>
              <a:p>
                <a:r>
                  <a:rPr lang="sk-SK" sz="2400" dirty="0" err="1">
                    <a:solidFill>
                      <a:schemeClr val="bg1"/>
                    </a:solidFill>
                  </a:rPr>
                  <a:t>Official</a:t>
                </a:r>
                <a:r>
                  <a:rPr lang="sk-SK" sz="2400" dirty="0">
                    <a:solidFill>
                      <a:schemeClr val="bg1"/>
                    </a:solidFill>
                  </a:rPr>
                  <a:t> </a:t>
                </a:r>
                <a:r>
                  <a:rPr lang="sk-SK" sz="2400" dirty="0" err="1" smtClean="0">
                    <a:solidFill>
                      <a:schemeClr val="bg1"/>
                    </a:solidFill>
                  </a:rPr>
                  <a:t>language</a:t>
                </a:r>
                <a:r>
                  <a:rPr lang="sk-SK" sz="2400" dirty="0" smtClean="0">
                    <a:solidFill>
                      <a:schemeClr val="bg1"/>
                    </a:solidFill>
                  </a:rPr>
                  <a:t> : Slovak </a:t>
                </a:r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0648"/>
                <a:ext cx="612068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594" t="-2116" b="-529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646067" cy="405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0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764704"/>
            <a:ext cx="35283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Andrej </a:t>
            </a:r>
            <a:r>
              <a:rPr lang="sk-SK" sz="3200" dirty="0" err="1" smtClean="0">
                <a:solidFill>
                  <a:schemeClr val="bg1"/>
                </a:solidFill>
              </a:rPr>
              <a:t>Kiska</a:t>
            </a:r>
            <a:r>
              <a:rPr lang="sk-SK" sz="3200" dirty="0" smtClean="0">
                <a:solidFill>
                  <a:schemeClr val="bg1"/>
                </a:solidFill>
              </a:rPr>
              <a:t>  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5441032" cy="544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038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5112568" cy="18158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Vysoké Tatry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Tatr</a:t>
            </a:r>
            <a:r>
              <a:rPr lang="sk-SK" sz="2000" dirty="0" smtClean="0">
                <a:solidFill>
                  <a:schemeClr val="bg1"/>
                </a:solidFill>
              </a:rPr>
              <a:t>y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Mountains lie to the north-eastern </a:t>
            </a:r>
            <a:r>
              <a:rPr lang="en-US" sz="2000" dirty="0" smtClean="0">
                <a:solidFill>
                  <a:schemeClr val="bg1"/>
                </a:solidFill>
              </a:rPr>
              <a:t>Slovakia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sk-SK" sz="2000" dirty="0" smtClean="0">
              <a:solidFill>
                <a:schemeClr val="bg1"/>
              </a:solidFill>
            </a:endParaRPr>
          </a:p>
          <a:p>
            <a:r>
              <a:rPr lang="sk-SK" sz="2000" dirty="0" err="1">
                <a:solidFill>
                  <a:schemeClr val="bg1"/>
                </a:solidFill>
              </a:rPr>
              <a:t>H</a:t>
            </a:r>
            <a:r>
              <a:rPr lang="sk-SK" sz="2000" dirty="0" err="1" smtClean="0">
                <a:solidFill>
                  <a:schemeClr val="bg1"/>
                </a:solidFill>
              </a:rPr>
              <a:t>ighest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peak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</a:rPr>
              <a:t>is</a:t>
            </a:r>
            <a:r>
              <a:rPr lang="sk-SK" sz="2000" dirty="0" smtClean="0">
                <a:solidFill>
                  <a:schemeClr val="bg1"/>
                </a:solidFill>
              </a:rPr>
              <a:t> Gerlachovský štít – Gerlach Peak . He </a:t>
            </a:r>
            <a:r>
              <a:rPr lang="sk-SK" sz="2000" dirty="0" err="1" smtClean="0">
                <a:solidFill>
                  <a:schemeClr val="bg1"/>
                </a:solidFill>
              </a:rPr>
              <a:t>is</a:t>
            </a:r>
            <a:r>
              <a:rPr lang="sk-SK" sz="2000" dirty="0" smtClean="0">
                <a:solidFill>
                  <a:schemeClr val="bg1"/>
                </a:solidFill>
              </a:rPr>
              <a:t> 2 654m </a:t>
            </a:r>
            <a:r>
              <a:rPr lang="sk-SK" sz="2000" dirty="0" err="1" smtClean="0">
                <a:solidFill>
                  <a:schemeClr val="bg1"/>
                </a:solidFill>
              </a:rPr>
              <a:t>tall</a:t>
            </a:r>
            <a:r>
              <a:rPr lang="sk-SK" sz="2000" dirty="0" smtClean="0">
                <a:solidFill>
                  <a:schemeClr val="bg1"/>
                </a:solidFill>
              </a:rPr>
              <a:t> . 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27644"/>
            <a:ext cx="5760640" cy="229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84" y="1700808"/>
            <a:ext cx="5190728" cy="196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240"/>
            <a:ext cx="4079497" cy="228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2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59" y="179542"/>
            <a:ext cx="5760641" cy="202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1147"/>
            <a:ext cx="5342961" cy="235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816424" cy="248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54955"/>
            <a:ext cx="3744416" cy="249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01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breeze.wav"/>
          </p:stSnd>
        </p:sndAc>
      </p:transition>
    </mc:Choice>
    <mc:Fallback>
      <p:transition spd="slow">
        <p:circl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333980" cy="324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3906445" cy="2586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5319"/>
            <a:ext cx="4348305" cy="286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971600" y="764704"/>
            <a:ext cx="28083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Gerlach Peak 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4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2" name="camera.wav"/>
          </p:stSnd>
        </p:sndAc>
      </p:transition>
    </mc:Choice>
    <mc:Fallback>
      <p:transition spd="slow">
        <p:dissolv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404664"/>
            <a:ext cx="3672408" cy="41143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River</a:t>
            </a:r>
            <a:r>
              <a:rPr lang="sk-SK" dirty="0" smtClean="0">
                <a:solidFill>
                  <a:schemeClr val="bg1"/>
                </a:solidFill>
              </a:rPr>
              <a:t> Danube- Dunaj 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Danube is Europe's second longest river and the longest river in the European Union.</a:t>
            </a:r>
          </a:p>
          <a:p>
            <a:r>
              <a:rPr lang="en-US" dirty="0">
                <a:solidFill>
                  <a:schemeClr val="bg1"/>
                </a:solidFill>
              </a:rPr>
              <a:t>Flows through southern Germany, Austria, Slovakia , Hungary, Serbia, then formed over many tens of kilometers of the Romanian-Bulgarian border and the mouth of the delta into the Black Sea at the border between Romania and Ukraine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I</a:t>
            </a:r>
            <a:r>
              <a:rPr lang="en-US" dirty="0" err="1" smtClean="0">
                <a:solidFill>
                  <a:schemeClr val="bg1"/>
                </a:solidFill>
              </a:rPr>
              <a:t>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length is 2860 </a:t>
            </a:r>
            <a:r>
              <a:rPr lang="en-US" dirty="0" smtClean="0">
                <a:solidFill>
                  <a:schemeClr val="bg1"/>
                </a:solidFill>
              </a:rPr>
              <a:t>km</a:t>
            </a:r>
            <a:r>
              <a:rPr lang="sk-SK" dirty="0" smtClean="0">
                <a:solidFill>
                  <a:schemeClr val="bg1"/>
                </a:solidFill>
              </a:rPr>
              <a:t> . 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4485797" cy="336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48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wind.wav"/>
          </p:stSnd>
        </p:sndAc>
      </p:transition>
    </mc:Choice>
    <mc:Fallback>
      <p:transition spd="med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354"/>
            <a:ext cx="4752528" cy="356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78" y="3429000"/>
            <a:ext cx="3906697" cy="259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17" y="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2" y="399129"/>
            <a:ext cx="3582144" cy="23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2634875" y="260648"/>
            <a:ext cx="189284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Dunaj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8951981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816670" cy="6162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4690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839EA5-B4E6-4915-A234-E0C9C7D68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289</Words>
  <Application>Microsoft Office PowerPoint</Application>
  <PresentationFormat>Prezentácia na obrazovke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Constantia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2015-01-07T14:34:06Z</dcterms:created>
  <dcterms:modified xsi:type="dcterms:W3CDTF">2015-01-12T17:43:14Z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