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6" r:id="rId3"/>
    <p:sldId id="258" r:id="rId4"/>
    <p:sldId id="257" r:id="rId5"/>
    <p:sldId id="259" r:id="rId6"/>
    <p:sldId id="263" r:id="rId7"/>
    <p:sldId id="262" r:id="rId8"/>
    <p:sldId id="260" r:id="rId9"/>
    <p:sldId id="261" r:id="rId10"/>
    <p:sldId id="264" r:id="rId11"/>
    <p:sldId id="265" r:id="rId12"/>
    <p:sldId id="269" r:id="rId13"/>
    <p:sldId id="266" r:id="rId14"/>
    <p:sldId id="270" r:id="rId15"/>
    <p:sldId id="271" r:id="rId16"/>
    <p:sldId id="267" r:id="rId17"/>
    <p:sldId id="268" r:id="rId1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A0B69AF9-D4A5-4465-8C33-C9AE2FB4BF47}" type="datetimeFigureOut">
              <a:rPr lang="cs-CZ" smtClean="0"/>
              <a:pPr/>
              <a:t>5.6.2016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F8F6E3D-59B0-4A40-B317-711E8A7627C2}"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0B69AF9-D4A5-4465-8C33-C9AE2FB4BF47}" type="datetimeFigureOut">
              <a:rPr lang="cs-CZ" smtClean="0"/>
              <a:pPr/>
              <a:t>5.6.2016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F8F6E3D-59B0-4A40-B317-711E8A7627C2}"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0B69AF9-D4A5-4465-8C33-C9AE2FB4BF47}" type="datetimeFigureOut">
              <a:rPr lang="cs-CZ" smtClean="0"/>
              <a:pPr/>
              <a:t>5.6.2016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F8F6E3D-59B0-4A40-B317-711E8A7627C2}"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0B69AF9-D4A5-4465-8C33-C9AE2FB4BF47}" type="datetimeFigureOut">
              <a:rPr lang="cs-CZ" smtClean="0"/>
              <a:pPr/>
              <a:t>5.6.2016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F8F6E3D-59B0-4A40-B317-711E8A7627C2}"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A0B69AF9-D4A5-4465-8C33-C9AE2FB4BF47}" type="datetimeFigureOut">
              <a:rPr lang="cs-CZ" smtClean="0"/>
              <a:pPr/>
              <a:t>5.6.2016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F8F6E3D-59B0-4A40-B317-711E8A7627C2}"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A0B69AF9-D4A5-4465-8C33-C9AE2FB4BF47}" type="datetimeFigureOut">
              <a:rPr lang="cs-CZ" smtClean="0"/>
              <a:pPr/>
              <a:t>5.6.2016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F8F6E3D-59B0-4A40-B317-711E8A7627C2}"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A0B69AF9-D4A5-4465-8C33-C9AE2FB4BF47}" type="datetimeFigureOut">
              <a:rPr lang="cs-CZ" smtClean="0"/>
              <a:pPr/>
              <a:t>5.6.2016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F8F6E3D-59B0-4A40-B317-711E8A7627C2}"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A0B69AF9-D4A5-4465-8C33-C9AE2FB4BF47}" type="datetimeFigureOut">
              <a:rPr lang="cs-CZ" smtClean="0"/>
              <a:pPr/>
              <a:t>5.6.2016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F8F6E3D-59B0-4A40-B317-711E8A7627C2}"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0B69AF9-D4A5-4465-8C33-C9AE2FB4BF47}" type="datetimeFigureOut">
              <a:rPr lang="cs-CZ" smtClean="0"/>
              <a:pPr/>
              <a:t>5.6.2016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F8F6E3D-59B0-4A40-B317-711E8A7627C2}"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A0B69AF9-D4A5-4465-8C33-C9AE2FB4BF47}" type="datetimeFigureOut">
              <a:rPr lang="cs-CZ" smtClean="0"/>
              <a:pPr/>
              <a:t>5.6.2016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F8F6E3D-59B0-4A40-B317-711E8A7627C2}"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A0B69AF9-D4A5-4465-8C33-C9AE2FB4BF47}" type="datetimeFigureOut">
              <a:rPr lang="cs-CZ" smtClean="0"/>
              <a:pPr/>
              <a:t>5.6.2016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F8F6E3D-59B0-4A40-B317-711E8A7627C2}"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69AF9-D4A5-4465-8C33-C9AE2FB4BF47}" type="datetimeFigureOut">
              <a:rPr lang="cs-CZ" smtClean="0"/>
              <a:pPr/>
              <a:t>5.6.2016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8F6E3D-59B0-4A40-B317-711E8A7627C2}"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404664"/>
            <a:ext cx="7772400" cy="1470025"/>
          </a:xfrm>
        </p:spPr>
        <p:txBody>
          <a:bodyPr/>
          <a:lstStyle/>
          <a:p>
            <a:r>
              <a:rPr lang="cs-CZ" b="1" dirty="0" smtClean="0">
                <a:solidFill>
                  <a:srgbClr val="FF0000"/>
                </a:solidFill>
              </a:rPr>
              <a:t>	</a:t>
            </a:r>
            <a:r>
              <a:rPr lang="cs-CZ" b="1" dirty="0" err="1" smtClean="0">
                <a:solidFill>
                  <a:srgbClr val="FF0000"/>
                </a:solidFill>
              </a:rPr>
              <a:t>Our</a:t>
            </a:r>
            <a:r>
              <a:rPr lang="cs-CZ" b="1" dirty="0" smtClean="0">
                <a:solidFill>
                  <a:srgbClr val="FF0000"/>
                </a:solidFill>
              </a:rPr>
              <a:t> country - PRAGUE</a:t>
            </a:r>
            <a:endParaRPr lang="cs-CZ" b="1" dirty="0">
              <a:solidFill>
                <a:srgbClr val="FF0000"/>
              </a:solidFill>
            </a:endParaRPr>
          </a:p>
        </p:txBody>
      </p:sp>
      <p:sp>
        <p:nvSpPr>
          <p:cNvPr id="3" name="Podnadpis 2"/>
          <p:cNvSpPr>
            <a:spLocks noGrp="1"/>
          </p:cNvSpPr>
          <p:nvPr>
            <p:ph type="subTitle" idx="1"/>
          </p:nvPr>
        </p:nvSpPr>
        <p:spPr>
          <a:xfrm>
            <a:off x="539552" y="3933056"/>
            <a:ext cx="7992888" cy="792088"/>
          </a:xfrm>
        </p:spPr>
        <p:txBody>
          <a:bodyPr/>
          <a:lstStyle/>
          <a:p>
            <a:r>
              <a:rPr lang="cs-CZ" b="1" dirty="0" err="1" smtClean="0">
                <a:solidFill>
                  <a:schemeClr val="tx1"/>
                </a:solidFill>
              </a:rPr>
              <a:t>Teaching</a:t>
            </a:r>
            <a:r>
              <a:rPr lang="cs-CZ" b="1" dirty="0" smtClean="0">
                <a:solidFill>
                  <a:schemeClr val="tx1"/>
                </a:solidFill>
              </a:rPr>
              <a:t>: </a:t>
            </a:r>
            <a:r>
              <a:rPr lang="cs-CZ" b="1" dirty="0" err="1" smtClean="0">
                <a:solidFill>
                  <a:schemeClr val="tx1"/>
                </a:solidFill>
              </a:rPr>
              <a:t>An</a:t>
            </a:r>
            <a:r>
              <a:rPr lang="cs-CZ" b="1" dirty="0" smtClean="0">
                <a:solidFill>
                  <a:schemeClr val="tx1"/>
                </a:solidFill>
              </a:rPr>
              <a:t> </a:t>
            </a:r>
            <a:r>
              <a:rPr lang="cs-CZ" b="1" dirty="0" err="1" smtClean="0">
                <a:solidFill>
                  <a:schemeClr val="tx1"/>
                </a:solidFill>
              </a:rPr>
              <a:t>effective</a:t>
            </a:r>
            <a:r>
              <a:rPr lang="cs-CZ" b="1" dirty="0" smtClean="0">
                <a:solidFill>
                  <a:schemeClr val="tx1"/>
                </a:solidFill>
              </a:rPr>
              <a:t> </a:t>
            </a:r>
            <a:r>
              <a:rPr lang="cs-CZ" b="1" dirty="0" err="1" smtClean="0">
                <a:solidFill>
                  <a:schemeClr val="tx1"/>
                </a:solidFill>
              </a:rPr>
              <a:t>key</a:t>
            </a:r>
            <a:r>
              <a:rPr lang="cs-CZ" b="1" dirty="0" smtClean="0">
                <a:solidFill>
                  <a:schemeClr val="tx1"/>
                </a:solidFill>
              </a:rPr>
              <a:t> to </a:t>
            </a:r>
            <a:r>
              <a:rPr lang="cs-CZ" b="1" dirty="0" err="1" smtClean="0">
                <a:solidFill>
                  <a:schemeClr val="tx1"/>
                </a:solidFill>
              </a:rPr>
              <a:t>self</a:t>
            </a:r>
            <a:r>
              <a:rPr lang="cs-CZ" b="1" dirty="0" smtClean="0">
                <a:solidFill>
                  <a:schemeClr val="tx1"/>
                </a:solidFill>
              </a:rPr>
              <a:t>-</a:t>
            </a:r>
            <a:r>
              <a:rPr lang="cs-CZ" b="1" dirty="0" err="1" smtClean="0">
                <a:solidFill>
                  <a:schemeClr val="tx1"/>
                </a:solidFill>
              </a:rPr>
              <a:t>learning</a:t>
            </a:r>
            <a:endParaRPr lang="en-US" b="1" dirty="0">
              <a:solidFill>
                <a:schemeClr val="tx1"/>
              </a:solidFill>
            </a:endParaRPr>
          </a:p>
        </p:txBody>
      </p:sp>
      <p:pic>
        <p:nvPicPr>
          <p:cNvPr id="1026" name="Picture 2" descr="C:\Users\a.holasova\Documents\Etwinning\Teaching An Effective key to self-learning\Meeting 1 CZ Ostrava\logo projektu teaching.jpg"/>
          <p:cNvPicPr>
            <a:picLocks noChangeAspect="1" noChangeArrowheads="1"/>
          </p:cNvPicPr>
          <p:nvPr/>
        </p:nvPicPr>
        <p:blipFill>
          <a:blip r:embed="rId2" cstate="screen"/>
          <a:srcRect/>
          <a:stretch>
            <a:fillRect/>
          </a:stretch>
        </p:blipFill>
        <p:spPr bwMode="auto">
          <a:xfrm>
            <a:off x="3347864" y="1628800"/>
            <a:ext cx="2288776" cy="2160240"/>
          </a:xfrm>
          <a:prstGeom prst="rect">
            <a:avLst/>
          </a:prstGeom>
          <a:noFill/>
        </p:spPr>
      </p:pic>
      <p:pic>
        <p:nvPicPr>
          <p:cNvPr id="4" name="Picture 2" descr="C:\Users\a.holasova\Documents\Etwinning\Teaching An Effective key to self-learning\erasmus+logo_mic.jpg"/>
          <p:cNvPicPr>
            <a:picLocks noChangeAspect="1" noChangeArrowheads="1"/>
          </p:cNvPicPr>
          <p:nvPr/>
        </p:nvPicPr>
        <p:blipFill>
          <a:blip r:embed="rId3" cstate="screen"/>
          <a:srcRect/>
          <a:stretch>
            <a:fillRect/>
          </a:stretch>
        </p:blipFill>
        <p:spPr bwMode="auto">
          <a:xfrm>
            <a:off x="1835696" y="4941168"/>
            <a:ext cx="5715000" cy="1628775"/>
          </a:xfrm>
          <a:prstGeom prst="rect">
            <a:avLst/>
          </a:prstGeom>
          <a:noFill/>
        </p:spPr>
      </p:pic>
      <p:sp>
        <p:nvSpPr>
          <p:cNvPr id="6" name="Podnadpis 2"/>
          <p:cNvSpPr txBox="1">
            <a:spLocks/>
          </p:cNvSpPr>
          <p:nvPr/>
        </p:nvSpPr>
        <p:spPr>
          <a:xfrm>
            <a:off x="755576" y="4581128"/>
            <a:ext cx="7992888" cy="57606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400" i="0" u="none" strike="noStrike" kern="1200" cap="none" spc="0" normalizeH="0" baseline="0" noProof="0" dirty="0" err="1" smtClean="0">
                <a:ln>
                  <a:noFill/>
                </a:ln>
                <a:solidFill>
                  <a:schemeClr val="tx1"/>
                </a:solidFill>
                <a:effectLst/>
                <a:uLnTx/>
                <a:uFillTx/>
                <a:latin typeface="+mn-lt"/>
                <a:ea typeface="+mn-ea"/>
                <a:cs typeface="+mn-cs"/>
              </a:rPr>
              <a:t>This</a:t>
            </a:r>
            <a:r>
              <a:rPr kumimoji="0" lang="cs-CZ" sz="2400" i="0" u="none" strike="noStrike" kern="1200" cap="none" spc="0" normalizeH="0" noProof="0" dirty="0" smtClean="0">
                <a:ln>
                  <a:noFill/>
                </a:ln>
                <a:solidFill>
                  <a:schemeClr val="tx1"/>
                </a:solidFill>
                <a:effectLst/>
                <a:uLnTx/>
                <a:uFillTx/>
                <a:latin typeface="+mn-lt"/>
                <a:ea typeface="+mn-ea"/>
                <a:cs typeface="+mn-cs"/>
              </a:rPr>
              <a:t> </a:t>
            </a:r>
            <a:r>
              <a:rPr kumimoji="0" lang="cs-CZ" sz="2400" i="0" u="none" strike="noStrike" kern="1200" cap="none" spc="0" normalizeH="0" noProof="0" dirty="0" err="1" smtClean="0">
                <a:ln>
                  <a:noFill/>
                </a:ln>
                <a:solidFill>
                  <a:schemeClr val="tx1"/>
                </a:solidFill>
                <a:effectLst/>
                <a:uLnTx/>
                <a:uFillTx/>
                <a:latin typeface="+mn-lt"/>
                <a:ea typeface="+mn-ea"/>
                <a:cs typeface="+mn-cs"/>
              </a:rPr>
              <a:t>project</a:t>
            </a:r>
            <a:r>
              <a:rPr kumimoji="0" lang="cs-CZ" sz="2400" i="0" u="none" strike="noStrike" kern="1200" cap="none" spc="0" normalizeH="0" noProof="0" dirty="0" smtClean="0">
                <a:ln>
                  <a:noFill/>
                </a:ln>
                <a:solidFill>
                  <a:schemeClr val="tx1"/>
                </a:solidFill>
                <a:effectLst/>
                <a:uLnTx/>
                <a:uFillTx/>
                <a:latin typeface="+mn-lt"/>
                <a:ea typeface="+mn-ea"/>
                <a:cs typeface="+mn-cs"/>
              </a:rPr>
              <a:t> </a:t>
            </a:r>
            <a:r>
              <a:rPr kumimoji="0" lang="cs-CZ" sz="2400" i="0" u="none" strike="noStrike" kern="1200" cap="none" spc="0" normalizeH="0" noProof="0" dirty="0" err="1" smtClean="0">
                <a:ln>
                  <a:noFill/>
                </a:ln>
                <a:solidFill>
                  <a:schemeClr val="tx1"/>
                </a:solidFill>
                <a:effectLst/>
                <a:uLnTx/>
                <a:uFillTx/>
                <a:latin typeface="+mn-lt"/>
                <a:ea typeface="+mn-ea"/>
                <a:cs typeface="+mn-cs"/>
              </a:rPr>
              <a:t>was</a:t>
            </a:r>
            <a:r>
              <a:rPr kumimoji="0" lang="cs-CZ" sz="2400" i="0" u="none" strike="noStrike" kern="1200" cap="none" spc="0" normalizeH="0" noProof="0" dirty="0" smtClean="0">
                <a:ln>
                  <a:noFill/>
                </a:ln>
                <a:solidFill>
                  <a:schemeClr val="tx1"/>
                </a:solidFill>
                <a:effectLst/>
                <a:uLnTx/>
                <a:uFillTx/>
                <a:latin typeface="+mn-lt"/>
                <a:ea typeface="+mn-ea"/>
                <a:cs typeface="+mn-cs"/>
              </a:rPr>
              <a:t> </a:t>
            </a:r>
            <a:r>
              <a:rPr kumimoji="0" lang="cs-CZ" sz="2400" i="0" u="none" strike="noStrike" kern="1200" cap="none" spc="0" normalizeH="0" noProof="0" dirty="0" err="1" smtClean="0">
                <a:ln>
                  <a:noFill/>
                </a:ln>
                <a:solidFill>
                  <a:schemeClr val="tx1"/>
                </a:solidFill>
                <a:effectLst/>
                <a:uLnTx/>
                <a:uFillTx/>
                <a:latin typeface="+mn-lt"/>
                <a:ea typeface="+mn-ea"/>
                <a:cs typeface="+mn-cs"/>
              </a:rPr>
              <a:t>funded</a:t>
            </a:r>
            <a:r>
              <a:rPr kumimoji="0" lang="cs-CZ" sz="2400" i="0" u="none" strike="noStrike" kern="1200" cap="none" spc="0" normalizeH="0" noProof="0" dirty="0" smtClean="0">
                <a:ln>
                  <a:noFill/>
                </a:ln>
                <a:solidFill>
                  <a:schemeClr val="tx1"/>
                </a:solidFill>
                <a:effectLst/>
                <a:uLnTx/>
                <a:uFillTx/>
                <a:latin typeface="+mn-lt"/>
                <a:ea typeface="+mn-ea"/>
                <a:cs typeface="+mn-cs"/>
              </a:rPr>
              <a:t> by </a:t>
            </a:r>
            <a:r>
              <a:rPr kumimoji="0" lang="cs-CZ" sz="2400" i="0" u="none" strike="noStrike" kern="1200" cap="none" spc="0" normalizeH="0" noProof="0" dirty="0" err="1" smtClean="0">
                <a:ln>
                  <a:noFill/>
                </a:ln>
                <a:solidFill>
                  <a:schemeClr val="tx1"/>
                </a:solidFill>
                <a:effectLst/>
                <a:uLnTx/>
                <a:uFillTx/>
                <a:latin typeface="+mn-lt"/>
                <a:ea typeface="+mn-ea"/>
                <a:cs typeface="+mn-cs"/>
              </a:rPr>
              <a:t>European</a:t>
            </a:r>
            <a:r>
              <a:rPr kumimoji="0" lang="cs-CZ" sz="2400" i="0" u="none" strike="noStrike" kern="1200" cap="none" spc="0" normalizeH="0" noProof="0" dirty="0" smtClean="0">
                <a:ln>
                  <a:noFill/>
                </a:ln>
                <a:solidFill>
                  <a:schemeClr val="tx1"/>
                </a:solidFill>
                <a:effectLst/>
                <a:uLnTx/>
                <a:uFillTx/>
                <a:latin typeface="+mn-lt"/>
                <a:ea typeface="+mn-ea"/>
                <a:cs typeface="+mn-cs"/>
              </a:rPr>
              <a:t> Union.</a:t>
            </a:r>
            <a:endParaRPr kumimoji="0" lang="en-US" sz="24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20688"/>
            <a:ext cx="3826768" cy="1143000"/>
          </a:xfrm>
        </p:spPr>
        <p:txBody>
          <a:bodyPr>
            <a:normAutofit fontScale="90000"/>
          </a:bodyPr>
          <a:lstStyle/>
          <a:p>
            <a:r>
              <a:rPr lang="en-US" dirty="0" smtClean="0"/>
              <a:t>Golden </a:t>
            </a:r>
            <a:r>
              <a:rPr lang="cs-CZ" dirty="0" smtClean="0"/>
              <a:t/>
            </a:r>
            <a:br>
              <a:rPr lang="cs-CZ" dirty="0" smtClean="0"/>
            </a:br>
            <a:r>
              <a:rPr lang="en-US" dirty="0" smtClean="0"/>
              <a:t>Line</a:t>
            </a:r>
            <a:endParaRPr lang="en-US" dirty="0"/>
          </a:p>
        </p:txBody>
      </p:sp>
      <p:pic>
        <p:nvPicPr>
          <p:cNvPr id="4" name="Zástupný symbol pro obsah 3" descr="DSCN0591.JPG"/>
          <p:cNvPicPr>
            <a:picLocks noGrp="1" noChangeAspect="1"/>
          </p:cNvPicPr>
          <p:nvPr>
            <p:ph idx="1"/>
          </p:nvPr>
        </p:nvPicPr>
        <p:blipFill>
          <a:blip r:embed="rId2" cstate="print"/>
          <a:stretch>
            <a:fillRect/>
          </a:stretch>
        </p:blipFill>
        <p:spPr>
          <a:xfrm>
            <a:off x="0" y="2996952"/>
            <a:ext cx="4464496" cy="3348372"/>
          </a:xfrm>
        </p:spPr>
      </p:pic>
      <p:pic>
        <p:nvPicPr>
          <p:cNvPr id="5" name="Obrázek 4" descr="DSCN0593.JPG"/>
          <p:cNvPicPr>
            <a:picLocks noChangeAspect="1"/>
          </p:cNvPicPr>
          <p:nvPr/>
        </p:nvPicPr>
        <p:blipFill>
          <a:blip r:embed="rId3" cstate="print"/>
          <a:stretch>
            <a:fillRect/>
          </a:stretch>
        </p:blipFill>
        <p:spPr>
          <a:xfrm>
            <a:off x="5364087" y="188640"/>
            <a:ext cx="3552395" cy="2664296"/>
          </a:xfrm>
          <a:prstGeom prst="rect">
            <a:avLst/>
          </a:prstGeom>
        </p:spPr>
      </p:pic>
      <p:pic>
        <p:nvPicPr>
          <p:cNvPr id="6" name="Obrázek 5" descr="DSCN0594.JPG"/>
          <p:cNvPicPr>
            <a:picLocks noChangeAspect="1"/>
          </p:cNvPicPr>
          <p:nvPr/>
        </p:nvPicPr>
        <p:blipFill>
          <a:blip r:embed="rId4" cstate="print"/>
          <a:stretch>
            <a:fillRect/>
          </a:stretch>
        </p:blipFill>
        <p:spPr>
          <a:xfrm>
            <a:off x="4884035" y="3356992"/>
            <a:ext cx="4091946" cy="3068960"/>
          </a:xfrm>
          <a:prstGeom prst="rect">
            <a:avLst/>
          </a:prstGeom>
        </p:spPr>
      </p:pic>
      <p:pic>
        <p:nvPicPr>
          <p:cNvPr id="7" name="Obrázek 6" descr="DSCN0596.JPG"/>
          <p:cNvPicPr>
            <a:picLocks noChangeAspect="1"/>
          </p:cNvPicPr>
          <p:nvPr/>
        </p:nvPicPr>
        <p:blipFill>
          <a:blip r:embed="rId5" cstate="print"/>
          <a:stretch>
            <a:fillRect/>
          </a:stretch>
        </p:blipFill>
        <p:spPr>
          <a:xfrm>
            <a:off x="2987824" y="188640"/>
            <a:ext cx="1836204" cy="244827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8229600" cy="1143000"/>
          </a:xfrm>
        </p:spPr>
        <p:txBody>
          <a:bodyPr/>
          <a:lstStyle/>
          <a:p>
            <a:r>
              <a:rPr lang="en-US" dirty="0" smtClean="0"/>
              <a:t>Charles Bridge</a:t>
            </a:r>
            <a:endParaRPr lang="en-US" dirty="0"/>
          </a:p>
        </p:txBody>
      </p:sp>
      <p:sp>
        <p:nvSpPr>
          <p:cNvPr id="3" name="Zástupný symbol pro obsah 2"/>
          <p:cNvSpPr>
            <a:spLocks noGrp="1"/>
          </p:cNvSpPr>
          <p:nvPr>
            <p:ph idx="1"/>
          </p:nvPr>
        </p:nvSpPr>
        <p:spPr/>
        <p:txBody>
          <a:bodyPr/>
          <a:lstStyle/>
          <a:p>
            <a:endParaRPr lang="cs-CZ" dirty="0"/>
          </a:p>
        </p:txBody>
      </p:sp>
      <p:pic>
        <p:nvPicPr>
          <p:cNvPr id="1026" name="Picture 2" descr="C:\Users\a.holasova\Documents\comenius\ACES 2013 - You Complete Me\textbook ACES\karluv most.jpg"/>
          <p:cNvPicPr>
            <a:picLocks noChangeAspect="1" noChangeArrowheads="1"/>
          </p:cNvPicPr>
          <p:nvPr/>
        </p:nvPicPr>
        <p:blipFill>
          <a:blip r:embed="rId2" cstate="print"/>
          <a:srcRect/>
          <a:stretch>
            <a:fillRect/>
          </a:stretch>
        </p:blipFill>
        <p:spPr bwMode="auto">
          <a:xfrm>
            <a:off x="395536" y="1200719"/>
            <a:ext cx="8130877" cy="565728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620688"/>
          </a:xfrm>
        </p:spPr>
        <p:txBody>
          <a:bodyPr>
            <a:normAutofit/>
          </a:bodyPr>
          <a:lstStyle/>
          <a:p>
            <a:r>
              <a:rPr lang="cs-CZ" sz="2800" dirty="0" smtClean="0"/>
              <a:t>Charles </a:t>
            </a:r>
            <a:r>
              <a:rPr lang="cs-CZ" sz="2800" dirty="0" err="1" smtClean="0"/>
              <a:t>Bridge</a:t>
            </a:r>
            <a:endParaRPr lang="cs-CZ" sz="2800" dirty="0"/>
          </a:p>
        </p:txBody>
      </p:sp>
      <p:sp>
        <p:nvSpPr>
          <p:cNvPr id="3" name="Zástupný symbol pro obsah 2"/>
          <p:cNvSpPr>
            <a:spLocks noGrp="1"/>
          </p:cNvSpPr>
          <p:nvPr>
            <p:ph idx="1"/>
          </p:nvPr>
        </p:nvSpPr>
        <p:spPr>
          <a:xfrm>
            <a:off x="0" y="620688"/>
            <a:ext cx="9144000" cy="5688632"/>
          </a:xfrm>
        </p:spPr>
        <p:txBody>
          <a:bodyPr>
            <a:normAutofit fontScale="25000" lnSpcReduction="20000"/>
          </a:bodyPr>
          <a:lstStyle/>
          <a:p>
            <a:pPr>
              <a:buNone/>
            </a:pPr>
            <a:r>
              <a:rPr lang="en-US" sz="6400" dirty="0" smtClean="0"/>
              <a:t>Prague’s oldest bridge, and one of its most iconic structures, is Charles Bridge, which</a:t>
            </a:r>
            <a:r>
              <a:rPr lang="cs-CZ" sz="6400" dirty="0" smtClean="0"/>
              <a:t> </a:t>
            </a:r>
            <a:r>
              <a:rPr lang="en-US" sz="6400" dirty="0" smtClean="0"/>
              <a:t>connects</a:t>
            </a:r>
            <a:endParaRPr lang="cs-CZ" sz="6400" dirty="0" smtClean="0"/>
          </a:p>
          <a:p>
            <a:pPr>
              <a:buNone/>
            </a:pPr>
            <a:r>
              <a:rPr lang="en-US" sz="6400" dirty="0" smtClean="0"/>
              <a:t>Old Town with </a:t>
            </a:r>
            <a:r>
              <a:rPr lang="en-US" sz="6400" dirty="0" err="1" smtClean="0"/>
              <a:t>Malá</a:t>
            </a:r>
            <a:r>
              <a:rPr lang="en-US" sz="6400" dirty="0" smtClean="0"/>
              <a:t> </a:t>
            </a:r>
            <a:r>
              <a:rPr lang="en-US" sz="6400" dirty="0" err="1" smtClean="0"/>
              <a:t>Strana</a:t>
            </a:r>
            <a:r>
              <a:rPr lang="en-US" sz="6400" dirty="0" smtClean="0"/>
              <a:t>. Dating to 1347, it was originally called the Stone Bridge, or Prague</a:t>
            </a:r>
            <a:endParaRPr lang="cs-CZ" sz="6400" dirty="0" smtClean="0"/>
          </a:p>
          <a:p>
            <a:pPr>
              <a:buNone/>
            </a:pPr>
            <a:r>
              <a:rPr lang="en-US" sz="6400" dirty="0" smtClean="0"/>
              <a:t>Bridge, before being named Charles Bridge in 1870, after its founder King Charles IV.</a:t>
            </a:r>
            <a:endParaRPr lang="cs-CZ" sz="6400" dirty="0" smtClean="0"/>
          </a:p>
          <a:p>
            <a:pPr>
              <a:buNone/>
            </a:pPr>
            <a:endParaRPr lang="en-US" sz="6400" dirty="0" smtClean="0"/>
          </a:p>
          <a:p>
            <a:pPr>
              <a:buNone/>
            </a:pPr>
            <a:r>
              <a:rPr lang="en-US" sz="6400" dirty="0" smtClean="0"/>
              <a:t>One of the city’s most popular and </a:t>
            </a:r>
            <a:r>
              <a:rPr lang="en-US" sz="6400" dirty="0" err="1" smtClean="0"/>
              <a:t>recognisable</a:t>
            </a:r>
            <a:r>
              <a:rPr lang="en-US" sz="6400" dirty="0" smtClean="0"/>
              <a:t> sites, Charles Bridge is adorned with 30 stone statues</a:t>
            </a:r>
            <a:endParaRPr lang="cs-CZ" sz="6400" dirty="0" smtClean="0"/>
          </a:p>
          <a:p>
            <a:pPr>
              <a:buNone/>
            </a:pPr>
            <a:r>
              <a:rPr lang="en-US" sz="6400" dirty="0" smtClean="0"/>
              <a:t>of saints and</a:t>
            </a:r>
            <a:r>
              <a:rPr lang="cs-CZ" sz="6400" dirty="0" smtClean="0"/>
              <a:t> </a:t>
            </a:r>
            <a:r>
              <a:rPr lang="en-US" sz="6400" dirty="0" smtClean="0"/>
              <a:t>personages, added between 1683 and 1928; however, these are all replicas today. The</a:t>
            </a:r>
            <a:endParaRPr lang="cs-CZ" sz="6400" dirty="0" smtClean="0"/>
          </a:p>
          <a:p>
            <a:pPr>
              <a:buNone/>
            </a:pPr>
            <a:r>
              <a:rPr lang="en-US" sz="6400" dirty="0" smtClean="0"/>
              <a:t>originals are housed in the</a:t>
            </a:r>
            <a:r>
              <a:rPr lang="cs-CZ" sz="6400" dirty="0" smtClean="0"/>
              <a:t> </a:t>
            </a:r>
            <a:r>
              <a:rPr lang="en-US" sz="6400" dirty="0" err="1" smtClean="0"/>
              <a:t>Lapidarium</a:t>
            </a:r>
            <a:r>
              <a:rPr lang="en-US" sz="6400" dirty="0" smtClean="0"/>
              <a:t> museum in </a:t>
            </a:r>
            <a:r>
              <a:rPr lang="en-US" sz="6400" dirty="0" err="1" smtClean="0"/>
              <a:t>Holešovice</a:t>
            </a:r>
            <a:r>
              <a:rPr lang="en-US" sz="6400" dirty="0" smtClean="0"/>
              <a:t>. The most famous statue on the bridge is</a:t>
            </a:r>
            <a:endParaRPr lang="cs-CZ" sz="6400" dirty="0" smtClean="0"/>
          </a:p>
          <a:p>
            <a:pPr>
              <a:buNone/>
            </a:pPr>
            <a:r>
              <a:rPr lang="en-US" sz="6400" dirty="0" smtClean="0"/>
              <a:t>that of St. John of </a:t>
            </a:r>
            <a:r>
              <a:rPr lang="en-US" sz="6400" dirty="0" err="1" smtClean="0"/>
              <a:t>Nepomuk</a:t>
            </a:r>
            <a:r>
              <a:rPr lang="en-US" sz="6400" dirty="0" smtClean="0"/>
              <a:t> (1345 –</a:t>
            </a:r>
            <a:r>
              <a:rPr lang="cs-CZ" sz="6400" dirty="0" smtClean="0"/>
              <a:t> </a:t>
            </a:r>
            <a:r>
              <a:rPr lang="en-US" sz="6400" dirty="0" smtClean="0"/>
              <a:t>1393), and rubbing his foot is rumored to bring good luck. There’s</a:t>
            </a:r>
            <a:endParaRPr lang="cs-CZ" sz="6400" dirty="0" smtClean="0"/>
          </a:p>
          <a:p>
            <a:pPr>
              <a:buNone/>
            </a:pPr>
            <a:r>
              <a:rPr lang="en-US" sz="6400" dirty="0" smtClean="0"/>
              <a:t>an earlier legend, though, that says to find the spot</a:t>
            </a:r>
            <a:r>
              <a:rPr lang="cs-CZ" sz="6400" dirty="0"/>
              <a:t> </a:t>
            </a:r>
            <a:r>
              <a:rPr lang="en-US" sz="6400" dirty="0" smtClean="0"/>
              <a:t>where St. John was thrown from the bridge,</a:t>
            </a:r>
            <a:endParaRPr lang="cs-CZ" sz="6400" dirty="0" smtClean="0"/>
          </a:p>
          <a:p>
            <a:pPr>
              <a:buNone/>
            </a:pPr>
            <a:r>
              <a:rPr lang="en-US" sz="6400" dirty="0" smtClean="0"/>
              <a:t>marked by a small brass cross, and make a wish.</a:t>
            </a:r>
            <a:endParaRPr lang="cs-CZ" sz="6400" dirty="0" smtClean="0"/>
          </a:p>
          <a:p>
            <a:pPr>
              <a:buNone/>
            </a:pPr>
            <a:endParaRPr lang="en-US" sz="6400" dirty="0" smtClean="0"/>
          </a:p>
          <a:p>
            <a:pPr>
              <a:buNone/>
            </a:pPr>
            <a:r>
              <a:rPr lang="en-US" sz="6400" dirty="0" smtClean="0"/>
              <a:t>The sandstone bridge replaced the former Judith Bridge, which had been badly damaged by floods in</a:t>
            </a:r>
            <a:endParaRPr lang="cs-CZ" sz="6400" dirty="0" smtClean="0"/>
          </a:p>
          <a:p>
            <a:pPr>
              <a:buNone/>
            </a:pPr>
            <a:r>
              <a:rPr lang="en-US" sz="6400" dirty="0" smtClean="0"/>
              <a:t>1342, and</a:t>
            </a:r>
            <a:r>
              <a:rPr lang="cs-CZ" sz="6400" dirty="0" smtClean="0"/>
              <a:t> </a:t>
            </a:r>
            <a:r>
              <a:rPr lang="en-US" sz="6400" dirty="0" smtClean="0"/>
              <a:t>served as an important connection for trade between the east and west. It was completed</a:t>
            </a:r>
            <a:endParaRPr lang="cs-CZ" sz="6400" dirty="0" smtClean="0"/>
          </a:p>
          <a:p>
            <a:pPr>
              <a:buNone/>
            </a:pPr>
            <a:r>
              <a:rPr lang="en-US" sz="6400" dirty="0" smtClean="0"/>
              <a:t>by </a:t>
            </a:r>
            <a:r>
              <a:rPr lang="en-US" sz="6400" dirty="0" err="1" smtClean="0"/>
              <a:t>Petr</a:t>
            </a:r>
            <a:r>
              <a:rPr lang="en-US" sz="6400" dirty="0" smtClean="0"/>
              <a:t> </a:t>
            </a:r>
            <a:r>
              <a:rPr lang="en-US" sz="6400" dirty="0" err="1" smtClean="0"/>
              <a:t>Parléř</a:t>
            </a:r>
            <a:r>
              <a:rPr lang="en-US" sz="6400" dirty="0" smtClean="0"/>
              <a:t>, who also</a:t>
            </a:r>
            <a:r>
              <a:rPr lang="cs-CZ" sz="6400" dirty="0" smtClean="0"/>
              <a:t> </a:t>
            </a:r>
            <a:r>
              <a:rPr lang="en-US" sz="6400" dirty="0" smtClean="0"/>
              <a:t>designed St. </a:t>
            </a:r>
            <a:r>
              <a:rPr lang="en-US" sz="6400" dirty="0" err="1" smtClean="0"/>
              <a:t>Vitus</a:t>
            </a:r>
            <a:r>
              <a:rPr lang="en-US" sz="6400" dirty="0" smtClean="0"/>
              <a:t> Cathedral, in 1402. The bridge was open to cars through 1965.</a:t>
            </a:r>
            <a:endParaRPr lang="cs-CZ" sz="6400" dirty="0" smtClean="0"/>
          </a:p>
          <a:p>
            <a:pPr>
              <a:buNone/>
            </a:pPr>
            <a:endParaRPr lang="en-US" sz="6400" dirty="0" smtClean="0"/>
          </a:p>
          <a:p>
            <a:pPr>
              <a:buNone/>
            </a:pPr>
            <a:r>
              <a:rPr lang="en-US" sz="6400" dirty="0" smtClean="0"/>
              <a:t>Each end of the 515-meter-long span is fortified by the </a:t>
            </a:r>
            <a:r>
              <a:rPr lang="en-US" sz="6400" dirty="0" err="1" smtClean="0"/>
              <a:t>Malá</a:t>
            </a:r>
            <a:r>
              <a:rPr lang="en-US" sz="6400" dirty="0" smtClean="0"/>
              <a:t> </a:t>
            </a:r>
            <a:r>
              <a:rPr lang="en-US" sz="6400" dirty="0" err="1" smtClean="0"/>
              <a:t>Strana</a:t>
            </a:r>
            <a:r>
              <a:rPr lang="en-US" sz="6400" dirty="0" smtClean="0"/>
              <a:t> Bridge Towers and the Old Town Bridge</a:t>
            </a:r>
            <a:endParaRPr lang="cs-CZ" sz="6400" dirty="0" smtClean="0"/>
          </a:p>
          <a:p>
            <a:pPr>
              <a:buNone/>
            </a:pPr>
            <a:r>
              <a:rPr lang="en-US" sz="6400" dirty="0" smtClean="0"/>
              <a:t> Tower,</a:t>
            </a:r>
            <a:r>
              <a:rPr lang="cs-CZ" sz="6400" dirty="0" smtClean="0"/>
              <a:t> </a:t>
            </a:r>
            <a:r>
              <a:rPr lang="en-US" sz="6400" dirty="0" smtClean="0"/>
              <a:t>respectively. The smaller of the </a:t>
            </a:r>
            <a:r>
              <a:rPr lang="en-US" sz="6400" dirty="0" err="1" smtClean="0"/>
              <a:t>Malá</a:t>
            </a:r>
            <a:r>
              <a:rPr lang="en-US" sz="6400" dirty="0" smtClean="0"/>
              <a:t> </a:t>
            </a:r>
            <a:r>
              <a:rPr lang="en-US" sz="6400" dirty="0" err="1" smtClean="0"/>
              <a:t>Strana</a:t>
            </a:r>
            <a:r>
              <a:rPr lang="en-US" sz="6400" dirty="0" smtClean="0"/>
              <a:t> towers is a relic of Judith Bridge dating to the 12</a:t>
            </a:r>
            <a:r>
              <a:rPr lang="en-US" sz="6400" baseline="30000" dirty="0" smtClean="0"/>
              <a:t>th</a:t>
            </a:r>
            <a:endParaRPr lang="cs-CZ" sz="6400" dirty="0" smtClean="0"/>
          </a:p>
          <a:p>
            <a:pPr>
              <a:buNone/>
            </a:pPr>
            <a:r>
              <a:rPr lang="en-US" sz="6400" dirty="0" smtClean="0"/>
              <a:t>century and was used</a:t>
            </a:r>
            <a:r>
              <a:rPr lang="cs-CZ" sz="6400" dirty="0" smtClean="0"/>
              <a:t> </a:t>
            </a:r>
            <a:r>
              <a:rPr lang="en-US" sz="6400" dirty="0" smtClean="0"/>
              <a:t>as a jail for more than 200 years. The other was built in High Gothic style, drawing</a:t>
            </a:r>
            <a:endParaRPr lang="cs-CZ" sz="6400" dirty="0" smtClean="0"/>
          </a:p>
          <a:p>
            <a:pPr>
              <a:buNone/>
            </a:pPr>
            <a:r>
              <a:rPr lang="en-US" sz="6400" dirty="0" smtClean="0"/>
              <a:t>upon </a:t>
            </a:r>
            <a:r>
              <a:rPr lang="en-US" sz="6400" dirty="0" err="1" smtClean="0"/>
              <a:t>Parléř’s</a:t>
            </a:r>
            <a:r>
              <a:rPr lang="en-US" sz="6400" dirty="0" smtClean="0"/>
              <a:t> Old Town Bridge</a:t>
            </a:r>
            <a:r>
              <a:rPr lang="cs-CZ" sz="6400" dirty="0" smtClean="0"/>
              <a:t> </a:t>
            </a:r>
            <a:r>
              <a:rPr lang="en-US" sz="6400" dirty="0" smtClean="0"/>
              <a:t>Tower. Both are accessible to the public and afford great views.</a:t>
            </a:r>
            <a:endParaRPr lang="cs-CZ" sz="6400" dirty="0" smtClean="0"/>
          </a:p>
          <a:p>
            <a:pPr>
              <a:buNone/>
            </a:pPr>
            <a:endParaRPr lang="en-US" sz="6400" dirty="0" smtClean="0"/>
          </a:p>
          <a:p>
            <a:pPr>
              <a:buNone/>
            </a:pPr>
            <a:r>
              <a:rPr lang="en-US" sz="6400" dirty="0" smtClean="0"/>
              <a:t>On the Old Town side, the Bridge Tower is one of Europe’s most striking examples of High Gothic</a:t>
            </a:r>
            <a:endParaRPr lang="cs-CZ" sz="6400" dirty="0" smtClean="0"/>
          </a:p>
          <a:p>
            <a:pPr>
              <a:buNone/>
            </a:pPr>
            <a:r>
              <a:rPr lang="en-US" sz="6400" dirty="0" smtClean="0"/>
              <a:t>Architecture.</a:t>
            </a:r>
            <a:r>
              <a:rPr lang="cs-CZ" sz="6400" dirty="0" smtClean="0"/>
              <a:t> </a:t>
            </a:r>
            <a:r>
              <a:rPr lang="en-US" sz="6400" dirty="0" smtClean="0"/>
              <a:t>Completed in 1380, its exterior is richly adorned with sculptures, statues and coats of arms.</a:t>
            </a:r>
          </a:p>
          <a:p>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4762872" cy="1143000"/>
          </a:xfrm>
        </p:spPr>
        <p:txBody>
          <a:bodyPr>
            <a:normAutofit fontScale="90000"/>
          </a:bodyPr>
          <a:lstStyle/>
          <a:p>
            <a:r>
              <a:rPr lang="en-US" dirty="0" smtClean="0"/>
              <a:t>Old Town Square</a:t>
            </a:r>
            <a:r>
              <a:rPr lang="cs-CZ" dirty="0"/>
              <a:t/>
            </a:r>
            <a:br>
              <a:rPr lang="cs-CZ" dirty="0"/>
            </a:br>
            <a:r>
              <a:rPr lang="en-US" dirty="0" smtClean="0"/>
              <a:t>Astronomical Clock</a:t>
            </a:r>
            <a:endParaRPr lang="en-US" dirty="0"/>
          </a:p>
        </p:txBody>
      </p:sp>
      <p:pic>
        <p:nvPicPr>
          <p:cNvPr id="5" name="Obrázek 4" descr="DSCN0633.JPG"/>
          <p:cNvPicPr>
            <a:picLocks noChangeAspect="1"/>
          </p:cNvPicPr>
          <p:nvPr/>
        </p:nvPicPr>
        <p:blipFill>
          <a:blip r:embed="rId2" cstate="print"/>
          <a:stretch>
            <a:fillRect/>
          </a:stretch>
        </p:blipFill>
        <p:spPr>
          <a:xfrm>
            <a:off x="5006076" y="0"/>
            <a:ext cx="4137924" cy="5517232"/>
          </a:xfrm>
          <a:prstGeom prst="rect">
            <a:avLst/>
          </a:prstGeom>
        </p:spPr>
      </p:pic>
      <p:pic>
        <p:nvPicPr>
          <p:cNvPr id="2050" name="Picture 2" descr="C:\Users\a.holasova\Documents\comenius\ACES 2013 - You Complete Me\textbook ACES\staromestske namesti.jpg"/>
          <p:cNvPicPr>
            <a:picLocks noGrp="1" noChangeAspect="1" noChangeArrowheads="1"/>
          </p:cNvPicPr>
          <p:nvPr>
            <p:ph idx="1"/>
          </p:nvPr>
        </p:nvPicPr>
        <p:blipFill>
          <a:blip r:embed="rId3" cstate="print"/>
          <a:srcRect/>
          <a:stretch>
            <a:fillRect/>
          </a:stretch>
        </p:blipFill>
        <p:spPr bwMode="auto">
          <a:xfrm>
            <a:off x="0" y="3052117"/>
            <a:ext cx="5716992" cy="380588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a:bodyPr>
          <a:lstStyle/>
          <a:p>
            <a:r>
              <a:rPr lang="cs-CZ" sz="2400" dirty="0" err="1" smtClean="0"/>
              <a:t>Old</a:t>
            </a:r>
            <a:r>
              <a:rPr lang="cs-CZ" sz="2400" dirty="0" smtClean="0"/>
              <a:t> </a:t>
            </a:r>
            <a:r>
              <a:rPr lang="cs-CZ" sz="2400" dirty="0" err="1" smtClean="0"/>
              <a:t>town</a:t>
            </a:r>
            <a:r>
              <a:rPr lang="cs-CZ" sz="2400" dirty="0" smtClean="0"/>
              <a:t> square, </a:t>
            </a:r>
            <a:r>
              <a:rPr lang="cs-CZ" sz="2400" dirty="0" err="1" smtClean="0"/>
              <a:t>Astronomical</a:t>
            </a:r>
            <a:r>
              <a:rPr lang="cs-CZ" sz="2400" dirty="0" smtClean="0"/>
              <a:t> </a:t>
            </a:r>
            <a:r>
              <a:rPr lang="cs-CZ" sz="2400" dirty="0" err="1" smtClean="0"/>
              <a:t>clock</a:t>
            </a:r>
            <a:endParaRPr lang="cs-CZ" sz="2400" dirty="0"/>
          </a:p>
        </p:txBody>
      </p:sp>
      <p:sp>
        <p:nvSpPr>
          <p:cNvPr id="3" name="Zástupný symbol pro obsah 2"/>
          <p:cNvSpPr>
            <a:spLocks noGrp="1"/>
          </p:cNvSpPr>
          <p:nvPr>
            <p:ph idx="1"/>
          </p:nvPr>
        </p:nvSpPr>
        <p:spPr>
          <a:xfrm>
            <a:off x="0" y="1196752"/>
            <a:ext cx="8686800" cy="5472608"/>
          </a:xfrm>
        </p:spPr>
        <p:txBody>
          <a:bodyPr>
            <a:normAutofit fontScale="70000" lnSpcReduction="20000"/>
          </a:bodyPr>
          <a:lstStyle/>
          <a:p>
            <a:pPr>
              <a:buNone/>
            </a:pPr>
            <a:r>
              <a:rPr lang="cs-CZ" dirty="0" smtClean="0"/>
              <a:t>	</a:t>
            </a:r>
            <a:r>
              <a:rPr lang="en-US" dirty="0" smtClean="0"/>
              <a:t>The history of the Old Town Hall began in 1338, when King John of Luxembourg granted Prague’s Old Town the right to establish its own administrative centre. The original basis for the town hall became the gothic house of the wealthy merchant </a:t>
            </a:r>
            <a:r>
              <a:rPr lang="en-US" dirty="0" err="1" smtClean="0"/>
              <a:t>Wolflin</a:t>
            </a:r>
            <a:r>
              <a:rPr lang="en-US" dirty="0" smtClean="0"/>
              <a:t> of </a:t>
            </a:r>
            <a:r>
              <a:rPr lang="en-US" dirty="0" err="1" smtClean="0"/>
              <a:t>Kamen</a:t>
            </a:r>
            <a:r>
              <a:rPr lang="en-US" dirty="0" smtClean="0"/>
              <a:t>, for whom a stately tower was built in 1364. The Old Town Hall is associated with the most significant events in the country’s history. This is the place where the king of Bohemia George of </a:t>
            </a:r>
            <a:r>
              <a:rPr lang="en-US" dirty="0" err="1" smtClean="0"/>
              <a:t>Poděbrady</a:t>
            </a:r>
            <a:r>
              <a:rPr lang="en-US" dirty="0" smtClean="0"/>
              <a:t> was selected in 1458. After the Battle of White Mountain, the leading participants in a revolt were imprisoned here. Twenty seven of these were subsequently executed on 21 June 1621 in front of the Town Hall. When the four districts of Prague merged in 1784, the Town Hall became the seat of the city’s unified official administration. At that time, the building underwent many alterations. Weddings have been held at the Town Hall since 1871. At the end of the Second World War, the Town Hall was the focal point of an insurrection, and the Czech National Committee directed operations from its basement. On 7 May 1945, the Town Hall was bombarded by tanks. In the conflagration that followed, the eastern and northern wings of the building, opposite </a:t>
            </a:r>
            <a:r>
              <a:rPr lang="en-US" dirty="0" err="1" smtClean="0"/>
              <a:t>Týn</a:t>
            </a:r>
            <a:r>
              <a:rPr lang="en-US" dirty="0" smtClean="0"/>
              <a:t> Church, were completely destroyed. The tower with the Astrological Clock and a chapel were also heavily damaged.</a:t>
            </a:r>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a:bodyPr>
          <a:lstStyle/>
          <a:p>
            <a:r>
              <a:rPr lang="cs-CZ" sz="2400" dirty="0" err="1" smtClean="0"/>
              <a:t>Old</a:t>
            </a:r>
            <a:r>
              <a:rPr lang="cs-CZ" sz="2400" dirty="0" smtClean="0"/>
              <a:t> </a:t>
            </a:r>
            <a:r>
              <a:rPr lang="cs-CZ" sz="2400" dirty="0" err="1" smtClean="0"/>
              <a:t>town</a:t>
            </a:r>
            <a:r>
              <a:rPr lang="cs-CZ" sz="2400" dirty="0" smtClean="0"/>
              <a:t> square, </a:t>
            </a:r>
            <a:r>
              <a:rPr lang="cs-CZ" sz="2400" dirty="0" err="1" smtClean="0"/>
              <a:t>Astronomical</a:t>
            </a:r>
            <a:r>
              <a:rPr lang="cs-CZ" sz="2400" dirty="0" smtClean="0"/>
              <a:t> </a:t>
            </a:r>
            <a:r>
              <a:rPr lang="cs-CZ" sz="2400" dirty="0" err="1" smtClean="0"/>
              <a:t>clock</a:t>
            </a:r>
            <a:endParaRPr lang="cs-CZ" sz="2400" dirty="0"/>
          </a:p>
        </p:txBody>
      </p:sp>
      <p:sp>
        <p:nvSpPr>
          <p:cNvPr id="3" name="Zástupný symbol pro obsah 2"/>
          <p:cNvSpPr>
            <a:spLocks noGrp="1"/>
          </p:cNvSpPr>
          <p:nvPr>
            <p:ph idx="1"/>
          </p:nvPr>
        </p:nvSpPr>
        <p:spPr>
          <a:xfrm>
            <a:off x="0" y="1196752"/>
            <a:ext cx="8686800" cy="5472608"/>
          </a:xfrm>
        </p:spPr>
        <p:txBody>
          <a:bodyPr>
            <a:normAutofit fontScale="62500" lnSpcReduction="20000"/>
          </a:bodyPr>
          <a:lstStyle/>
          <a:p>
            <a:r>
              <a:rPr lang="en-US" dirty="0" smtClean="0"/>
              <a:t>The most valuable room in the Town Hall is the so-called Council Hall from the second half of the 15th century, where all important proceedings occurred. The joist ceiling, with its rich renaissance decoration of the lacunars from the second half of the 16th century and gilded chains, is authentic. The late-gothic console with an angel, which bears the legend </a:t>
            </a:r>
            <a:r>
              <a:rPr lang="en-US" dirty="0" err="1" smtClean="0"/>
              <a:t>Juste</a:t>
            </a:r>
            <a:r>
              <a:rPr lang="en-US" dirty="0" smtClean="0"/>
              <a:t> </a:t>
            </a:r>
            <a:r>
              <a:rPr lang="en-US" dirty="0" err="1" smtClean="0"/>
              <a:t>Iudicate</a:t>
            </a:r>
            <a:r>
              <a:rPr lang="en-US" dirty="0" smtClean="0"/>
              <a:t> </a:t>
            </a:r>
            <a:r>
              <a:rPr lang="en-US" dirty="0" err="1" smtClean="0"/>
              <a:t>Filii</a:t>
            </a:r>
            <a:r>
              <a:rPr lang="en-US" dirty="0" smtClean="0"/>
              <a:t> </a:t>
            </a:r>
            <a:r>
              <a:rPr lang="en-US" dirty="0" err="1" smtClean="0"/>
              <a:t>Hominis</a:t>
            </a:r>
            <a:r>
              <a:rPr lang="en-US" dirty="0" smtClean="0"/>
              <a:t> (Judge fairly, sons of man) is complemented by a high-gothic sculpture of the suffering of Christ from 1410. The municipal coats of arms above the portals and 46 guild coats of arms and 12 municipal coats of arms on the wooden </a:t>
            </a:r>
            <a:r>
              <a:rPr lang="en-US" dirty="0" err="1" smtClean="0"/>
              <a:t>panelling</a:t>
            </a:r>
            <a:r>
              <a:rPr lang="en-US" dirty="0" smtClean="0"/>
              <a:t> of the walls are authentic. The interior is completed with a baroque tiled stove.</a:t>
            </a:r>
          </a:p>
          <a:p>
            <a:r>
              <a:rPr lang="en-US" dirty="0" smtClean="0"/>
              <a:t>The so-called </a:t>
            </a:r>
            <a:r>
              <a:rPr lang="en-US" dirty="0" err="1" smtClean="0"/>
              <a:t>Jiřík</a:t>
            </a:r>
            <a:r>
              <a:rPr lang="en-US" dirty="0" smtClean="0"/>
              <a:t> Hall and </a:t>
            </a:r>
            <a:r>
              <a:rPr lang="en-US" dirty="0" err="1" smtClean="0"/>
              <a:t>Brožík</a:t>
            </a:r>
            <a:r>
              <a:rPr lang="en-US" dirty="0" smtClean="0"/>
              <a:t> Hall on the second floor are worthy of separate attention. The </a:t>
            </a:r>
            <a:r>
              <a:rPr lang="en-US" dirty="0" err="1" smtClean="0"/>
              <a:t>Jiřík</a:t>
            </a:r>
            <a:r>
              <a:rPr lang="en-US" dirty="0" smtClean="0"/>
              <a:t> Hall gets its name from a bust of King George (</a:t>
            </a:r>
            <a:r>
              <a:rPr lang="en-US" dirty="0" err="1" smtClean="0"/>
              <a:t>Jíří</a:t>
            </a:r>
            <a:r>
              <a:rPr lang="en-US" dirty="0" smtClean="0"/>
              <a:t> in Czech) of </a:t>
            </a:r>
            <a:r>
              <a:rPr lang="en-US" dirty="0" err="1" smtClean="0"/>
              <a:t>Poděbrady</a:t>
            </a:r>
            <a:r>
              <a:rPr lang="en-US" dirty="0" smtClean="0"/>
              <a:t>. There are valuable paintings from the beginning of the 15th century on the walls. On the wall, there is a View of </a:t>
            </a:r>
            <a:r>
              <a:rPr lang="en-US" dirty="0" err="1" smtClean="0"/>
              <a:t>Petřín</a:t>
            </a:r>
            <a:r>
              <a:rPr lang="en-US" dirty="0" smtClean="0"/>
              <a:t> Hill by </a:t>
            </a:r>
            <a:r>
              <a:rPr lang="en-US" dirty="0" err="1" smtClean="0"/>
              <a:t>Karel</a:t>
            </a:r>
            <a:r>
              <a:rPr lang="en-US" dirty="0" smtClean="0"/>
              <a:t> </a:t>
            </a:r>
            <a:r>
              <a:rPr lang="en-US" dirty="0" err="1" smtClean="0"/>
              <a:t>Liebscher</a:t>
            </a:r>
            <a:r>
              <a:rPr lang="en-US" dirty="0" smtClean="0"/>
              <a:t> from 1902. The </a:t>
            </a:r>
            <a:r>
              <a:rPr lang="en-US" dirty="0" err="1" smtClean="0"/>
              <a:t>Brožík</a:t>
            </a:r>
            <a:r>
              <a:rPr lang="en-US" dirty="0" smtClean="0"/>
              <a:t> Hall took on its current appearance in 1910 and it is used as a conference room. It covers the entire ground plan of the building and the height of two floors. It bears the name of </a:t>
            </a:r>
            <a:r>
              <a:rPr lang="en-US" dirty="0" err="1" smtClean="0"/>
              <a:t>Václav</a:t>
            </a:r>
            <a:r>
              <a:rPr lang="en-US" dirty="0" smtClean="0"/>
              <a:t> </a:t>
            </a:r>
            <a:r>
              <a:rPr lang="en-US" dirty="0" err="1" smtClean="0"/>
              <a:t>Brožík</a:t>
            </a:r>
            <a:r>
              <a:rPr lang="en-US" dirty="0" smtClean="0"/>
              <a:t>, the artist responsible for two large oil paintings on canvas, which are displayed here. .</a:t>
            </a:r>
          </a:p>
          <a:p>
            <a:pPr>
              <a:buNone/>
            </a:pPr>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err="1" smtClean="0"/>
              <a:t>Vencesslas</a:t>
            </a:r>
            <a:r>
              <a:rPr lang="en-US" dirty="0" smtClean="0"/>
              <a:t> Square</a:t>
            </a:r>
            <a:br>
              <a:rPr lang="en-US" dirty="0" smtClean="0"/>
            </a:br>
            <a:r>
              <a:rPr lang="en-US" dirty="0" smtClean="0"/>
              <a:t>National Gallery, St. </a:t>
            </a:r>
            <a:r>
              <a:rPr lang="en-US" dirty="0" err="1" smtClean="0"/>
              <a:t>Vencesslas</a:t>
            </a:r>
            <a:r>
              <a:rPr lang="en-US" dirty="0" smtClean="0"/>
              <a:t> Statue</a:t>
            </a:r>
            <a:endParaRPr lang="en-US" dirty="0"/>
          </a:p>
        </p:txBody>
      </p:sp>
      <p:pic>
        <p:nvPicPr>
          <p:cNvPr id="5" name="Obrázek 4" descr="DSCN0637.JPG"/>
          <p:cNvPicPr>
            <a:picLocks noChangeAspect="1"/>
          </p:cNvPicPr>
          <p:nvPr/>
        </p:nvPicPr>
        <p:blipFill>
          <a:blip r:embed="rId2" cstate="print"/>
          <a:stretch>
            <a:fillRect/>
          </a:stretch>
        </p:blipFill>
        <p:spPr>
          <a:xfrm>
            <a:off x="971600" y="1484784"/>
            <a:ext cx="7164288" cy="5373216"/>
          </a:xfrm>
          <a:prstGeom prst="rect">
            <a:avLst/>
          </a:prstGeom>
        </p:spPr>
      </p:pic>
      <p:sp>
        <p:nvSpPr>
          <p:cNvPr id="6" name="Zástupný symbol pro obsah 5"/>
          <p:cNvSpPr>
            <a:spLocks noGrp="1"/>
          </p:cNvSpPr>
          <p:nvPr>
            <p:ph idx="1"/>
          </p:nvPr>
        </p:nvSpPr>
        <p:spPr/>
        <p:txBody>
          <a:bodyPr/>
          <a:lstStyle/>
          <a:p>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0"/>
            <a:ext cx="8686800" cy="1143000"/>
          </a:xfrm>
        </p:spPr>
        <p:txBody>
          <a:bodyPr>
            <a:normAutofit fontScale="90000"/>
          </a:bodyPr>
          <a:lstStyle/>
          <a:p>
            <a:r>
              <a:rPr lang="en-US" dirty="0" smtClean="0"/>
              <a:t>Powder Gate, Palladium shopping centre</a:t>
            </a:r>
            <a:endParaRPr lang="en-US" dirty="0"/>
          </a:p>
        </p:txBody>
      </p:sp>
      <p:pic>
        <p:nvPicPr>
          <p:cNvPr id="3074" name="Picture 2" descr="C:\Users\a.holasova\Documents\comenius\ACES 2013 - You Complete Me\textbook ACES\prasna brana.jpg"/>
          <p:cNvPicPr>
            <a:picLocks noGrp="1" noChangeAspect="1" noChangeArrowheads="1"/>
          </p:cNvPicPr>
          <p:nvPr>
            <p:ph idx="1"/>
          </p:nvPr>
        </p:nvPicPr>
        <p:blipFill>
          <a:blip r:embed="rId2" cstate="print"/>
          <a:srcRect/>
          <a:stretch>
            <a:fillRect/>
          </a:stretch>
        </p:blipFill>
        <p:spPr bwMode="auto">
          <a:xfrm>
            <a:off x="1187624" y="1124744"/>
            <a:ext cx="6912768" cy="519783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0"/>
            <a:ext cx="7772400" cy="792088"/>
          </a:xfrm>
        </p:spPr>
        <p:txBody>
          <a:bodyPr/>
          <a:lstStyle/>
          <a:p>
            <a:r>
              <a:rPr lang="en-US" b="1" dirty="0" smtClean="0">
                <a:solidFill>
                  <a:srgbClr val="FF0000"/>
                </a:solidFill>
              </a:rPr>
              <a:t>Prague Castle</a:t>
            </a:r>
            <a:endParaRPr lang="en-US" b="1" dirty="0">
              <a:solidFill>
                <a:srgbClr val="FF0000"/>
              </a:solidFill>
            </a:endParaRPr>
          </a:p>
        </p:txBody>
      </p:sp>
      <p:sp>
        <p:nvSpPr>
          <p:cNvPr id="4" name="Obdélník 3"/>
          <p:cNvSpPr/>
          <p:nvPr/>
        </p:nvSpPr>
        <p:spPr>
          <a:xfrm>
            <a:off x="0" y="908720"/>
            <a:ext cx="9144000" cy="5016758"/>
          </a:xfrm>
          <a:prstGeom prst="rect">
            <a:avLst/>
          </a:prstGeom>
        </p:spPr>
        <p:txBody>
          <a:bodyPr wrap="square">
            <a:spAutoFit/>
          </a:bodyPr>
          <a:lstStyle/>
          <a:p>
            <a:r>
              <a:rPr lang="en-US" sz="2000" dirty="0" smtClean="0"/>
              <a:t>National cultural monument, the symbol of more than millennial development of the Czech state. Since its foundation in the last quarter of the 9th century it has been developing uninterruptedly throughout the past eleven centuries. It is a monumental complex of ecclesiastical, fortification, residential and office buildings representing all architectural styles and periods, surrounding three castle courtyards and covering 45 hectares. Originally it used to be the residence of princes and kings of Bohemia, since 1918 it is the seat of the president.</a:t>
            </a:r>
            <a:endParaRPr lang="cs-CZ" sz="2000" dirty="0" smtClean="0"/>
          </a:p>
          <a:p>
            <a:endParaRPr lang="en-US" sz="2000" dirty="0" smtClean="0"/>
          </a:p>
          <a:p>
            <a:r>
              <a:rPr lang="en-US" sz="2000" dirty="0" smtClean="0"/>
              <a:t>St. </a:t>
            </a:r>
            <a:r>
              <a:rPr lang="en-US" sz="2000" dirty="0" err="1" smtClean="0"/>
              <a:t>Vitus</a:t>
            </a:r>
            <a:r>
              <a:rPr lang="en-US" sz="2000" dirty="0" smtClean="0"/>
              <a:t>, St. Wenceslas and St. </a:t>
            </a:r>
            <a:r>
              <a:rPr lang="en-US" sz="2000" dirty="0" err="1" smtClean="0"/>
              <a:t>Adalbert</a:t>
            </a:r>
            <a:r>
              <a:rPr lang="en-US" sz="2000" dirty="0" smtClean="0"/>
              <a:t> Cathedral is A gothic cathedral, the spiritual symbol of the Czech state, founded in the year 1344 by Jan </a:t>
            </a:r>
            <a:r>
              <a:rPr lang="en-US" sz="2000" dirty="0" err="1" smtClean="0"/>
              <a:t>Lucembursky</a:t>
            </a:r>
            <a:r>
              <a:rPr lang="en-US" sz="2000" dirty="0" smtClean="0"/>
              <a:t> (John of Luxembourg) and his sons </a:t>
            </a:r>
            <a:r>
              <a:rPr lang="en-US" sz="2000" dirty="0" err="1" smtClean="0"/>
              <a:t>Karel</a:t>
            </a:r>
            <a:r>
              <a:rPr lang="en-US" sz="2000" dirty="0" smtClean="0"/>
              <a:t> (Charles) and Jan </a:t>
            </a:r>
            <a:r>
              <a:rPr lang="en-US" sz="2000" dirty="0" err="1" smtClean="0"/>
              <a:t>Jindrich</a:t>
            </a:r>
            <a:r>
              <a:rPr lang="en-US" sz="2000" dirty="0" smtClean="0"/>
              <a:t> (John Henry) in the place of the original </a:t>
            </a:r>
            <a:r>
              <a:rPr lang="en-US" sz="2000" dirty="0" err="1" smtClean="0"/>
              <a:t>romanesque</a:t>
            </a:r>
            <a:r>
              <a:rPr lang="en-US" sz="2000" dirty="0" smtClean="0"/>
              <a:t> rotunda. The construction proceeded according to the plans of Matthias of Arras (until 1352), and then </a:t>
            </a:r>
            <a:r>
              <a:rPr lang="en-US" sz="2000" dirty="0" err="1" smtClean="0"/>
              <a:t>Petr</a:t>
            </a:r>
            <a:r>
              <a:rPr lang="en-US" sz="2000" dirty="0" smtClean="0"/>
              <a:t> </a:t>
            </a:r>
            <a:r>
              <a:rPr lang="en-US" sz="2000" dirty="0" err="1" smtClean="0"/>
              <a:t>Parler</a:t>
            </a:r>
            <a:r>
              <a:rPr lang="en-US" sz="2000" dirty="0" smtClean="0"/>
              <a:t> (1356 - 1399). The construction period protracted to nearly 600 years and it was finally completed in 1929. Decorated by precious works of art it encloses St. Wenceslas' Chapel and the Crypt with tombs of Bohemian kings. The coronation jewels are deposited here, too</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44008" y="260648"/>
            <a:ext cx="3826768" cy="1143000"/>
          </a:xfrm>
        </p:spPr>
        <p:txBody>
          <a:bodyPr/>
          <a:lstStyle/>
          <a:p>
            <a:r>
              <a:rPr lang="en-US" dirty="0" smtClean="0"/>
              <a:t>Prague Castle</a:t>
            </a:r>
            <a:endParaRPr lang="en-US" dirty="0"/>
          </a:p>
        </p:txBody>
      </p:sp>
      <p:pic>
        <p:nvPicPr>
          <p:cNvPr id="4" name="Zástupný symbol pro obsah 3" descr="DSCN0568.JPG"/>
          <p:cNvPicPr>
            <a:picLocks noGrp="1" noChangeAspect="1"/>
          </p:cNvPicPr>
          <p:nvPr>
            <p:ph idx="1"/>
          </p:nvPr>
        </p:nvPicPr>
        <p:blipFill>
          <a:blip r:embed="rId2" cstate="print"/>
          <a:stretch>
            <a:fillRect/>
          </a:stretch>
        </p:blipFill>
        <p:spPr>
          <a:xfrm>
            <a:off x="0" y="3671646"/>
            <a:ext cx="4248472" cy="3186354"/>
          </a:xfrm>
        </p:spPr>
      </p:pic>
      <p:pic>
        <p:nvPicPr>
          <p:cNvPr id="5" name="Obrázek 4" descr="DSCN0604.JPG"/>
          <p:cNvPicPr>
            <a:picLocks noChangeAspect="1"/>
          </p:cNvPicPr>
          <p:nvPr/>
        </p:nvPicPr>
        <p:blipFill>
          <a:blip r:embed="rId3" cstate="print"/>
          <a:stretch>
            <a:fillRect/>
          </a:stretch>
        </p:blipFill>
        <p:spPr>
          <a:xfrm>
            <a:off x="4860032" y="3645023"/>
            <a:ext cx="4283968" cy="3212977"/>
          </a:xfrm>
          <a:prstGeom prst="rect">
            <a:avLst/>
          </a:prstGeom>
        </p:spPr>
      </p:pic>
      <p:pic>
        <p:nvPicPr>
          <p:cNvPr id="6" name="Obrázek 5" descr="DSCN0629.JPG"/>
          <p:cNvPicPr>
            <a:picLocks noChangeAspect="1"/>
          </p:cNvPicPr>
          <p:nvPr/>
        </p:nvPicPr>
        <p:blipFill>
          <a:blip r:embed="rId4" cstate="print"/>
          <a:stretch>
            <a:fillRect/>
          </a:stretch>
        </p:blipFill>
        <p:spPr>
          <a:xfrm>
            <a:off x="0" y="-9382"/>
            <a:ext cx="4211960" cy="31589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St. </a:t>
            </a:r>
            <a:r>
              <a:rPr lang="en-US" dirty="0" err="1" smtClean="0"/>
              <a:t>Vitus</a:t>
            </a:r>
            <a:r>
              <a:rPr lang="en-US" dirty="0" smtClean="0"/>
              <a:t> Cathedral</a:t>
            </a:r>
            <a:endParaRPr lang="en-US" dirty="0"/>
          </a:p>
        </p:txBody>
      </p:sp>
      <p:pic>
        <p:nvPicPr>
          <p:cNvPr id="4" name="Zástupný symbol pro obsah 3" descr="DSCN0573.JPG"/>
          <p:cNvPicPr>
            <a:picLocks noGrp="1" noChangeAspect="1"/>
          </p:cNvPicPr>
          <p:nvPr>
            <p:ph idx="1"/>
          </p:nvPr>
        </p:nvPicPr>
        <p:blipFill>
          <a:blip r:embed="rId2" cstate="print"/>
          <a:stretch>
            <a:fillRect/>
          </a:stretch>
        </p:blipFill>
        <p:spPr>
          <a:xfrm>
            <a:off x="755576" y="1700808"/>
            <a:ext cx="3394472" cy="4525963"/>
          </a:xfrm>
        </p:spPr>
      </p:pic>
      <p:pic>
        <p:nvPicPr>
          <p:cNvPr id="5" name="Obrázek 4" descr="DSCN0601.JPG"/>
          <p:cNvPicPr>
            <a:picLocks noChangeAspect="1"/>
          </p:cNvPicPr>
          <p:nvPr/>
        </p:nvPicPr>
        <p:blipFill>
          <a:blip r:embed="rId3" cstate="print"/>
          <a:stretch>
            <a:fillRect/>
          </a:stretch>
        </p:blipFill>
        <p:spPr>
          <a:xfrm>
            <a:off x="4499992" y="3212976"/>
            <a:ext cx="4091946" cy="30689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lstStyle/>
          <a:p>
            <a:r>
              <a:rPr lang="en-US" dirty="0" smtClean="0"/>
              <a:t>Views from the Old Kings´ Castle</a:t>
            </a:r>
            <a:endParaRPr lang="en-US" dirty="0"/>
          </a:p>
        </p:txBody>
      </p:sp>
      <p:pic>
        <p:nvPicPr>
          <p:cNvPr id="4" name="Zástupný symbol pro obsah 3" descr="DSCN0578.JPG"/>
          <p:cNvPicPr>
            <a:picLocks noGrp="1" noChangeAspect="1"/>
          </p:cNvPicPr>
          <p:nvPr>
            <p:ph idx="1"/>
          </p:nvPr>
        </p:nvPicPr>
        <p:blipFill>
          <a:blip r:embed="rId2" cstate="print"/>
          <a:stretch>
            <a:fillRect/>
          </a:stretch>
        </p:blipFill>
        <p:spPr>
          <a:xfrm>
            <a:off x="323528" y="908720"/>
            <a:ext cx="3974570" cy="2980928"/>
          </a:xfrm>
        </p:spPr>
      </p:pic>
      <p:pic>
        <p:nvPicPr>
          <p:cNvPr id="5" name="Obrázek 4" descr="DSCN0580.JPG"/>
          <p:cNvPicPr>
            <a:picLocks noChangeAspect="1"/>
          </p:cNvPicPr>
          <p:nvPr/>
        </p:nvPicPr>
        <p:blipFill>
          <a:blip r:embed="rId3" cstate="print"/>
          <a:stretch>
            <a:fillRect/>
          </a:stretch>
        </p:blipFill>
        <p:spPr>
          <a:xfrm>
            <a:off x="4860032" y="908720"/>
            <a:ext cx="4043941" cy="3032956"/>
          </a:xfrm>
          <a:prstGeom prst="rect">
            <a:avLst/>
          </a:prstGeom>
        </p:spPr>
      </p:pic>
      <p:pic>
        <p:nvPicPr>
          <p:cNvPr id="10" name="Obrázek 9" descr="DSCN0598.JPG"/>
          <p:cNvPicPr>
            <a:picLocks noChangeAspect="1"/>
          </p:cNvPicPr>
          <p:nvPr/>
        </p:nvPicPr>
        <p:blipFill>
          <a:blip r:embed="rId4" cstate="print"/>
          <a:stretch>
            <a:fillRect/>
          </a:stretch>
        </p:blipFill>
        <p:spPr>
          <a:xfrm>
            <a:off x="539552" y="3789040"/>
            <a:ext cx="4091947" cy="3068960"/>
          </a:xfrm>
          <a:prstGeom prst="rect">
            <a:avLst/>
          </a:prstGeom>
        </p:spPr>
      </p:pic>
      <p:pic>
        <p:nvPicPr>
          <p:cNvPr id="11" name="Obrázek 10" descr="DSCN0577.JPG"/>
          <p:cNvPicPr>
            <a:picLocks noChangeAspect="1"/>
          </p:cNvPicPr>
          <p:nvPr/>
        </p:nvPicPr>
        <p:blipFill>
          <a:blip r:embed="rId5" cstate="print"/>
          <a:stretch>
            <a:fillRect/>
          </a:stretch>
        </p:blipFill>
        <p:spPr>
          <a:xfrm>
            <a:off x="5220072" y="4247710"/>
            <a:ext cx="3480387" cy="2610290"/>
          </a:xfrm>
          <a:prstGeom prst="rect">
            <a:avLst/>
          </a:prstGeom>
        </p:spPr>
      </p:pic>
      <p:sp>
        <p:nvSpPr>
          <p:cNvPr id="13" name="Obdélník 12"/>
          <p:cNvSpPr/>
          <p:nvPr/>
        </p:nvSpPr>
        <p:spPr>
          <a:xfrm>
            <a:off x="5436096" y="4221088"/>
            <a:ext cx="2675732" cy="830997"/>
          </a:xfrm>
          <a:prstGeom prst="rect">
            <a:avLst/>
          </a:prstGeom>
        </p:spPr>
        <p:txBody>
          <a:bodyPr wrap="none">
            <a:spAutoFit/>
          </a:bodyPr>
          <a:lstStyle/>
          <a:p>
            <a:r>
              <a:rPr lang="en-US" sz="2400" dirty="0" err="1" smtClean="0">
                <a:solidFill>
                  <a:srgbClr val="FF0000"/>
                </a:solidFill>
              </a:rPr>
              <a:t>Petřín</a:t>
            </a:r>
            <a:r>
              <a:rPr lang="en-US" sz="2400" dirty="0" smtClean="0">
                <a:solidFill>
                  <a:srgbClr val="FF0000"/>
                </a:solidFill>
              </a:rPr>
              <a:t> Watch tower </a:t>
            </a:r>
            <a:endParaRPr lang="cs-CZ" sz="2400" dirty="0" smtClean="0">
              <a:solidFill>
                <a:srgbClr val="FF0000"/>
              </a:solidFill>
            </a:endParaRPr>
          </a:p>
          <a:p>
            <a:r>
              <a:rPr lang="en-US" sz="2400" dirty="0" smtClean="0">
                <a:solidFill>
                  <a:srgbClr val="FF0000"/>
                </a:solidFill>
              </a:rPr>
              <a:t>on </a:t>
            </a:r>
            <a:r>
              <a:rPr lang="en-US" sz="2400" dirty="0" err="1" smtClean="0">
                <a:solidFill>
                  <a:srgbClr val="FF0000"/>
                </a:solidFill>
              </a:rPr>
              <a:t>Strahov</a:t>
            </a:r>
            <a:r>
              <a:rPr lang="en-US" sz="2400" dirty="0" smtClean="0">
                <a:solidFill>
                  <a:srgbClr val="FF0000"/>
                </a:solidFill>
              </a:rPr>
              <a:t> hill</a:t>
            </a:r>
            <a:endParaRPr lang="en-US" sz="2400"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Views from the Old Kings´ Castle</a:t>
            </a:r>
            <a:endParaRPr lang="cs-CZ" dirty="0"/>
          </a:p>
        </p:txBody>
      </p:sp>
      <p:pic>
        <p:nvPicPr>
          <p:cNvPr id="4" name="Zástupný symbol pro obsah 3" descr="DSCN0617.JPG"/>
          <p:cNvPicPr>
            <a:picLocks noGrp="1" noChangeAspect="1"/>
          </p:cNvPicPr>
          <p:nvPr>
            <p:ph idx="1"/>
          </p:nvPr>
        </p:nvPicPr>
        <p:blipFill>
          <a:blip r:embed="rId2" cstate="print"/>
          <a:stretch>
            <a:fillRect/>
          </a:stretch>
        </p:blipFill>
        <p:spPr>
          <a:xfrm>
            <a:off x="1554691" y="1600200"/>
            <a:ext cx="6034617" cy="4525963"/>
          </a:xfrm>
        </p:spPr>
      </p:pic>
      <p:sp>
        <p:nvSpPr>
          <p:cNvPr id="5" name="TextovéPole 4"/>
          <p:cNvSpPr txBox="1"/>
          <p:nvPr/>
        </p:nvSpPr>
        <p:spPr>
          <a:xfrm>
            <a:off x="0" y="4581128"/>
            <a:ext cx="1656184" cy="830997"/>
          </a:xfrm>
          <a:prstGeom prst="rect">
            <a:avLst/>
          </a:prstGeom>
          <a:noFill/>
        </p:spPr>
        <p:txBody>
          <a:bodyPr wrap="square" rtlCol="0">
            <a:spAutoFit/>
          </a:bodyPr>
          <a:lstStyle/>
          <a:p>
            <a:r>
              <a:rPr lang="en-US" sz="2400" b="1" dirty="0" smtClean="0"/>
              <a:t>National </a:t>
            </a:r>
          </a:p>
          <a:p>
            <a:r>
              <a:rPr lang="en-US" sz="2400" b="1" dirty="0" smtClean="0"/>
              <a:t>Theatre</a:t>
            </a:r>
            <a:endParaRPr lang="en-US" sz="2400" b="1" dirty="0"/>
          </a:p>
        </p:txBody>
      </p:sp>
      <p:cxnSp>
        <p:nvCxnSpPr>
          <p:cNvPr id="7" name="Přímá spojovací šipka 6"/>
          <p:cNvCxnSpPr/>
          <p:nvPr/>
        </p:nvCxnSpPr>
        <p:spPr>
          <a:xfrm flipV="1">
            <a:off x="1331640" y="4149080"/>
            <a:ext cx="2520280" cy="86409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err="1" smtClean="0"/>
              <a:t>Strahov</a:t>
            </a:r>
            <a:r>
              <a:rPr lang="en-US" dirty="0" smtClean="0"/>
              <a:t> Monastery </a:t>
            </a:r>
            <a:br>
              <a:rPr lang="en-US" dirty="0" smtClean="0"/>
            </a:br>
            <a:r>
              <a:rPr lang="en-US" dirty="0" smtClean="0"/>
              <a:t>view from the Old Kings´ Castle</a:t>
            </a:r>
            <a:endParaRPr lang="en-US" dirty="0"/>
          </a:p>
        </p:txBody>
      </p:sp>
      <p:pic>
        <p:nvPicPr>
          <p:cNvPr id="4" name="Zástupný symbol pro obsah 3" descr="DSCN0611.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starý kralovský palac zvenku.jpg"/>
          <p:cNvPicPr>
            <a:picLocks noChangeAspect="1"/>
          </p:cNvPicPr>
          <p:nvPr/>
        </p:nvPicPr>
        <p:blipFill>
          <a:blip r:embed="rId2" cstate="print"/>
          <a:stretch>
            <a:fillRect/>
          </a:stretch>
        </p:blipFill>
        <p:spPr>
          <a:xfrm>
            <a:off x="5148064" y="0"/>
            <a:ext cx="3810000" cy="2857500"/>
          </a:xfrm>
          <a:prstGeom prst="rect">
            <a:avLst/>
          </a:prstGeom>
        </p:spPr>
      </p:pic>
      <p:sp>
        <p:nvSpPr>
          <p:cNvPr id="2" name="Nadpis 1"/>
          <p:cNvSpPr>
            <a:spLocks noGrp="1"/>
          </p:cNvSpPr>
          <p:nvPr>
            <p:ph type="title"/>
          </p:nvPr>
        </p:nvSpPr>
        <p:spPr>
          <a:xfrm>
            <a:off x="-396552" y="260648"/>
            <a:ext cx="5904656" cy="1143000"/>
          </a:xfrm>
        </p:spPr>
        <p:txBody>
          <a:bodyPr>
            <a:normAutofit fontScale="90000"/>
          </a:bodyPr>
          <a:lstStyle/>
          <a:p>
            <a:r>
              <a:rPr lang="en-US" dirty="0" smtClean="0"/>
              <a:t>The Old </a:t>
            </a:r>
            <a:r>
              <a:rPr lang="en-US" dirty="0" err="1" smtClean="0"/>
              <a:t>Kings´Castle</a:t>
            </a:r>
            <a:r>
              <a:rPr lang="en-US" dirty="0" smtClean="0"/>
              <a:t> </a:t>
            </a:r>
            <a:br>
              <a:rPr lang="en-US" dirty="0" smtClean="0"/>
            </a:br>
            <a:r>
              <a:rPr lang="en-US" dirty="0" err="1" smtClean="0"/>
              <a:t>Vladislav</a:t>
            </a:r>
            <a:r>
              <a:rPr lang="en-US" dirty="0" smtClean="0"/>
              <a:t> Hall</a:t>
            </a:r>
            <a:endParaRPr lang="en-US" dirty="0"/>
          </a:p>
        </p:txBody>
      </p:sp>
      <p:pic>
        <p:nvPicPr>
          <p:cNvPr id="4" name="Zástupný symbol pro obsah 3" descr="starý královský palác.jpg"/>
          <p:cNvPicPr>
            <a:picLocks noGrp="1" noChangeAspect="1"/>
          </p:cNvPicPr>
          <p:nvPr>
            <p:ph idx="1"/>
          </p:nvPr>
        </p:nvPicPr>
        <p:blipFill>
          <a:blip r:embed="rId3" cstate="print"/>
          <a:stretch>
            <a:fillRect/>
          </a:stretch>
        </p:blipFill>
        <p:spPr>
          <a:xfrm>
            <a:off x="251520" y="2132856"/>
            <a:ext cx="5487730" cy="45259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DSCN0600.JPG"/>
          <p:cNvPicPr>
            <a:picLocks noChangeAspect="1"/>
          </p:cNvPicPr>
          <p:nvPr/>
        </p:nvPicPr>
        <p:blipFill>
          <a:blip r:embed="rId2" cstate="print"/>
          <a:stretch>
            <a:fillRect/>
          </a:stretch>
        </p:blipFill>
        <p:spPr>
          <a:xfrm>
            <a:off x="4668010" y="0"/>
            <a:ext cx="4475989" cy="3356992"/>
          </a:xfrm>
          <a:prstGeom prst="rect">
            <a:avLst/>
          </a:prstGeom>
        </p:spPr>
      </p:pic>
      <p:pic>
        <p:nvPicPr>
          <p:cNvPr id="5" name="Obrázek 4" descr="DSCN0589.JPG"/>
          <p:cNvPicPr>
            <a:picLocks noChangeAspect="1"/>
          </p:cNvPicPr>
          <p:nvPr/>
        </p:nvPicPr>
        <p:blipFill>
          <a:blip r:embed="rId3" cstate="print"/>
          <a:stretch>
            <a:fillRect/>
          </a:stretch>
        </p:blipFill>
        <p:spPr>
          <a:xfrm>
            <a:off x="4956041" y="3717032"/>
            <a:ext cx="4187958" cy="3140968"/>
          </a:xfrm>
          <a:prstGeom prst="rect">
            <a:avLst/>
          </a:prstGeom>
        </p:spPr>
      </p:pic>
      <p:sp>
        <p:nvSpPr>
          <p:cNvPr id="2" name="Nadpis 1"/>
          <p:cNvSpPr>
            <a:spLocks noGrp="1"/>
          </p:cNvSpPr>
          <p:nvPr>
            <p:ph type="title"/>
          </p:nvPr>
        </p:nvSpPr>
        <p:spPr>
          <a:xfrm>
            <a:off x="-396552" y="0"/>
            <a:ext cx="5688632" cy="1143000"/>
          </a:xfrm>
        </p:spPr>
        <p:txBody>
          <a:bodyPr>
            <a:normAutofit/>
          </a:bodyPr>
          <a:lstStyle/>
          <a:p>
            <a:r>
              <a:rPr lang="en-US" dirty="0" smtClean="0"/>
              <a:t>St George</a:t>
            </a:r>
            <a:r>
              <a:rPr lang="cs-CZ" dirty="0" smtClean="0"/>
              <a:t> </a:t>
            </a:r>
            <a:r>
              <a:rPr lang="en-US" dirty="0" smtClean="0"/>
              <a:t>Church</a:t>
            </a:r>
            <a:endParaRPr lang="en-US" dirty="0"/>
          </a:p>
        </p:txBody>
      </p:sp>
      <p:pic>
        <p:nvPicPr>
          <p:cNvPr id="4" name="Zástupný symbol pro obsah 3" descr="DSCN0588.JPG"/>
          <p:cNvPicPr>
            <a:picLocks noGrp="1" noChangeAspect="1"/>
          </p:cNvPicPr>
          <p:nvPr>
            <p:ph idx="1"/>
          </p:nvPr>
        </p:nvPicPr>
        <p:blipFill>
          <a:blip r:embed="rId4" cstate="print"/>
          <a:stretch>
            <a:fillRect/>
          </a:stretch>
        </p:blipFill>
        <p:spPr>
          <a:xfrm>
            <a:off x="0" y="3699030"/>
            <a:ext cx="4211959" cy="3158970"/>
          </a:xfrm>
        </p:spPr>
      </p:pic>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364</Words>
  <Application>Microsoft Office PowerPoint</Application>
  <PresentationFormat>Předvádění na obrazovce (4:3)</PresentationFormat>
  <Paragraphs>51</Paragraphs>
  <Slides>17</Slides>
  <Notes>0</Notes>
  <HiddenSlides>0</HiddenSlides>
  <MMClips>0</MMClips>
  <ScaleCrop>false</ScaleCrop>
  <HeadingPairs>
    <vt:vector size="4" baseType="variant">
      <vt:variant>
        <vt:lpstr>Motiv</vt:lpstr>
      </vt:variant>
      <vt:variant>
        <vt:i4>1</vt:i4>
      </vt:variant>
      <vt:variant>
        <vt:lpstr>Nadpisy snímků</vt:lpstr>
      </vt:variant>
      <vt:variant>
        <vt:i4>17</vt:i4>
      </vt:variant>
    </vt:vector>
  </HeadingPairs>
  <TitlesOfParts>
    <vt:vector size="18" baseType="lpstr">
      <vt:lpstr>Motiv sady Office</vt:lpstr>
      <vt:lpstr> Our country - PRAGUE</vt:lpstr>
      <vt:lpstr>Prague Castle</vt:lpstr>
      <vt:lpstr>Prague Castle</vt:lpstr>
      <vt:lpstr>St. Vitus Cathedral</vt:lpstr>
      <vt:lpstr>Views from the Old Kings´ Castle</vt:lpstr>
      <vt:lpstr>Views from the Old Kings´ Castle</vt:lpstr>
      <vt:lpstr>Strahov Monastery  view from the Old Kings´ Castle</vt:lpstr>
      <vt:lpstr>The Old Kings´Castle  Vladislav Hall</vt:lpstr>
      <vt:lpstr>St George Church</vt:lpstr>
      <vt:lpstr>Golden  Line</vt:lpstr>
      <vt:lpstr>Charles Bridge</vt:lpstr>
      <vt:lpstr>Charles Bridge</vt:lpstr>
      <vt:lpstr>Old Town Square Astronomical Clock</vt:lpstr>
      <vt:lpstr>Old town square, Astronomical clock</vt:lpstr>
      <vt:lpstr>Old town square, Astronomical clock</vt:lpstr>
      <vt:lpstr>Vencesslas Square National Gallery, St. Vencesslas Statue</vt:lpstr>
      <vt:lpstr>Powder Gate, Palladium shopping centre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Praha</dc:title>
  <dc:creator>a.holasova</dc:creator>
  <cp:lastModifiedBy>a.holasova</cp:lastModifiedBy>
  <cp:revision>11</cp:revision>
  <dcterms:created xsi:type="dcterms:W3CDTF">2014-01-05T13:25:45Z</dcterms:created>
  <dcterms:modified xsi:type="dcterms:W3CDTF">2016-06-05T10:54:54Z</dcterms:modified>
</cp:coreProperties>
</file>