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65" r:id="rId5"/>
    <p:sldId id="266" r:id="rId6"/>
    <p:sldId id="258" r:id="rId7"/>
    <p:sldId id="263" r:id="rId8"/>
    <p:sldId id="264" r:id="rId9"/>
    <p:sldId id="261" r:id="rId10"/>
    <p:sldId id="260" r:id="rId11"/>
    <p:sldId id="267" r:id="rId12"/>
    <p:sldId id="259" r:id="rId13"/>
    <p:sldId id="262"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46EA4A7-DBC5-4C11-A035-82ECCD8D9AA5}"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46EA4A7-DBC5-4C11-A035-82ECCD8D9AA5}" type="datetimeFigureOut">
              <a:rPr lang="cs-CZ" smtClean="0"/>
              <a:pPr/>
              <a:t>5.6.2016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46EA4A7-DBC5-4C11-A035-82ECCD8D9AA5}" type="datetimeFigureOut">
              <a:rPr lang="cs-CZ" smtClean="0"/>
              <a:pPr/>
              <a:t>5.6.2016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46EA4A7-DBC5-4C11-A035-82ECCD8D9AA5}" type="datetimeFigureOut">
              <a:rPr lang="cs-CZ" smtClean="0"/>
              <a:pPr/>
              <a:t>5.6.2016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46EA4A7-DBC5-4C11-A035-82ECCD8D9AA5}"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46EA4A7-DBC5-4C11-A035-82ECCD8D9AA5}"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8B090A-4BE8-4D72-88FB-EA5DC5A863B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EA4A7-DBC5-4C11-A035-82ECCD8D9AA5}" type="datetimeFigureOut">
              <a:rPr lang="cs-CZ" smtClean="0"/>
              <a:pPr/>
              <a:t>5.6.2016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B090A-4BE8-4D72-88FB-EA5DC5A863B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404664"/>
            <a:ext cx="7772400" cy="1470025"/>
          </a:xfrm>
        </p:spPr>
        <p:txBody>
          <a:bodyPr/>
          <a:lstStyle/>
          <a:p>
            <a:r>
              <a:rPr lang="cs-CZ" b="1" dirty="0" smtClean="0">
                <a:solidFill>
                  <a:srgbClr val="FF0000"/>
                </a:solidFill>
              </a:rPr>
              <a:t>	</a:t>
            </a:r>
            <a:r>
              <a:rPr lang="cs-CZ" b="1" dirty="0" err="1" smtClean="0">
                <a:solidFill>
                  <a:srgbClr val="FF0000"/>
                </a:solidFill>
              </a:rPr>
              <a:t>Our</a:t>
            </a:r>
            <a:r>
              <a:rPr lang="cs-CZ" b="1" dirty="0" smtClean="0">
                <a:solidFill>
                  <a:srgbClr val="FF0000"/>
                </a:solidFill>
              </a:rPr>
              <a:t> </a:t>
            </a:r>
            <a:r>
              <a:rPr lang="cs-CZ" b="1" dirty="0" err="1" smtClean="0">
                <a:solidFill>
                  <a:srgbClr val="FF0000"/>
                </a:solidFill>
              </a:rPr>
              <a:t>town</a:t>
            </a:r>
            <a:r>
              <a:rPr lang="cs-CZ" b="1" dirty="0" smtClean="0">
                <a:solidFill>
                  <a:srgbClr val="FF0000"/>
                </a:solidFill>
              </a:rPr>
              <a:t> </a:t>
            </a:r>
            <a:r>
              <a:rPr lang="cs-CZ" b="1" dirty="0" smtClean="0">
                <a:solidFill>
                  <a:srgbClr val="FF0000"/>
                </a:solidFill>
              </a:rPr>
              <a:t>- </a:t>
            </a:r>
            <a:r>
              <a:rPr lang="cs-CZ" b="1" dirty="0" smtClean="0">
                <a:solidFill>
                  <a:srgbClr val="FF0000"/>
                </a:solidFill>
              </a:rPr>
              <a:t>OSTRAVA</a:t>
            </a:r>
            <a:endParaRPr lang="cs-CZ" b="1" dirty="0">
              <a:solidFill>
                <a:srgbClr val="FF0000"/>
              </a:solidFill>
            </a:endParaRPr>
          </a:p>
        </p:txBody>
      </p:sp>
      <p:sp>
        <p:nvSpPr>
          <p:cNvPr id="3" name="Podnadpis 2"/>
          <p:cNvSpPr>
            <a:spLocks noGrp="1"/>
          </p:cNvSpPr>
          <p:nvPr>
            <p:ph type="subTitle" idx="1"/>
          </p:nvPr>
        </p:nvSpPr>
        <p:spPr>
          <a:xfrm>
            <a:off x="539552" y="3933056"/>
            <a:ext cx="7992888" cy="792088"/>
          </a:xfrm>
        </p:spPr>
        <p:txBody>
          <a:bodyPr/>
          <a:lstStyle/>
          <a:p>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An</a:t>
            </a:r>
            <a:r>
              <a:rPr lang="cs-CZ" b="1" dirty="0" smtClean="0">
                <a:solidFill>
                  <a:schemeClr val="tx1"/>
                </a:solidFill>
              </a:rPr>
              <a:t> </a:t>
            </a:r>
            <a:r>
              <a:rPr lang="cs-CZ" b="1" dirty="0" err="1" smtClean="0">
                <a:solidFill>
                  <a:schemeClr val="tx1"/>
                </a:solidFill>
              </a:rPr>
              <a:t>effective</a:t>
            </a:r>
            <a:r>
              <a:rPr lang="cs-CZ" b="1" dirty="0" smtClean="0">
                <a:solidFill>
                  <a:schemeClr val="tx1"/>
                </a:solidFill>
              </a:rPr>
              <a:t> </a:t>
            </a:r>
            <a:r>
              <a:rPr lang="cs-CZ" b="1" dirty="0" err="1" smtClean="0">
                <a:solidFill>
                  <a:schemeClr val="tx1"/>
                </a:solidFill>
              </a:rPr>
              <a:t>key</a:t>
            </a:r>
            <a:r>
              <a:rPr lang="cs-CZ" b="1" dirty="0" smtClean="0">
                <a:solidFill>
                  <a:schemeClr val="tx1"/>
                </a:solidFill>
              </a:rPr>
              <a:t> to </a:t>
            </a:r>
            <a:r>
              <a:rPr lang="cs-CZ" b="1" dirty="0" err="1" smtClean="0">
                <a:solidFill>
                  <a:schemeClr val="tx1"/>
                </a:solidFill>
              </a:rPr>
              <a:t>self</a:t>
            </a:r>
            <a:r>
              <a:rPr lang="cs-CZ" b="1" dirty="0" smtClean="0">
                <a:solidFill>
                  <a:schemeClr val="tx1"/>
                </a:solidFill>
              </a:rPr>
              <a:t>-</a:t>
            </a:r>
            <a:r>
              <a:rPr lang="cs-CZ" b="1" dirty="0" err="1" smtClean="0">
                <a:solidFill>
                  <a:schemeClr val="tx1"/>
                </a:solidFill>
              </a:rPr>
              <a:t>learning</a:t>
            </a:r>
            <a:endParaRPr lang="en-US" b="1" dirty="0">
              <a:solidFill>
                <a:schemeClr val="tx1"/>
              </a:solidFill>
            </a:endParaRPr>
          </a:p>
        </p:txBody>
      </p:sp>
      <p:pic>
        <p:nvPicPr>
          <p:cNvPr id="1026" name="Picture 2" descr="C:\Users\a.holasova\Documents\Etwinning\Teaching An Effective key to self-learning\Meeting 1 CZ Ostrava\logo projektu teaching.jpg"/>
          <p:cNvPicPr>
            <a:picLocks noChangeAspect="1" noChangeArrowheads="1"/>
          </p:cNvPicPr>
          <p:nvPr/>
        </p:nvPicPr>
        <p:blipFill>
          <a:blip r:embed="rId2" cstate="screen"/>
          <a:srcRect/>
          <a:stretch>
            <a:fillRect/>
          </a:stretch>
        </p:blipFill>
        <p:spPr bwMode="auto">
          <a:xfrm>
            <a:off x="3347864" y="1628800"/>
            <a:ext cx="2288776" cy="2160240"/>
          </a:xfrm>
          <a:prstGeom prst="rect">
            <a:avLst/>
          </a:prstGeom>
          <a:noFill/>
        </p:spPr>
      </p:pic>
      <p:pic>
        <p:nvPicPr>
          <p:cNvPr id="4" name="Picture 2" descr="C:\Users\a.holasova\Documents\Etwinning\Teaching An Effective key to self-learning\erasmus+logo_mic.jpg"/>
          <p:cNvPicPr>
            <a:picLocks noChangeAspect="1" noChangeArrowheads="1"/>
          </p:cNvPicPr>
          <p:nvPr/>
        </p:nvPicPr>
        <p:blipFill>
          <a:blip r:embed="rId3" cstate="screen"/>
          <a:srcRect/>
          <a:stretch>
            <a:fillRect/>
          </a:stretch>
        </p:blipFill>
        <p:spPr bwMode="auto">
          <a:xfrm>
            <a:off x="1835696" y="4941168"/>
            <a:ext cx="5715000" cy="1628775"/>
          </a:xfrm>
          <a:prstGeom prst="rect">
            <a:avLst/>
          </a:prstGeom>
          <a:noFill/>
        </p:spPr>
      </p:pic>
      <p:sp>
        <p:nvSpPr>
          <p:cNvPr id="6" name="Podnadpis 2"/>
          <p:cNvSpPr txBox="1">
            <a:spLocks/>
          </p:cNvSpPr>
          <p:nvPr/>
        </p:nvSpPr>
        <p:spPr>
          <a:xfrm>
            <a:off x="755576" y="4581128"/>
            <a:ext cx="7992888" cy="5760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err="1" smtClean="0">
                <a:ln>
                  <a:noFill/>
                </a:ln>
                <a:solidFill>
                  <a:schemeClr val="tx1"/>
                </a:solidFill>
                <a:effectLst/>
                <a:uLnTx/>
                <a:uFillTx/>
                <a:latin typeface="+mn-lt"/>
                <a:ea typeface="+mn-ea"/>
                <a:cs typeface="+mn-cs"/>
              </a:rPr>
              <a:t>This</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project</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was</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funded</a:t>
            </a:r>
            <a:r>
              <a:rPr kumimoji="0" lang="cs-CZ" sz="2400" i="0" u="none" strike="noStrike" kern="1200" cap="none" spc="0" normalizeH="0" noProof="0" dirty="0" smtClean="0">
                <a:ln>
                  <a:noFill/>
                </a:ln>
                <a:solidFill>
                  <a:schemeClr val="tx1"/>
                </a:solidFill>
                <a:effectLst/>
                <a:uLnTx/>
                <a:uFillTx/>
                <a:latin typeface="+mn-lt"/>
                <a:ea typeface="+mn-ea"/>
                <a:cs typeface="+mn-cs"/>
              </a:rPr>
              <a:t> by </a:t>
            </a:r>
            <a:r>
              <a:rPr kumimoji="0" lang="cs-CZ" sz="2400" i="0" u="none" strike="noStrike" kern="1200" cap="none" spc="0" normalizeH="0" noProof="0" dirty="0" err="1" smtClean="0">
                <a:ln>
                  <a:noFill/>
                </a:ln>
                <a:solidFill>
                  <a:schemeClr val="tx1"/>
                </a:solidFill>
                <a:effectLst/>
                <a:uLnTx/>
                <a:uFillTx/>
                <a:latin typeface="+mn-lt"/>
                <a:ea typeface="+mn-ea"/>
                <a:cs typeface="+mn-cs"/>
              </a:rPr>
              <a:t>European</a:t>
            </a:r>
            <a:r>
              <a:rPr kumimoji="0" lang="cs-CZ" sz="2400" i="0" u="none" strike="noStrike" kern="1200" cap="none" spc="0" normalizeH="0" noProof="0" dirty="0" smtClean="0">
                <a:ln>
                  <a:noFill/>
                </a:ln>
                <a:solidFill>
                  <a:schemeClr val="tx1"/>
                </a:solidFill>
                <a:effectLst/>
                <a:uLnTx/>
                <a:uFillTx/>
                <a:latin typeface="+mn-lt"/>
                <a:ea typeface="+mn-ea"/>
                <a:cs typeface="+mn-cs"/>
              </a:rPr>
              <a:t> Union.</a:t>
            </a: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8</a:t>
            </a:r>
            <a:r>
              <a:rPr lang="cs-CZ" dirty="0" smtClean="0"/>
              <a:t>) </a:t>
            </a:r>
            <a:r>
              <a:rPr lang="en-GB" dirty="0" smtClean="0"/>
              <a:t>The Cathedral of Divine Saviour </a:t>
            </a:r>
            <a:endParaRPr lang="en-GB" dirty="0"/>
          </a:p>
        </p:txBody>
      </p:sp>
      <p:pic>
        <p:nvPicPr>
          <p:cNvPr id="3" name="Obrázek 2" descr="katedrála.jpg"/>
          <p:cNvPicPr>
            <a:picLocks noChangeAspect="1"/>
          </p:cNvPicPr>
          <p:nvPr/>
        </p:nvPicPr>
        <p:blipFill>
          <a:blip r:embed="rId2" cstate="print"/>
          <a:stretch>
            <a:fillRect/>
          </a:stretch>
        </p:blipFill>
        <p:spPr>
          <a:xfrm>
            <a:off x="395536" y="1268760"/>
            <a:ext cx="3767850" cy="2505620"/>
          </a:xfrm>
          <a:prstGeom prst="rect">
            <a:avLst/>
          </a:prstGeom>
        </p:spPr>
      </p:pic>
      <p:sp>
        <p:nvSpPr>
          <p:cNvPr id="4" name="Obdélník 3"/>
          <p:cNvSpPr/>
          <p:nvPr/>
        </p:nvSpPr>
        <p:spPr>
          <a:xfrm>
            <a:off x="4355976" y="1196752"/>
            <a:ext cx="4572000" cy="2677656"/>
          </a:xfrm>
          <a:prstGeom prst="rect">
            <a:avLst/>
          </a:prstGeom>
        </p:spPr>
        <p:txBody>
          <a:bodyPr>
            <a:spAutoFit/>
          </a:bodyPr>
          <a:lstStyle/>
          <a:p>
            <a:r>
              <a:rPr lang="en-GB" sz="2400" dirty="0"/>
              <a:t>The second largest cathedral in Moravia and Silesia is one of the most beautiful churches in the city. The three-aisled Neo-Renaissance basilica is completed with a semicircle apse with two 67m-high towers </a:t>
            </a:r>
            <a:r>
              <a:rPr lang="en-GB" sz="2400" dirty="0" smtClean="0"/>
              <a:t>from) 1889. </a:t>
            </a:r>
            <a:endParaRPr lang="cs-CZ" sz="2400" dirty="0"/>
          </a:p>
        </p:txBody>
      </p:sp>
      <p:sp>
        <p:nvSpPr>
          <p:cNvPr id="5" name="Obdélník 4"/>
          <p:cNvSpPr/>
          <p:nvPr/>
        </p:nvSpPr>
        <p:spPr>
          <a:xfrm>
            <a:off x="395536" y="4005064"/>
            <a:ext cx="7992888" cy="2308324"/>
          </a:xfrm>
          <a:prstGeom prst="rect">
            <a:avLst/>
          </a:prstGeom>
        </p:spPr>
        <p:txBody>
          <a:bodyPr wrap="square">
            <a:spAutoFit/>
          </a:bodyPr>
          <a:lstStyle/>
          <a:p>
            <a:r>
              <a:rPr lang="en-GB" sz="2400" dirty="0"/>
              <a:t>Pope John Paul II founded the Ostrava-</a:t>
            </a:r>
            <a:r>
              <a:rPr lang="en-GB" sz="2400" dirty="0" err="1"/>
              <a:t>Opava</a:t>
            </a:r>
            <a:r>
              <a:rPr lang="en-GB" sz="2400" dirty="0"/>
              <a:t> diocese in May 1996, and in September of the same year, the basilica was upgraded to a cathedral. Since 1998, it has been equipped with a Neo-Baroque organ. It is often used as a venue for concerts, enhancing the musical experience with its acoustics and atmosphere.</a:t>
            </a:r>
            <a:endParaRPr lang="cs-CZ"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9) </a:t>
            </a:r>
            <a:r>
              <a:rPr lang="en-GB" dirty="0" smtClean="0"/>
              <a:t>The Puppet Theatre</a:t>
            </a:r>
            <a:endParaRPr lang="en-GB" dirty="0"/>
          </a:p>
        </p:txBody>
      </p:sp>
      <p:pic>
        <p:nvPicPr>
          <p:cNvPr id="3" name="Obrázek 2" descr="divadlo loutek.png"/>
          <p:cNvPicPr>
            <a:picLocks noChangeAspect="1"/>
          </p:cNvPicPr>
          <p:nvPr/>
        </p:nvPicPr>
        <p:blipFill>
          <a:blip r:embed="rId2" cstate="print"/>
          <a:stretch>
            <a:fillRect/>
          </a:stretch>
        </p:blipFill>
        <p:spPr>
          <a:xfrm>
            <a:off x="2339752" y="1412776"/>
            <a:ext cx="4555949" cy="3031777"/>
          </a:xfrm>
          <a:prstGeom prst="rect">
            <a:avLst/>
          </a:prstGeom>
        </p:spPr>
      </p:pic>
      <p:sp>
        <p:nvSpPr>
          <p:cNvPr id="4" name="Obdélník 3"/>
          <p:cNvSpPr/>
          <p:nvPr/>
        </p:nvSpPr>
        <p:spPr>
          <a:xfrm>
            <a:off x="539552" y="5085184"/>
            <a:ext cx="8604448" cy="1200329"/>
          </a:xfrm>
          <a:prstGeom prst="rect">
            <a:avLst/>
          </a:prstGeom>
        </p:spPr>
        <p:txBody>
          <a:bodyPr wrap="square">
            <a:spAutoFit/>
          </a:bodyPr>
          <a:lstStyle/>
          <a:p>
            <a:r>
              <a:rPr lang="en-GB" sz="2400" dirty="0" smtClean="0"/>
              <a:t>In </a:t>
            </a:r>
            <a:r>
              <a:rPr lang="en-GB" sz="2400" dirty="0"/>
              <a:t>1953, a professional Puppet Theatre was established </a:t>
            </a:r>
            <a:r>
              <a:rPr lang="en-GB" sz="2400" dirty="0" smtClean="0"/>
              <a:t> in Ostrava. In </a:t>
            </a:r>
            <a:r>
              <a:rPr lang="en-GB" sz="2400" dirty="0"/>
              <a:t>1999, was </a:t>
            </a:r>
            <a:r>
              <a:rPr lang="en-GB" sz="2400" dirty="0" smtClean="0"/>
              <a:t>finally built  a modern theatre. They </a:t>
            </a:r>
          </a:p>
          <a:p>
            <a:r>
              <a:rPr lang="en-GB" sz="2400" dirty="0" smtClean="0"/>
              <a:t>perform </a:t>
            </a:r>
            <a:r>
              <a:rPr lang="en-GB" sz="2400" dirty="0"/>
              <a:t>fairy-tales for </a:t>
            </a:r>
            <a:r>
              <a:rPr lang="en-GB" sz="2400" dirty="0" smtClean="0"/>
              <a:t>children as </a:t>
            </a:r>
            <a:r>
              <a:rPr lang="en-GB" sz="2400" dirty="0"/>
              <a:t>well as Czech classics for </a:t>
            </a:r>
            <a:r>
              <a:rPr lang="en-GB" sz="2400" dirty="0" smtClean="0"/>
              <a:t>adults.</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5796136" cy="1143000"/>
          </a:xfrm>
        </p:spPr>
        <p:txBody>
          <a:bodyPr>
            <a:normAutofit fontScale="90000"/>
          </a:bodyPr>
          <a:lstStyle/>
          <a:p>
            <a:r>
              <a:rPr lang="cs-CZ" dirty="0" smtClean="0"/>
              <a:t>10) </a:t>
            </a:r>
            <a:r>
              <a:rPr lang="en-GB" dirty="0" smtClean="0"/>
              <a:t>Silesian </a:t>
            </a:r>
            <a:r>
              <a:rPr lang="en-GB" dirty="0"/>
              <a:t>Ostrava Castle</a:t>
            </a:r>
            <a:endParaRPr lang="cs-CZ" dirty="0"/>
          </a:p>
        </p:txBody>
      </p:sp>
      <p:pic>
        <p:nvPicPr>
          <p:cNvPr id="3" name="Obrázek 2" descr="hrad.jpg"/>
          <p:cNvPicPr>
            <a:picLocks noChangeAspect="1"/>
          </p:cNvPicPr>
          <p:nvPr/>
        </p:nvPicPr>
        <p:blipFill>
          <a:blip r:embed="rId2" cstate="print"/>
          <a:stretch>
            <a:fillRect/>
          </a:stretch>
        </p:blipFill>
        <p:spPr>
          <a:xfrm>
            <a:off x="395536" y="1124744"/>
            <a:ext cx="5112568" cy="3401722"/>
          </a:xfrm>
          <a:prstGeom prst="rect">
            <a:avLst/>
          </a:prstGeom>
        </p:spPr>
      </p:pic>
      <p:sp>
        <p:nvSpPr>
          <p:cNvPr id="16385" name="Rectangle 1"/>
          <p:cNvSpPr>
            <a:spLocks noChangeArrowheads="1"/>
          </p:cNvSpPr>
          <p:nvPr/>
        </p:nvSpPr>
        <p:spPr bwMode="auto">
          <a:xfrm>
            <a:off x="5615608" y="836712"/>
            <a:ext cx="35283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It is the city's most historic cultural monument. It was built in the second half of the 13th century, near to the </a:t>
            </a:r>
            <a:r>
              <a:rPr kumimoji="0" lang="en-US" sz="2400" b="0" i="0" u="none" strike="noStrike" cap="none" normalizeH="0" baseline="0" dirty="0" err="1" smtClean="0">
                <a:ln>
                  <a:noFill/>
                </a:ln>
                <a:solidFill>
                  <a:schemeClr val="tx1"/>
                </a:solidFill>
                <a:effectLst/>
                <a:latin typeface="Lucida Grande"/>
                <a:ea typeface="Times New Roman" pitchFamily="18" charset="0"/>
                <a:cs typeface="Arial" pitchFamily="34" charset="0"/>
              </a:rPr>
              <a:t>Lučina</a:t>
            </a: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 and </a:t>
            </a:r>
            <a:r>
              <a:rPr kumimoji="0" lang="en-US" sz="2400" b="0" i="0" u="none" strike="noStrike" cap="none" normalizeH="0" baseline="0" dirty="0" err="1" smtClean="0">
                <a:ln>
                  <a:noFill/>
                </a:ln>
                <a:solidFill>
                  <a:schemeClr val="tx1"/>
                </a:solidFill>
                <a:effectLst/>
                <a:latin typeface="Lucida Grande"/>
                <a:ea typeface="Times New Roman" pitchFamily="18" charset="0"/>
                <a:cs typeface="Arial" pitchFamily="34" charset="0"/>
              </a:rPr>
              <a:t>Ostravice</a:t>
            </a: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 rivers, where a fortified Slavonic settlement had once stood. It served as a defensive stronghold.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251520" y="4653136"/>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There is</a:t>
            </a:r>
            <a:r>
              <a:rPr kumimoji="0" lang="en-US" sz="2400" b="0" i="0" u="none" strike="noStrike" cap="none" normalizeH="0" dirty="0" smtClean="0">
                <a:ln>
                  <a:noFill/>
                </a:ln>
                <a:solidFill>
                  <a:schemeClr val="tx1"/>
                </a:solidFill>
                <a:effectLst/>
                <a:latin typeface="Lucida Grande"/>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a 4-m high and 2.5-m broad wall from the 13th century. In 1534, the Gothic castle was rebuilt into a Renaissance chateau. In 1872, the castle burnt down, but was later re-built. The main cause of its destruction was coal-mining</a:t>
            </a:r>
            <a:r>
              <a:rPr kumimoji="0" lang="en-US" sz="2400" b="0" i="0" u="none" strike="noStrike" cap="none" normalizeH="0" dirty="0" smtClean="0">
                <a:ln>
                  <a:noFill/>
                </a:ln>
                <a:solidFill>
                  <a:schemeClr val="tx1"/>
                </a:solidFill>
                <a:effectLst/>
                <a:latin typeface="Lucida Grande"/>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Lucida Grande"/>
                <a:ea typeface="Times New Roman" pitchFamily="18" charset="0"/>
                <a:cs typeface="Arial" pitchFamily="34" charset="0"/>
              </a:rPr>
              <a:t>directly beneath the castle. The castle sank 16 m into the ground!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229600" cy="1143000"/>
          </a:xfrm>
        </p:spPr>
        <p:txBody>
          <a:bodyPr/>
          <a:lstStyle/>
          <a:p>
            <a:r>
              <a:rPr lang="cs-CZ" dirty="0" smtClean="0"/>
              <a:t>11) </a:t>
            </a:r>
            <a:r>
              <a:rPr lang="en-GB" dirty="0" smtClean="0"/>
              <a:t>The </a:t>
            </a:r>
            <a:r>
              <a:rPr lang="en-GB" dirty="0" err="1" smtClean="0"/>
              <a:t>Antonín</a:t>
            </a:r>
            <a:r>
              <a:rPr lang="en-GB" dirty="0" smtClean="0"/>
              <a:t> </a:t>
            </a:r>
            <a:r>
              <a:rPr lang="en-GB" dirty="0" err="1" smtClean="0"/>
              <a:t>Dvořák</a:t>
            </a:r>
            <a:r>
              <a:rPr lang="en-GB" dirty="0" smtClean="0"/>
              <a:t> Theatre</a:t>
            </a:r>
            <a:endParaRPr lang="en-GB" dirty="0"/>
          </a:p>
        </p:txBody>
      </p:sp>
      <p:pic>
        <p:nvPicPr>
          <p:cNvPr id="3" name="Obrázek 2" descr="divadlo dvorak.jpg"/>
          <p:cNvPicPr>
            <a:picLocks noChangeAspect="1"/>
          </p:cNvPicPr>
          <p:nvPr/>
        </p:nvPicPr>
        <p:blipFill>
          <a:blip r:embed="rId2" cstate="print"/>
          <a:stretch>
            <a:fillRect/>
          </a:stretch>
        </p:blipFill>
        <p:spPr>
          <a:xfrm>
            <a:off x="179512" y="1412776"/>
            <a:ext cx="3936832" cy="2657361"/>
          </a:xfrm>
          <a:prstGeom prst="rect">
            <a:avLst/>
          </a:prstGeom>
        </p:spPr>
      </p:pic>
      <p:sp>
        <p:nvSpPr>
          <p:cNvPr id="20481" name="Rectangle 1"/>
          <p:cNvSpPr>
            <a:spLocks noChangeArrowheads="1"/>
          </p:cNvSpPr>
          <p:nvPr/>
        </p:nvSpPr>
        <p:spPr bwMode="auto">
          <a:xfrm>
            <a:off x="4283968" y="1196752"/>
            <a:ext cx="471601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In 1905, the city held a design competition that was later won by Viennese architect Alexander Graf. He brought a decidedly Baroque look. The last reconstruction of the building took place at the turn of the 21st century.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251520" y="4581128"/>
            <a:ext cx="86044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Much of the building was rebuilt to its original splendour, while at the same time technically modernised to meet the demands of a modern theatre. The </a:t>
            </a:r>
            <a:r>
              <a:rPr kumimoji="0" lang="en-GB" sz="2400" b="0" i="0" u="none" strike="noStrike" cap="none" normalizeH="0" baseline="0" dirty="0" err="1" smtClean="0">
                <a:ln>
                  <a:noFill/>
                </a:ln>
                <a:solidFill>
                  <a:schemeClr val="tx1"/>
                </a:solidFill>
                <a:effectLst/>
                <a:latin typeface="Lucida Grande" charset="0"/>
                <a:ea typeface="Times New Roman" pitchFamily="18" charset="0"/>
                <a:cs typeface="Arial" pitchFamily="34" charset="0"/>
              </a:rPr>
              <a:t>Antonín</a:t>
            </a: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 </a:t>
            </a:r>
            <a:r>
              <a:rPr kumimoji="0" lang="en-GB" sz="2400" b="0" i="0" u="none" strike="noStrike" cap="none" normalizeH="0" baseline="0" dirty="0" err="1" smtClean="0">
                <a:ln>
                  <a:noFill/>
                </a:ln>
                <a:solidFill>
                  <a:schemeClr val="tx1"/>
                </a:solidFill>
                <a:effectLst/>
                <a:latin typeface="Lucida Grande" charset="0"/>
                <a:ea typeface="Times New Roman" pitchFamily="18" charset="0"/>
                <a:cs typeface="Arial" pitchFamily="34" charset="0"/>
              </a:rPr>
              <a:t>Dvořák</a:t>
            </a: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 Theatre was reopened in a gala celebration on New Year's Eve, 2000.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620688"/>
            <a:ext cx="7772400" cy="4968552"/>
          </a:xfrm>
        </p:spPr>
        <p:txBody>
          <a:bodyPr>
            <a:normAutofit/>
          </a:bodyPr>
          <a:lstStyle/>
          <a:p>
            <a:r>
              <a:rPr lang="cs-CZ" b="1" dirty="0" err="1" smtClean="0">
                <a:solidFill>
                  <a:srgbClr val="FF0000"/>
                </a:solidFill>
              </a:rPr>
              <a:t>Our</a:t>
            </a:r>
            <a:r>
              <a:rPr lang="cs-CZ" b="1" dirty="0" smtClean="0">
                <a:solidFill>
                  <a:srgbClr val="FF0000"/>
                </a:solidFill>
              </a:rPr>
              <a:t> </a:t>
            </a:r>
            <a:r>
              <a:rPr lang="cs-CZ" b="1" dirty="0" err="1" smtClean="0">
                <a:solidFill>
                  <a:srgbClr val="FF0000"/>
                </a:solidFill>
              </a:rPr>
              <a:t>town</a:t>
            </a:r>
            <a:r>
              <a:rPr lang="cs-CZ" b="1" dirty="0" smtClean="0">
                <a:solidFill>
                  <a:srgbClr val="FF0000"/>
                </a:solidFill>
              </a:rPr>
              <a:t> Ostrava</a:t>
            </a:r>
            <a:r>
              <a:rPr lang="cs-CZ" dirty="0" smtClean="0"/>
              <a:t/>
            </a:r>
            <a:br>
              <a:rPr lang="cs-CZ" dirty="0" smtClean="0"/>
            </a:br>
            <a:r>
              <a:rPr lang="cs-CZ" dirty="0" err="1" smtClean="0"/>
              <a:t>is</a:t>
            </a:r>
            <a:r>
              <a:rPr lang="cs-CZ" dirty="0" smtClean="0"/>
              <a:t> </a:t>
            </a:r>
            <a:r>
              <a:rPr lang="cs-CZ" dirty="0" err="1" smtClean="0"/>
              <a:t>well-known</a:t>
            </a:r>
            <a:r>
              <a:rPr lang="cs-CZ" dirty="0" smtClean="0"/>
              <a:t> </a:t>
            </a:r>
            <a:r>
              <a:rPr lang="cs-CZ" dirty="0" err="1" smtClean="0"/>
              <a:t>for</a:t>
            </a:r>
            <a:r>
              <a:rPr lang="cs-CZ" dirty="0" smtClean="0"/>
              <a:t> </a:t>
            </a:r>
            <a:r>
              <a:rPr lang="cs-CZ" dirty="0" err="1" smtClean="0"/>
              <a:t>its</a:t>
            </a:r>
            <a:r>
              <a:rPr lang="cs-CZ" dirty="0" smtClean="0"/>
              <a:t> </a:t>
            </a:r>
            <a:r>
              <a:rPr lang="cs-CZ" dirty="0" err="1" smtClean="0"/>
              <a:t>heavy</a:t>
            </a:r>
            <a:r>
              <a:rPr lang="cs-CZ" dirty="0" smtClean="0"/>
              <a:t> </a:t>
            </a:r>
            <a:r>
              <a:rPr lang="cs-CZ" dirty="0" err="1" smtClean="0"/>
              <a:t>industry</a:t>
            </a:r>
            <a:r>
              <a:rPr lang="cs-CZ" dirty="0" smtClean="0"/>
              <a:t>, </a:t>
            </a:r>
            <a:r>
              <a:rPr lang="cs-CZ" dirty="0" err="1" smtClean="0"/>
              <a:t>poluted</a:t>
            </a:r>
            <a:r>
              <a:rPr lang="cs-CZ" dirty="0" smtClean="0"/>
              <a:t> </a:t>
            </a:r>
            <a:r>
              <a:rPr lang="cs-CZ" dirty="0" err="1" smtClean="0"/>
              <a:t>environment</a:t>
            </a:r>
            <a:r>
              <a:rPr lang="cs-CZ" dirty="0" smtClean="0"/>
              <a:t>, </a:t>
            </a:r>
            <a:r>
              <a:rPr lang="cs-CZ" dirty="0" err="1" smtClean="0"/>
              <a:t>universities</a:t>
            </a:r>
            <a:r>
              <a:rPr lang="cs-CZ" dirty="0" smtClean="0"/>
              <a:t>, </a:t>
            </a:r>
            <a:r>
              <a:rPr lang="cs-CZ" dirty="0" err="1" smtClean="0"/>
              <a:t>beer</a:t>
            </a:r>
            <a:r>
              <a:rPr lang="cs-CZ" dirty="0" smtClean="0"/>
              <a:t>, </a:t>
            </a:r>
            <a:r>
              <a:rPr lang="cs-CZ" dirty="0" err="1" smtClean="0"/>
              <a:t>soccer</a:t>
            </a:r>
            <a:r>
              <a:rPr lang="cs-CZ" dirty="0" smtClean="0"/>
              <a:t>, </a:t>
            </a:r>
            <a:r>
              <a:rPr lang="cs-CZ" dirty="0" err="1" smtClean="0"/>
              <a:t>ice-hockey</a:t>
            </a:r>
            <a:r>
              <a:rPr lang="cs-CZ" dirty="0" smtClean="0"/>
              <a:t> and </a:t>
            </a:r>
            <a:r>
              <a:rPr lang="cs-CZ" dirty="0" err="1" smtClean="0"/>
              <a:t>our</a:t>
            </a:r>
            <a:r>
              <a:rPr lang="cs-CZ" dirty="0" smtClean="0"/>
              <a:t> </a:t>
            </a:r>
            <a:r>
              <a:rPr lang="cs-CZ" dirty="0" err="1" smtClean="0"/>
              <a:t>school</a:t>
            </a:r>
            <a:r>
              <a:rPr lang="cs-CZ" dirty="0" smtClean="0"/>
              <a:t> Kosmonautů 15 </a:t>
            </a:r>
            <a:r>
              <a:rPr lang="cs-CZ" dirty="0" smtClean="0">
                <a:sym typeface="Wingdings" panose="05000000000000000000" pitchFamily="2" charset="2"/>
              </a:rPr>
              <a:t></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1) </a:t>
            </a:r>
            <a:r>
              <a:rPr lang="en-US" dirty="0" smtClean="0"/>
              <a:t>New town hall and watchtower</a:t>
            </a:r>
            <a:endParaRPr lang="en-US" dirty="0"/>
          </a:p>
        </p:txBody>
      </p:sp>
      <p:pic>
        <p:nvPicPr>
          <p:cNvPr id="10242" name="Picture 2" descr="http://www.penzionkamenec.cz/pics/foto-ostrava.jpg"/>
          <p:cNvPicPr>
            <a:picLocks noChangeAspect="1" noChangeArrowheads="1"/>
          </p:cNvPicPr>
          <p:nvPr/>
        </p:nvPicPr>
        <p:blipFill>
          <a:blip r:embed="rId2" cstate="print"/>
          <a:srcRect/>
          <a:stretch>
            <a:fillRect/>
          </a:stretch>
        </p:blipFill>
        <p:spPr bwMode="auto">
          <a:xfrm>
            <a:off x="467544" y="2060848"/>
            <a:ext cx="3888432" cy="2857545"/>
          </a:xfrm>
          <a:prstGeom prst="rect">
            <a:avLst/>
          </a:prstGeom>
          <a:noFill/>
        </p:spPr>
      </p:pic>
      <p:sp>
        <p:nvSpPr>
          <p:cNvPr id="10243" name="Rectangle 3"/>
          <p:cNvSpPr>
            <a:spLocks noChangeArrowheads="1"/>
          </p:cNvSpPr>
          <p:nvPr/>
        </p:nvSpPr>
        <p:spPr bwMode="auto">
          <a:xfrm>
            <a:off x="4499992" y="1750749"/>
            <a:ext cx="446449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ea typeface="Times New Roman" pitchFamily="18" charset="0"/>
                <a:cs typeface="Arial" pitchFamily="34" charset="0"/>
              </a:rPr>
              <a:t>This is the largest town hall in the Czech Republic. The Tower was built at the New City Hall in 1930. It is 85 metres high and reaches 298 metres above the sea level. The lookout deck is 72 metres above the ground. On a clear day, it is possible to see the city, the nearby </a:t>
            </a:r>
            <a:r>
              <a:rPr kumimoji="0" lang="en-GB" sz="2400" b="0" i="0" u="none" strike="noStrike" cap="none" normalizeH="0" baseline="0" dirty="0" err="1" smtClean="0">
                <a:ln>
                  <a:noFill/>
                </a:ln>
                <a:solidFill>
                  <a:schemeClr val="tx1"/>
                </a:solidFill>
                <a:effectLst/>
                <a:ea typeface="Times New Roman" pitchFamily="18" charset="0"/>
                <a:cs typeface="Arial" pitchFamily="34" charset="0"/>
              </a:rPr>
              <a:t>Beskydy</a:t>
            </a:r>
            <a:r>
              <a:rPr kumimoji="0" lang="en-GB" sz="2400" b="0" i="0" u="none" strike="noStrike" cap="none" normalizeH="0" baseline="0" dirty="0" smtClean="0">
                <a:ln>
                  <a:noFill/>
                </a:ln>
                <a:solidFill>
                  <a:schemeClr val="tx1"/>
                </a:solidFill>
                <a:effectLst/>
                <a:ea typeface="Times New Roman" pitchFamily="18" charset="0"/>
                <a:cs typeface="Arial" pitchFamily="34" charset="0"/>
              </a:rPr>
              <a:t> Mountains in the south, the </a:t>
            </a:r>
            <a:r>
              <a:rPr kumimoji="0" lang="en-GB" sz="2400" b="0" i="0" u="none" strike="noStrike" cap="none" normalizeH="0" baseline="0" dirty="0" err="1" smtClean="0">
                <a:ln>
                  <a:noFill/>
                </a:ln>
                <a:solidFill>
                  <a:schemeClr val="tx1"/>
                </a:solidFill>
                <a:effectLst/>
                <a:ea typeface="Times New Roman" pitchFamily="18" charset="0"/>
                <a:cs typeface="Arial" pitchFamily="34" charset="0"/>
              </a:rPr>
              <a:t>Jeseniky</a:t>
            </a:r>
            <a:r>
              <a:rPr kumimoji="0" lang="en-GB" sz="2400" b="0" i="0" u="none" strike="noStrike" cap="none" normalizeH="0" baseline="0" dirty="0" smtClean="0">
                <a:ln>
                  <a:noFill/>
                </a:ln>
                <a:solidFill>
                  <a:schemeClr val="tx1"/>
                </a:solidFill>
                <a:effectLst/>
                <a:ea typeface="Times New Roman" pitchFamily="18" charset="0"/>
                <a:cs typeface="Arial" pitchFamily="34" charset="0"/>
              </a:rPr>
              <a:t> mountains in the west, and even Poland.</a:t>
            </a:r>
            <a:endParaRPr kumimoji="0" lang="en-GB"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5904656" cy="1143000"/>
          </a:xfrm>
        </p:spPr>
        <p:txBody>
          <a:bodyPr>
            <a:normAutofit fontScale="90000"/>
          </a:bodyPr>
          <a:lstStyle/>
          <a:p>
            <a:r>
              <a:rPr lang="cs-CZ" dirty="0" smtClean="0"/>
              <a:t>2) </a:t>
            </a:r>
            <a:r>
              <a:rPr lang="en-GB" dirty="0" smtClean="0"/>
              <a:t>The </a:t>
            </a:r>
            <a:r>
              <a:rPr lang="en-GB" dirty="0" err="1" smtClean="0"/>
              <a:t>Miloš</a:t>
            </a:r>
            <a:r>
              <a:rPr lang="en-GB" dirty="0" smtClean="0"/>
              <a:t> </a:t>
            </a:r>
            <a:r>
              <a:rPr lang="en-GB" dirty="0" err="1" smtClean="0"/>
              <a:t>Sýkora</a:t>
            </a:r>
            <a:r>
              <a:rPr lang="en-GB" dirty="0" smtClean="0"/>
              <a:t> Bridge</a:t>
            </a:r>
            <a:endParaRPr lang="en-GB" dirty="0"/>
          </a:p>
        </p:txBody>
      </p:sp>
      <p:pic>
        <p:nvPicPr>
          <p:cNvPr id="3" name="Obrázek 2" descr="most sykoruv.jpg"/>
          <p:cNvPicPr>
            <a:picLocks noChangeAspect="1"/>
          </p:cNvPicPr>
          <p:nvPr/>
        </p:nvPicPr>
        <p:blipFill>
          <a:blip r:embed="rId2" cstate="print"/>
          <a:stretch>
            <a:fillRect/>
          </a:stretch>
        </p:blipFill>
        <p:spPr>
          <a:xfrm>
            <a:off x="539552" y="1196752"/>
            <a:ext cx="3616796" cy="2405169"/>
          </a:xfrm>
          <a:prstGeom prst="rect">
            <a:avLst/>
          </a:prstGeom>
        </p:spPr>
      </p:pic>
      <p:sp>
        <p:nvSpPr>
          <p:cNvPr id="22529" name="Rectangle 1"/>
          <p:cNvSpPr>
            <a:spLocks noChangeArrowheads="1"/>
          </p:cNvSpPr>
          <p:nvPr/>
        </p:nvSpPr>
        <p:spPr bwMode="auto">
          <a:xfrm>
            <a:off x="4283968" y="1124744"/>
            <a:ext cx="486003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dirty="0" smtClean="0"/>
              <a:t>There used to be a chain bridge</a:t>
            </a:r>
            <a:r>
              <a:rPr lang="cs-CZ" sz="2400" dirty="0" smtClean="0"/>
              <a:t> (</a:t>
            </a:r>
            <a:r>
              <a:rPr lang="en-GB" sz="2400" dirty="0" smtClean="0"/>
              <a:t>1847 – 1851</a:t>
            </a:r>
            <a:r>
              <a:rPr lang="cs-CZ" sz="2400" dirty="0" smtClean="0"/>
              <a:t>. </a:t>
            </a:r>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The current steel bridge over the river </a:t>
            </a:r>
            <a:r>
              <a:rPr kumimoji="0" lang="en-GB" sz="2400" b="0" i="0" u="none" strike="noStrike" cap="none" normalizeH="0" baseline="0" dirty="0" err="1" smtClean="0">
                <a:ln>
                  <a:noFill/>
                </a:ln>
                <a:solidFill>
                  <a:schemeClr val="tx1"/>
                </a:solidFill>
                <a:effectLst/>
                <a:latin typeface="Lucida Grande"/>
                <a:ea typeface="Times New Roman" pitchFamily="18" charset="0"/>
                <a:cs typeface="Arial" pitchFamily="34" charset="0"/>
              </a:rPr>
              <a:t>Ostravice</a:t>
            </a:r>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 was built in 1913.</a:t>
            </a:r>
            <a:r>
              <a:rPr kumimoji="0" lang="cs-CZ" sz="2400" b="0" i="0" u="none" strike="noStrike" cap="none" normalizeH="0" baseline="0" dirty="0" smtClean="0">
                <a:ln>
                  <a:noFill/>
                </a:ln>
                <a:solidFill>
                  <a:schemeClr val="tx1"/>
                </a:solidFill>
                <a:effectLst/>
                <a:latin typeface="Lucida Grande"/>
                <a:ea typeface="Times New Roman" pitchFamily="18" charset="0"/>
                <a:cs typeface="Arial" pitchFamily="34" charset="0"/>
              </a:rPr>
              <a:t> </a:t>
            </a:r>
            <a:r>
              <a:rPr lang="en-GB" sz="2400" dirty="0"/>
              <a:t>This interesting technical bridge construction connects the Moravian and the Silesian parts of Ostrava.</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bdélník 5"/>
          <p:cNvSpPr/>
          <p:nvPr/>
        </p:nvSpPr>
        <p:spPr>
          <a:xfrm>
            <a:off x="539552" y="3995678"/>
            <a:ext cx="5112568" cy="2862322"/>
          </a:xfrm>
          <a:prstGeom prst="rect">
            <a:avLst/>
          </a:prstGeom>
        </p:spPr>
        <p:txBody>
          <a:bodyPr wrap="square">
            <a:spAutoFit/>
          </a:bodyPr>
          <a:lstStyle/>
          <a:p>
            <a:r>
              <a:rPr lang="en-GB" sz="2400" dirty="0" err="1" smtClean="0"/>
              <a:t>Miloš</a:t>
            </a:r>
            <a:r>
              <a:rPr lang="en-GB" sz="2400" dirty="0" smtClean="0"/>
              <a:t> </a:t>
            </a:r>
            <a:r>
              <a:rPr lang="en-GB" sz="2400" dirty="0" err="1"/>
              <a:t>Sýkora</a:t>
            </a:r>
            <a:r>
              <a:rPr lang="en-GB" sz="2400" dirty="0"/>
              <a:t>, together with his </a:t>
            </a:r>
            <a:r>
              <a:rPr lang="en-GB" sz="2400" dirty="0" smtClean="0"/>
              <a:t>friend </a:t>
            </a:r>
            <a:r>
              <a:rPr lang="en-GB" sz="2400" dirty="0"/>
              <a:t>volunteered to cut the wires of explosives placed under the bridge by the Nazis. </a:t>
            </a:r>
            <a:r>
              <a:rPr lang="en-GB" sz="2400" dirty="0" err="1" smtClean="0"/>
              <a:t>Miloš</a:t>
            </a:r>
            <a:r>
              <a:rPr lang="en-GB" sz="2400" dirty="0" smtClean="0"/>
              <a:t> </a:t>
            </a:r>
            <a:r>
              <a:rPr lang="en-GB" sz="2400" dirty="0" err="1" smtClean="0"/>
              <a:t>Sýkora</a:t>
            </a:r>
            <a:r>
              <a:rPr lang="en-GB" sz="2400" dirty="0" smtClean="0"/>
              <a:t> was killed</a:t>
            </a:r>
            <a:r>
              <a:rPr lang="cs-CZ" sz="2400" dirty="0" smtClean="0"/>
              <a:t>. </a:t>
            </a:r>
            <a:r>
              <a:rPr lang="en-GB" sz="2400" dirty="0" smtClean="0"/>
              <a:t>A Russian tank got over the bridge, but it was hit by three antitank missile</a:t>
            </a:r>
            <a:r>
              <a:rPr lang="cs-CZ" sz="2400" dirty="0" smtClean="0"/>
              <a:t>.</a:t>
            </a:r>
          </a:p>
          <a:p>
            <a:endParaRPr lang="cs-CZ" dirty="0" smtClean="0"/>
          </a:p>
          <a:p>
            <a:endParaRPr lang="cs-CZ" dirty="0"/>
          </a:p>
        </p:txBody>
      </p:sp>
      <p:pic>
        <p:nvPicPr>
          <p:cNvPr id="9" name="Obrázek 8" descr="tank.jpg"/>
          <p:cNvPicPr>
            <a:picLocks noChangeAspect="1"/>
          </p:cNvPicPr>
          <p:nvPr/>
        </p:nvPicPr>
        <p:blipFill>
          <a:blip r:embed="rId3" cstate="print"/>
          <a:stretch>
            <a:fillRect/>
          </a:stretch>
        </p:blipFill>
        <p:spPr>
          <a:xfrm>
            <a:off x="5796136" y="4077072"/>
            <a:ext cx="2808312" cy="20954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en-GB" dirty="0" smtClean="0"/>
              <a:t>The Silesian town hall</a:t>
            </a:r>
            <a:endParaRPr lang="en-GB" dirty="0"/>
          </a:p>
        </p:txBody>
      </p:sp>
      <p:pic>
        <p:nvPicPr>
          <p:cNvPr id="3" name="Obrázek 2" descr="radnice slezská ostrava.jpg"/>
          <p:cNvPicPr>
            <a:picLocks noChangeAspect="1"/>
          </p:cNvPicPr>
          <p:nvPr/>
        </p:nvPicPr>
        <p:blipFill>
          <a:blip r:embed="rId2" cstate="print"/>
          <a:stretch>
            <a:fillRect/>
          </a:stretch>
        </p:blipFill>
        <p:spPr>
          <a:xfrm>
            <a:off x="1547664" y="1340768"/>
            <a:ext cx="6528725" cy="48965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Maskuv_orloj.jpg"/>
          <p:cNvPicPr>
            <a:picLocks noChangeAspect="1" noChangeArrowheads="1"/>
          </p:cNvPicPr>
          <p:nvPr/>
        </p:nvPicPr>
        <p:blipFill>
          <a:blip r:embed="rId2" cstate="print"/>
          <a:srcRect/>
          <a:stretch>
            <a:fillRect/>
          </a:stretch>
        </p:blipFill>
        <p:spPr bwMode="auto">
          <a:xfrm>
            <a:off x="7239000" y="4725144"/>
            <a:ext cx="1905000" cy="1524000"/>
          </a:xfrm>
          <a:prstGeom prst="rect">
            <a:avLst/>
          </a:prstGeom>
          <a:noFill/>
        </p:spPr>
      </p:pic>
      <p:sp>
        <p:nvSpPr>
          <p:cNvPr id="5" name="Nadpis 4"/>
          <p:cNvSpPr>
            <a:spLocks noGrp="1"/>
          </p:cNvSpPr>
          <p:nvPr>
            <p:ph type="title"/>
          </p:nvPr>
        </p:nvSpPr>
        <p:spPr>
          <a:xfrm>
            <a:off x="0" y="0"/>
            <a:ext cx="8229600" cy="1143000"/>
          </a:xfrm>
        </p:spPr>
        <p:txBody>
          <a:bodyPr>
            <a:normAutofit/>
          </a:bodyPr>
          <a:lstStyle/>
          <a:p>
            <a:r>
              <a:rPr lang="cs-CZ" dirty="0" smtClean="0"/>
              <a:t>4) </a:t>
            </a:r>
            <a:r>
              <a:rPr lang="en-US" dirty="0" smtClean="0"/>
              <a:t>The Ostrava museum</a:t>
            </a:r>
            <a:endParaRPr lang="en-US" dirty="0"/>
          </a:p>
        </p:txBody>
      </p:sp>
      <p:pic>
        <p:nvPicPr>
          <p:cNvPr id="6" name="Obrázek 5" descr="ostravske-muzeum-6.jpg"/>
          <p:cNvPicPr>
            <a:picLocks noChangeAspect="1"/>
          </p:cNvPicPr>
          <p:nvPr/>
        </p:nvPicPr>
        <p:blipFill>
          <a:blip r:embed="rId3" cstate="print"/>
          <a:stretch>
            <a:fillRect/>
          </a:stretch>
        </p:blipFill>
        <p:spPr>
          <a:xfrm>
            <a:off x="323528" y="1340768"/>
            <a:ext cx="4323498" cy="2880320"/>
          </a:xfrm>
          <a:prstGeom prst="rect">
            <a:avLst/>
          </a:prstGeom>
        </p:spPr>
      </p:pic>
      <p:sp>
        <p:nvSpPr>
          <p:cNvPr id="15361" name="Rectangle 1"/>
          <p:cNvSpPr>
            <a:spLocks noChangeArrowheads="1"/>
          </p:cNvSpPr>
          <p:nvPr/>
        </p:nvSpPr>
        <p:spPr bwMode="auto">
          <a:xfrm>
            <a:off x="251520" y="4509120"/>
            <a:ext cx="7272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The unique exhibit, and the pride of the Ostrava Museum, is the indoor astronomical clock, 225cm high – a work by Jan </a:t>
            </a:r>
            <a:r>
              <a:rPr kumimoji="0" lang="en-GB" sz="2400" b="0" i="0" u="none" strike="noStrike" cap="none" normalizeH="0" baseline="0" dirty="0" err="1" smtClean="0">
                <a:ln>
                  <a:noFill/>
                </a:ln>
                <a:solidFill>
                  <a:schemeClr val="tx1"/>
                </a:solidFill>
                <a:effectLst/>
                <a:latin typeface="Lucida Grande"/>
                <a:ea typeface="Times New Roman" pitchFamily="18" charset="0"/>
                <a:cs typeface="Arial" pitchFamily="34" charset="0"/>
              </a:rPr>
              <a:t>Mašek</a:t>
            </a:r>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 The astronomical clock offers 4 parts – its own clock face, the calendar, and the astronomical and planetary parts.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bdélník 7"/>
          <p:cNvSpPr/>
          <p:nvPr/>
        </p:nvSpPr>
        <p:spPr>
          <a:xfrm>
            <a:off x="4788024" y="980728"/>
            <a:ext cx="4032448" cy="3416320"/>
          </a:xfrm>
          <a:prstGeom prst="rect">
            <a:avLst/>
          </a:prstGeom>
        </p:spPr>
        <p:txBody>
          <a:bodyPr wrap="square">
            <a:spAutoFit/>
          </a:bodyPr>
          <a:lstStyle/>
          <a:p>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In 1931, the Museum was opened in one of the oldest buildings in Ostrava, the Old Town Hall on Masaryk Square. A new permanent exhibit contains art history collections, history of the city and the nature of the local area. </a:t>
            </a:r>
            <a:endParaRPr lang="cs-CZ"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964488" cy="1143000"/>
          </a:xfrm>
        </p:spPr>
        <p:txBody>
          <a:bodyPr>
            <a:normAutofit fontScale="90000"/>
          </a:bodyPr>
          <a:lstStyle/>
          <a:p>
            <a:r>
              <a:rPr lang="cs-CZ" dirty="0" smtClean="0"/>
              <a:t>5) </a:t>
            </a:r>
            <a:r>
              <a:rPr lang="en-GB" dirty="0" smtClean="0"/>
              <a:t>Moravian Ostrava Urban Heritage Zone</a:t>
            </a:r>
            <a:endParaRPr lang="en-GB" dirty="0"/>
          </a:p>
        </p:txBody>
      </p:sp>
      <p:sp>
        <p:nvSpPr>
          <p:cNvPr id="19457" name="Rectangle 1"/>
          <p:cNvSpPr>
            <a:spLocks noChangeArrowheads="1"/>
          </p:cNvSpPr>
          <p:nvPr/>
        </p:nvSpPr>
        <p:spPr bwMode="auto">
          <a:xfrm>
            <a:off x="4283968" y="1556792"/>
            <a:ext cx="46805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The largest heritage zone in the Moravian-Silesian Region was established in 1992 and occupies the central part of Moravian Ostrava. The zone offers architecture and urban planning of the 20th century.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Obrázek 3" descr="namesti.jpg"/>
          <p:cNvPicPr>
            <a:picLocks noChangeAspect="1"/>
          </p:cNvPicPr>
          <p:nvPr/>
        </p:nvPicPr>
        <p:blipFill>
          <a:blip r:embed="rId2" cstate="print"/>
          <a:stretch>
            <a:fillRect/>
          </a:stretch>
        </p:blipFill>
        <p:spPr>
          <a:xfrm>
            <a:off x="467543" y="1556792"/>
            <a:ext cx="3789895" cy="2520280"/>
          </a:xfrm>
          <a:prstGeom prst="rect">
            <a:avLst/>
          </a:prstGeom>
        </p:spPr>
      </p:pic>
      <p:sp>
        <p:nvSpPr>
          <p:cNvPr id="19458" name="Rectangle 2"/>
          <p:cNvSpPr>
            <a:spLocks noChangeArrowheads="1"/>
          </p:cNvSpPr>
          <p:nvPr/>
        </p:nvSpPr>
        <p:spPr bwMode="auto">
          <a:xfrm>
            <a:off x="395536" y="4221088"/>
            <a:ext cx="83884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Masaryk Square is lined by a number of buildings of architectural interest, including the Old City Hall, the former Habsburg café (now the Academia bookshop), and the Golden Crown pharmacy. In the centre of the square is a Marian plague column dating from 1702, and nearby is a statue of St Florien – the patron of fire-fighters.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050904" cy="1143000"/>
          </a:xfrm>
        </p:spPr>
        <p:txBody>
          <a:bodyPr/>
          <a:lstStyle/>
          <a:p>
            <a:r>
              <a:rPr lang="cs-CZ" dirty="0" smtClean="0"/>
              <a:t>6) </a:t>
            </a:r>
            <a:r>
              <a:rPr lang="en-GB" dirty="0" smtClean="0"/>
              <a:t>Mary´s column</a:t>
            </a:r>
            <a:endParaRPr lang="en-GB" dirty="0"/>
          </a:p>
        </p:txBody>
      </p:sp>
      <p:sp>
        <p:nvSpPr>
          <p:cNvPr id="21505" name="Rectangle 1"/>
          <p:cNvSpPr>
            <a:spLocks noChangeArrowheads="1"/>
          </p:cNvSpPr>
          <p:nvPr/>
        </p:nvSpPr>
        <p:spPr bwMode="auto">
          <a:xfrm>
            <a:off x="4644008" y="1268760"/>
            <a:ext cx="38164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Since 1702, Ostrava's main square has been decorated by a sandstone column of the Virgin Mary, carved by sculptor Johannes </a:t>
            </a:r>
            <a:r>
              <a:rPr kumimoji="0" lang="en-GB" sz="2400" b="0" i="0" u="none" strike="noStrike" cap="none" normalizeH="0" baseline="0" dirty="0" err="1" smtClean="0">
                <a:ln>
                  <a:noFill/>
                </a:ln>
                <a:solidFill>
                  <a:schemeClr val="tx1"/>
                </a:solidFill>
                <a:effectLst/>
                <a:latin typeface="Lucida Grande" charset="0"/>
                <a:ea typeface="Times New Roman" pitchFamily="18" charset="0"/>
                <a:cs typeface="Arial" pitchFamily="34" charset="0"/>
              </a:rPr>
              <a:t>Hyacint</a:t>
            </a: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 </a:t>
            </a:r>
            <a:r>
              <a:rPr kumimoji="0" lang="en-GB" sz="2400" b="0" i="0" u="none" strike="noStrike" cap="none" normalizeH="0" baseline="0" dirty="0" err="1" smtClean="0">
                <a:ln>
                  <a:noFill/>
                </a:ln>
                <a:solidFill>
                  <a:schemeClr val="tx1"/>
                </a:solidFill>
                <a:effectLst/>
                <a:latin typeface="Lucida Grande" charset="0"/>
                <a:ea typeface="Times New Roman" pitchFamily="18" charset="0"/>
                <a:cs typeface="Arial" pitchFamily="34" charset="0"/>
              </a:rPr>
              <a:t>Zelander</a:t>
            </a:r>
            <a:r>
              <a:rPr kumimoji="0" lang="en-GB" sz="2400" b="0" i="0" u="none" strike="noStrike" cap="none" normalizeH="0" baseline="0" dirty="0" smtClean="0">
                <a:ln>
                  <a:noFill/>
                </a:ln>
                <a:solidFill>
                  <a:schemeClr val="tx1"/>
                </a:solidFill>
                <a:effectLst/>
                <a:latin typeface="Lucida Grande" charset="0"/>
                <a:ea typeface="Times New Roman" pitchFamily="18" charset="0"/>
                <a:cs typeface="Arial" pitchFamily="34" charset="0"/>
              </a:rPr>
              <a:t>. It was built in memory of the survivors of the plague that swept through the area at the end of the 17th century.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Obrázek 3" descr="sloup mariansky.jpg"/>
          <p:cNvPicPr>
            <a:picLocks noChangeAspect="1"/>
          </p:cNvPicPr>
          <p:nvPr/>
        </p:nvPicPr>
        <p:blipFill>
          <a:blip r:embed="rId2" cstate="print"/>
          <a:stretch>
            <a:fillRect/>
          </a:stretch>
        </p:blipFill>
        <p:spPr>
          <a:xfrm>
            <a:off x="467544" y="1988840"/>
            <a:ext cx="3789895" cy="25202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 </a:t>
            </a:r>
            <a:r>
              <a:rPr lang="en-GB" dirty="0" smtClean="0"/>
              <a:t>The Church of St. Wenceslas</a:t>
            </a:r>
            <a:endParaRPr lang="en-GB" dirty="0"/>
          </a:p>
        </p:txBody>
      </p:sp>
      <p:pic>
        <p:nvPicPr>
          <p:cNvPr id="3" name="Obrázek 2" descr="kostel sv vaclava.jpg"/>
          <p:cNvPicPr>
            <a:picLocks noChangeAspect="1"/>
          </p:cNvPicPr>
          <p:nvPr/>
        </p:nvPicPr>
        <p:blipFill>
          <a:blip r:embed="rId2" cstate="print"/>
          <a:stretch>
            <a:fillRect/>
          </a:stretch>
        </p:blipFill>
        <p:spPr>
          <a:xfrm>
            <a:off x="467544" y="1700808"/>
            <a:ext cx="3816424" cy="2537922"/>
          </a:xfrm>
          <a:prstGeom prst="rect">
            <a:avLst/>
          </a:prstGeom>
        </p:spPr>
      </p:pic>
      <p:sp>
        <p:nvSpPr>
          <p:cNvPr id="4" name="Obdélník 3"/>
          <p:cNvSpPr/>
          <p:nvPr/>
        </p:nvSpPr>
        <p:spPr>
          <a:xfrm>
            <a:off x="4572000" y="1484784"/>
            <a:ext cx="4104456" cy="3046988"/>
          </a:xfrm>
          <a:prstGeom prst="rect">
            <a:avLst/>
          </a:prstGeom>
        </p:spPr>
        <p:txBody>
          <a:bodyPr wrap="square">
            <a:spAutoFit/>
          </a:bodyPr>
          <a:lstStyle/>
          <a:p>
            <a:r>
              <a:rPr lang="en-GB" sz="2400" dirty="0"/>
              <a:t>The first written </a:t>
            </a:r>
            <a:r>
              <a:rPr lang="en-GB" sz="2400" dirty="0" smtClean="0"/>
              <a:t>document</a:t>
            </a:r>
            <a:r>
              <a:rPr lang="cs-CZ" sz="2400" dirty="0" smtClean="0"/>
              <a:t> </a:t>
            </a:r>
            <a:r>
              <a:rPr lang="en-GB" sz="2400" dirty="0" smtClean="0"/>
              <a:t>about </a:t>
            </a:r>
            <a:r>
              <a:rPr lang="en-GB" sz="2400" dirty="0"/>
              <a:t>this parish church in Moravian Ostrava dates back to 1297. After a fire in the early 14th century, the church was rebuilt. The originally Gothic tower was rebuilt in renaissance style in </a:t>
            </a:r>
            <a:r>
              <a:rPr lang="en-GB" sz="2400" dirty="0" smtClean="0"/>
              <a:t>1594</a:t>
            </a:r>
            <a:r>
              <a:rPr lang="cs-CZ" sz="2400" dirty="0" smtClean="0"/>
              <a:t>.</a:t>
            </a:r>
            <a:endParaRPr lang="en-GB" sz="2400" dirty="0"/>
          </a:p>
        </p:txBody>
      </p:sp>
      <p:sp>
        <p:nvSpPr>
          <p:cNvPr id="17409" name="Rectangle 1"/>
          <p:cNvSpPr>
            <a:spLocks noChangeArrowheads="1"/>
          </p:cNvSpPr>
          <p:nvPr/>
        </p:nvSpPr>
        <p:spPr bwMode="auto">
          <a:xfrm>
            <a:off x="395536" y="4641612"/>
            <a:ext cx="78843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Lucida Grande"/>
                <a:ea typeface="Times New Roman" pitchFamily="18" charset="0"/>
                <a:cs typeface="Arial" pitchFamily="34" charset="0"/>
              </a:rPr>
              <a:t>Two Baroque chapels were added in the 17th century, as was the side chapel of the Virgin Mary. The church is the oldest preserved building in Ostrava.</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884</Words>
  <Application>Microsoft Office PowerPoint</Application>
  <PresentationFormat>Předvádění na obrazovce (4:3)</PresentationFormat>
  <Paragraphs>33</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sady Office</vt:lpstr>
      <vt:lpstr> Our town - OSTRAVA</vt:lpstr>
      <vt:lpstr>Our town Ostrava is well-known for its heavy industry, poluted environment, universities, beer, soccer, ice-hockey and our school Kosmonautů 15 </vt:lpstr>
      <vt:lpstr>1) New town hall and watchtower</vt:lpstr>
      <vt:lpstr>2) The Miloš Sýkora Bridge</vt:lpstr>
      <vt:lpstr>3) The Silesian town hall</vt:lpstr>
      <vt:lpstr>4) The Ostrava museum</vt:lpstr>
      <vt:lpstr>5) Moravian Ostrava Urban Heritage Zone</vt:lpstr>
      <vt:lpstr>6) Mary´s column</vt:lpstr>
      <vt:lpstr>7) The Church of St. Wenceslas</vt:lpstr>
      <vt:lpstr>8) The Cathedral of Divine Saviour </vt:lpstr>
      <vt:lpstr>9) The Puppet Theatre</vt:lpstr>
      <vt:lpstr>10) Silesian Ostrava Castle</vt:lpstr>
      <vt:lpstr>11) The Antonín Dvořák Theatre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Ostrava</dc:title>
  <dc:creator>a.holasova</dc:creator>
  <cp:lastModifiedBy>a.holasova</cp:lastModifiedBy>
  <cp:revision>13</cp:revision>
  <dcterms:created xsi:type="dcterms:W3CDTF">2014-01-04T20:58:36Z</dcterms:created>
  <dcterms:modified xsi:type="dcterms:W3CDTF">2016-06-05T10:56:05Z</dcterms:modified>
</cp:coreProperties>
</file>