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71" r:id="rId5"/>
    <p:sldId id="257" r:id="rId6"/>
    <p:sldId id="259" r:id="rId7"/>
    <p:sldId id="260" r:id="rId8"/>
    <p:sldId id="261" r:id="rId9"/>
    <p:sldId id="263" r:id="rId10"/>
    <p:sldId id="265" r:id="rId11"/>
    <p:sldId id="264" r:id="rId12"/>
    <p:sldId id="266" r:id="rId13"/>
    <p:sldId id="258" r:id="rId14"/>
    <p:sldId id="267" r:id="rId15"/>
    <p:sldId id="268" r:id="rId16"/>
    <p:sldId id="272" r:id="rId17"/>
    <p:sldId id="273" r:id="rId18"/>
    <p:sldId id="274" r:id="rId19"/>
    <p:sldId id="275" r:id="rId20"/>
    <p:sldId id="277" r:id="rId2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73" d="100"/>
          <a:sy n="73" d="100"/>
        </p:scale>
        <p:origin x="-130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holasova\Downloads\Final%20evaluation%20-%20Ostrava%20meeting%20(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holasova\Downloads\Final%20evaluation%20-%20Ostrava%20meeting%20(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holasova\Downloads\Final%20evaluation%20-%20Ostrava%20meeting%20(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a.holasova\Downloads\Final%20evaluation%20-%20Ostrava%20meeting%20(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a.holasova\Documents\Etwinning\Teaching%20An%20Effective%20key%20to%20self-learning\evaluace\Final%20evaluation%20-%20Ostrava%20meeting%2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cs-CZ"/>
  <c:chart>
    <c:plotArea>
      <c:layout/>
      <c:pieChart>
        <c:varyColors val="1"/>
        <c:ser>
          <c:idx val="0"/>
          <c:order val="0"/>
          <c:dLbls>
            <c:spPr>
              <a:solidFill>
                <a:sysClr val="window" lastClr="FFFFFF"/>
              </a:solidFill>
            </c:spPr>
            <c:txPr>
              <a:bodyPr/>
              <a:lstStyle/>
              <a:p>
                <a:pPr>
                  <a:defRPr sz="2000" b="1"/>
                </a:pPr>
                <a:endParaRPr lang="cs-CZ"/>
              </a:p>
            </c:txPr>
            <c:showPercent val="1"/>
            <c:showLeaderLines val="1"/>
          </c:dLbls>
          <c:cat>
            <c:strRef>
              <c:f>Sheet1!$C$6:$H$6</c:f>
              <c:strCache>
                <c:ptCount val="6"/>
                <c:pt idx="0">
                  <c:v>Belgium</c:v>
                </c:pt>
                <c:pt idx="1">
                  <c:v>Bulgaria</c:v>
                </c:pt>
                <c:pt idx="2">
                  <c:v>Czech Republic</c:v>
                </c:pt>
                <c:pt idx="3">
                  <c:v>Ireland</c:v>
                </c:pt>
                <c:pt idx="4">
                  <c:v>Italy</c:v>
                </c:pt>
                <c:pt idx="5">
                  <c:v>Spain</c:v>
                </c:pt>
              </c:strCache>
            </c:strRef>
          </c:cat>
          <c:val>
            <c:numRef>
              <c:f>Sheet1!$C$7:$H$7</c:f>
              <c:numCache>
                <c:formatCode>General</c:formatCode>
                <c:ptCount val="6"/>
                <c:pt idx="0">
                  <c:v>4</c:v>
                </c:pt>
                <c:pt idx="1">
                  <c:v>7</c:v>
                </c:pt>
                <c:pt idx="2">
                  <c:v>7</c:v>
                </c:pt>
                <c:pt idx="3">
                  <c:v>4</c:v>
                </c:pt>
                <c:pt idx="4">
                  <c:v>4</c:v>
                </c:pt>
                <c:pt idx="5">
                  <c:v>1</c:v>
                </c:pt>
              </c:numCache>
            </c:numRef>
          </c:val>
        </c:ser>
        <c:firstSliceAng val="0"/>
      </c:pieChart>
    </c:plotArea>
    <c:legend>
      <c:legendPos val="r"/>
      <c:layout>
        <c:manualLayout>
          <c:xMode val="edge"/>
          <c:yMode val="edge"/>
          <c:x val="0.67442208612812293"/>
          <c:y val="0.22711674841354204"/>
          <c:w val="0.31631865461261793"/>
          <c:h val="0.62152916406961345"/>
        </c:manualLayout>
      </c:layout>
      <c:txPr>
        <a:bodyPr/>
        <a:lstStyle/>
        <a:p>
          <a:pPr>
            <a:defRPr sz="2000" b="1"/>
          </a:pPr>
          <a:endParaRPr lang="cs-CZ"/>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cs-CZ"/>
  <c:chart>
    <c:plotArea>
      <c:layout/>
      <c:pieChart>
        <c:varyColors val="1"/>
        <c:ser>
          <c:idx val="0"/>
          <c:order val="0"/>
          <c:dLbls>
            <c:spPr>
              <a:solidFill>
                <a:schemeClr val="bg1"/>
              </a:solidFill>
            </c:spPr>
            <c:txPr>
              <a:bodyPr/>
              <a:lstStyle/>
              <a:p>
                <a:pPr>
                  <a:defRPr sz="2000" b="1"/>
                </a:pPr>
                <a:endParaRPr lang="cs-CZ"/>
              </a:p>
            </c:txPr>
            <c:showPercent val="1"/>
            <c:showLeaderLines val="1"/>
          </c:dLbls>
          <c:cat>
            <c:strRef>
              <c:f>Sheet1!$C$10:$E$10</c:f>
              <c:strCache>
                <c:ptCount val="3"/>
                <c:pt idx="0">
                  <c:v>teacher</c:v>
                </c:pt>
                <c:pt idx="1">
                  <c:v>student participant</c:v>
                </c:pt>
                <c:pt idx="2">
                  <c:v>student activity organizer</c:v>
                </c:pt>
              </c:strCache>
            </c:strRef>
          </c:cat>
          <c:val>
            <c:numRef>
              <c:f>Sheet1!$C$11:$E$11</c:f>
              <c:numCache>
                <c:formatCode>General</c:formatCode>
                <c:ptCount val="3"/>
                <c:pt idx="0">
                  <c:v>6</c:v>
                </c:pt>
                <c:pt idx="1">
                  <c:v>6</c:v>
                </c:pt>
                <c:pt idx="2">
                  <c:v>15</c:v>
                </c:pt>
              </c:numCache>
            </c:numRef>
          </c:val>
        </c:ser>
        <c:firstSliceAng val="0"/>
      </c:pieChart>
    </c:plotArea>
    <c:legend>
      <c:legendPos val="r"/>
      <c:layout>
        <c:manualLayout>
          <c:xMode val="edge"/>
          <c:yMode val="edge"/>
          <c:x val="0.57383464566929165"/>
          <c:y val="0.13368328958880141"/>
          <c:w val="0.40949868766404246"/>
          <c:h val="0.82522564887722349"/>
        </c:manualLayout>
      </c:layout>
      <c:txPr>
        <a:bodyPr/>
        <a:lstStyle/>
        <a:p>
          <a:pPr>
            <a:defRPr sz="2000" b="1"/>
          </a:pPr>
          <a:endParaRPr lang="cs-CZ"/>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cs-CZ"/>
  <c:chart>
    <c:plotArea>
      <c:layout/>
      <c:pieChart>
        <c:varyColors val="1"/>
        <c:ser>
          <c:idx val="0"/>
          <c:order val="0"/>
          <c:dLbls>
            <c:spPr>
              <a:solidFill>
                <a:sysClr val="window" lastClr="FFFFFF"/>
              </a:solidFill>
            </c:spPr>
            <c:txPr>
              <a:bodyPr/>
              <a:lstStyle/>
              <a:p>
                <a:pPr>
                  <a:defRPr sz="2000" b="1"/>
                </a:pPr>
                <a:endParaRPr lang="cs-CZ"/>
              </a:p>
            </c:txPr>
            <c:showPercent val="1"/>
            <c:showLeaderLines val="1"/>
          </c:dLbls>
          <c:cat>
            <c:strRef>
              <c:f>Sheet1!$C$14:$D$14</c:f>
              <c:strCache>
                <c:ptCount val="2"/>
                <c:pt idx="0">
                  <c:v>female</c:v>
                </c:pt>
                <c:pt idx="1">
                  <c:v>male</c:v>
                </c:pt>
              </c:strCache>
            </c:strRef>
          </c:cat>
          <c:val>
            <c:numRef>
              <c:f>Sheet1!$C$15:$D$15</c:f>
              <c:numCache>
                <c:formatCode>General</c:formatCode>
                <c:ptCount val="2"/>
                <c:pt idx="0">
                  <c:v>20</c:v>
                </c:pt>
                <c:pt idx="1">
                  <c:v>7</c:v>
                </c:pt>
              </c:numCache>
            </c:numRef>
          </c:val>
        </c:ser>
        <c:firstSliceAng val="0"/>
      </c:pieChart>
    </c:plotArea>
    <c:legend>
      <c:legendPos val="r"/>
      <c:layout>
        <c:manualLayout>
          <c:xMode val="edge"/>
          <c:yMode val="edge"/>
          <c:x val="0.73378523865072443"/>
          <c:y val="0.27065820025484089"/>
          <c:w val="0.19646167492952271"/>
          <c:h val="0.54777690405334734"/>
        </c:manualLayout>
      </c:layout>
      <c:txPr>
        <a:bodyPr/>
        <a:lstStyle/>
        <a:p>
          <a:pPr>
            <a:defRPr sz="2000" b="1"/>
          </a:pPr>
          <a:endParaRPr lang="cs-CZ"/>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cs-CZ"/>
  <c:chart>
    <c:plotArea>
      <c:layout/>
      <c:pieChart>
        <c:varyColors val="1"/>
        <c:ser>
          <c:idx val="0"/>
          <c:order val="0"/>
          <c:dLbls>
            <c:spPr>
              <a:solidFill>
                <a:schemeClr val="bg1"/>
              </a:solidFill>
            </c:spPr>
            <c:txPr>
              <a:bodyPr/>
              <a:lstStyle/>
              <a:p>
                <a:pPr>
                  <a:defRPr sz="2000" b="1"/>
                </a:pPr>
                <a:endParaRPr lang="cs-CZ"/>
              </a:p>
            </c:txPr>
            <c:showPercent val="1"/>
            <c:showLeaderLines val="1"/>
          </c:dLbls>
          <c:cat>
            <c:strRef>
              <c:f>Sheet1!$C$2:$F$2</c:f>
              <c:strCache>
                <c:ptCount val="4"/>
                <c:pt idx="0">
                  <c:v>7 points</c:v>
                </c:pt>
                <c:pt idx="1">
                  <c:v>8 points</c:v>
                </c:pt>
                <c:pt idx="2">
                  <c:v>9 points</c:v>
                </c:pt>
                <c:pt idx="3">
                  <c:v>10 points</c:v>
                </c:pt>
              </c:strCache>
            </c:strRef>
          </c:cat>
          <c:val>
            <c:numRef>
              <c:f>Sheet1!$C$3:$F$3</c:f>
              <c:numCache>
                <c:formatCode>General</c:formatCode>
                <c:ptCount val="4"/>
                <c:pt idx="0">
                  <c:v>2</c:v>
                </c:pt>
                <c:pt idx="1">
                  <c:v>4</c:v>
                </c:pt>
                <c:pt idx="2">
                  <c:v>9</c:v>
                </c:pt>
                <c:pt idx="3">
                  <c:v>12</c:v>
                </c:pt>
              </c:numCache>
            </c:numRef>
          </c:val>
        </c:ser>
        <c:firstSliceAng val="0"/>
      </c:pieChart>
    </c:plotArea>
    <c:legend>
      <c:legendPos val="r"/>
      <c:layout>
        <c:manualLayout>
          <c:xMode val="edge"/>
          <c:yMode val="edge"/>
          <c:x val="0.72573381452318486"/>
          <c:y val="0.24418560204756423"/>
          <c:w val="0.27117976572372898"/>
          <c:h val="0.52565873826189058"/>
        </c:manualLayout>
      </c:layout>
      <c:txPr>
        <a:bodyPr/>
        <a:lstStyle/>
        <a:p>
          <a:pPr>
            <a:defRPr sz="2000" b="1"/>
          </a:pPr>
          <a:endParaRPr lang="cs-CZ"/>
        </a:p>
      </c:txPr>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cs-CZ"/>
  <c:chart>
    <c:plotArea>
      <c:layout/>
      <c:barChart>
        <c:barDir val="bar"/>
        <c:grouping val="clustered"/>
        <c:ser>
          <c:idx val="0"/>
          <c:order val="0"/>
          <c:spPr>
            <a:ln>
              <a:solidFill>
                <a:schemeClr val="tx1"/>
              </a:solidFill>
            </a:ln>
          </c:spPr>
          <c:dPt>
            <c:idx val="0"/>
            <c:spPr>
              <a:solidFill>
                <a:srgbClr val="FF0000"/>
              </a:solidFill>
              <a:ln>
                <a:solidFill>
                  <a:schemeClr val="tx1"/>
                </a:solidFill>
              </a:ln>
            </c:spPr>
          </c:dPt>
          <c:dPt>
            <c:idx val="1"/>
            <c:spPr>
              <a:solidFill>
                <a:srgbClr val="00B050"/>
              </a:solidFill>
              <a:ln>
                <a:solidFill>
                  <a:schemeClr val="tx1"/>
                </a:solidFill>
              </a:ln>
            </c:spPr>
          </c:dPt>
          <c:dPt>
            <c:idx val="2"/>
            <c:spPr>
              <a:solidFill>
                <a:srgbClr val="00B050"/>
              </a:solidFill>
              <a:ln>
                <a:solidFill>
                  <a:schemeClr val="tx1"/>
                </a:solidFill>
              </a:ln>
            </c:spPr>
          </c:dPt>
          <c:dPt>
            <c:idx val="3"/>
            <c:spPr>
              <a:solidFill>
                <a:srgbClr val="FF0000"/>
              </a:solidFill>
              <a:ln>
                <a:solidFill>
                  <a:schemeClr val="tx1"/>
                </a:solidFill>
              </a:ln>
            </c:spPr>
          </c:dPt>
          <c:dPt>
            <c:idx val="4"/>
            <c:spPr>
              <a:solidFill>
                <a:srgbClr val="FF0000"/>
              </a:solidFill>
              <a:ln>
                <a:solidFill>
                  <a:schemeClr val="tx1"/>
                </a:solidFill>
              </a:ln>
            </c:spPr>
          </c:dPt>
          <c:dPt>
            <c:idx val="5"/>
            <c:spPr>
              <a:solidFill>
                <a:srgbClr val="00B050"/>
              </a:solidFill>
              <a:ln>
                <a:solidFill>
                  <a:schemeClr val="tx1"/>
                </a:solidFill>
              </a:ln>
            </c:spPr>
          </c:dPt>
          <c:dPt>
            <c:idx val="6"/>
            <c:spPr>
              <a:solidFill>
                <a:srgbClr val="FF0000"/>
              </a:solidFill>
              <a:ln>
                <a:solidFill>
                  <a:schemeClr val="tx1"/>
                </a:solidFill>
              </a:ln>
            </c:spPr>
          </c:dPt>
          <c:dPt>
            <c:idx val="8"/>
            <c:spPr>
              <a:solidFill>
                <a:srgbClr val="FF0000"/>
              </a:solidFill>
              <a:ln>
                <a:solidFill>
                  <a:schemeClr val="tx1"/>
                </a:solidFill>
              </a:ln>
            </c:spPr>
          </c:dPt>
          <c:dPt>
            <c:idx val="10"/>
            <c:spPr>
              <a:solidFill>
                <a:srgbClr val="FF0000"/>
              </a:solidFill>
              <a:ln>
                <a:solidFill>
                  <a:schemeClr val="tx1"/>
                </a:solidFill>
              </a:ln>
            </c:spPr>
          </c:dPt>
          <c:dPt>
            <c:idx val="12"/>
            <c:spPr>
              <a:solidFill>
                <a:srgbClr val="FFFF00"/>
              </a:solidFill>
              <a:ln>
                <a:solidFill>
                  <a:schemeClr val="tx1"/>
                </a:solidFill>
              </a:ln>
            </c:spPr>
          </c:dPt>
          <c:dPt>
            <c:idx val="15"/>
            <c:spPr>
              <a:solidFill>
                <a:srgbClr val="FF0000"/>
              </a:solidFill>
              <a:ln>
                <a:solidFill>
                  <a:schemeClr val="tx1"/>
                </a:solidFill>
              </a:ln>
            </c:spPr>
          </c:dPt>
          <c:dPt>
            <c:idx val="20"/>
            <c:spPr>
              <a:solidFill>
                <a:srgbClr val="FF0000"/>
              </a:solidFill>
              <a:ln>
                <a:solidFill>
                  <a:schemeClr val="tx1"/>
                </a:solidFill>
              </a:ln>
            </c:spPr>
          </c:dPt>
          <c:dPt>
            <c:idx val="21"/>
            <c:spPr>
              <a:solidFill>
                <a:srgbClr val="FF0000"/>
              </a:solidFill>
              <a:ln>
                <a:solidFill>
                  <a:schemeClr val="tx1"/>
                </a:solidFill>
              </a:ln>
            </c:spPr>
          </c:dPt>
          <c:dPt>
            <c:idx val="22"/>
            <c:spPr>
              <a:solidFill>
                <a:srgbClr val="FFFF00"/>
              </a:solidFill>
              <a:ln>
                <a:solidFill>
                  <a:schemeClr val="tx1"/>
                </a:solidFill>
              </a:ln>
            </c:spPr>
          </c:dPt>
          <c:dPt>
            <c:idx val="23"/>
            <c:spPr>
              <a:solidFill>
                <a:srgbClr val="FFFF00"/>
              </a:solidFill>
              <a:ln>
                <a:solidFill>
                  <a:schemeClr val="tx1"/>
                </a:solidFill>
              </a:ln>
            </c:spPr>
          </c:dPt>
          <c:dPt>
            <c:idx val="24"/>
            <c:spPr>
              <a:solidFill>
                <a:srgbClr val="FFFF00"/>
              </a:solidFill>
              <a:ln>
                <a:solidFill>
                  <a:schemeClr val="tx1"/>
                </a:solidFill>
              </a:ln>
            </c:spPr>
          </c:dPt>
          <c:dPt>
            <c:idx val="25"/>
            <c:spPr>
              <a:solidFill>
                <a:srgbClr val="FFFF00"/>
              </a:solidFill>
              <a:ln>
                <a:solidFill>
                  <a:schemeClr val="tx1"/>
                </a:solidFill>
              </a:ln>
            </c:spPr>
          </c:dPt>
          <c:cat>
            <c:strRef>
              <c:f>List2!$A$3:$A$28</c:f>
              <c:strCache>
                <c:ptCount val="26"/>
                <c:pt idx="0">
                  <c:v>Teaching Czech pupils </c:v>
                </c:pt>
                <c:pt idx="1">
                  <c:v>Krakow / Auschwitz visit </c:v>
                </c:pt>
                <c:pt idx="2">
                  <c:v>Prague visit </c:v>
                </c:pt>
                <c:pt idx="3">
                  <c:v>Science centre museum </c:v>
                </c:pt>
                <c:pt idx="4">
                  <c:v>Czech pupils cooperation during project lesson </c:v>
                </c:pt>
                <c:pt idx="5">
                  <c:v>Free time and activities with friends</c:v>
                </c:pt>
                <c:pt idx="6">
                  <c:v>Czech music lesson </c:v>
                </c:pt>
                <c:pt idx="7">
                  <c:v>Ostrava sightseeing + Karolina shopping centre </c:v>
                </c:pt>
                <c:pt idx="8">
                  <c:v>Technical Museum U6 in factory </c:v>
                </c:pt>
                <c:pt idx="9">
                  <c:v>Closing ceremony with the headmaster </c:v>
                </c:pt>
                <c:pt idx="10">
                  <c:v>Interview + making the video</c:v>
                </c:pt>
                <c:pt idx="11">
                  <c:v>Disco evening </c:v>
                </c:pt>
                <c:pt idx="12">
                  <c:v>Accommodation in the hotel </c:v>
                </c:pt>
                <c:pt idx="13">
                  <c:v>Ostrava townhall watchtower </c:v>
                </c:pt>
                <c:pt idx="14">
                  <c:v>Welcome meeting</c:v>
                </c:pt>
                <c:pt idx="15">
                  <c:v>Presentation of team Fairtrade posters </c:v>
                </c:pt>
                <c:pt idx="16">
                  <c:v>Introduction of Czech cold homemode cuisine</c:v>
                </c:pt>
                <c:pt idx="17">
                  <c:v>Ice-breakers in gym </c:v>
                </c:pt>
                <c:pt idx="18">
                  <c:v>Trip to the mountains and funicular </c:v>
                </c:pt>
                <c:pt idx="19">
                  <c:v>Seeing the mayor deputy at the townhall </c:v>
                </c:pt>
                <c:pt idx="20">
                  <c:v>Geography lesson about Czech Republic </c:v>
                </c:pt>
                <c:pt idx="21">
                  <c:v>Czech lesson on fairtrade</c:v>
                </c:pt>
                <c:pt idx="22">
                  <c:v>Czech cuisine in restaurant </c:v>
                </c:pt>
                <c:pt idx="23">
                  <c:v>Breakfasts prepared by Czech pupils</c:v>
                </c:pt>
                <c:pt idx="24">
                  <c:v>Accommodation in the family</c:v>
                </c:pt>
                <c:pt idx="25">
                  <c:v>Lunch in school canteen</c:v>
                </c:pt>
              </c:strCache>
            </c:strRef>
          </c:cat>
          <c:val>
            <c:numRef>
              <c:f>List2!$B$3:$B$28</c:f>
              <c:numCache>
                <c:formatCode>General</c:formatCode>
                <c:ptCount val="26"/>
                <c:pt idx="0">
                  <c:v>9.2399999999999984</c:v>
                </c:pt>
                <c:pt idx="1">
                  <c:v>9.2399999999999984</c:v>
                </c:pt>
                <c:pt idx="2">
                  <c:v>9.18</c:v>
                </c:pt>
                <c:pt idx="3">
                  <c:v>9</c:v>
                </c:pt>
                <c:pt idx="4">
                  <c:v>8.9600000000000026</c:v>
                </c:pt>
                <c:pt idx="5">
                  <c:v>8.9600000000000026</c:v>
                </c:pt>
                <c:pt idx="6">
                  <c:v>8.89</c:v>
                </c:pt>
                <c:pt idx="7">
                  <c:v>8.8800000000000008</c:v>
                </c:pt>
                <c:pt idx="8">
                  <c:v>8.8500000000000014</c:v>
                </c:pt>
                <c:pt idx="9">
                  <c:v>8.81</c:v>
                </c:pt>
                <c:pt idx="10">
                  <c:v>8.81</c:v>
                </c:pt>
                <c:pt idx="11">
                  <c:v>8.77</c:v>
                </c:pt>
                <c:pt idx="12">
                  <c:v>8.7399999999999984</c:v>
                </c:pt>
                <c:pt idx="13">
                  <c:v>8.7299999999999986</c:v>
                </c:pt>
                <c:pt idx="14">
                  <c:v>8.65</c:v>
                </c:pt>
                <c:pt idx="15">
                  <c:v>8.59</c:v>
                </c:pt>
                <c:pt idx="16">
                  <c:v>8.5</c:v>
                </c:pt>
                <c:pt idx="17">
                  <c:v>8.41</c:v>
                </c:pt>
                <c:pt idx="18">
                  <c:v>8.27</c:v>
                </c:pt>
                <c:pt idx="19">
                  <c:v>8.07</c:v>
                </c:pt>
                <c:pt idx="20">
                  <c:v>7.85</c:v>
                </c:pt>
                <c:pt idx="21">
                  <c:v>7.85</c:v>
                </c:pt>
                <c:pt idx="22">
                  <c:v>7.7700000000000005</c:v>
                </c:pt>
                <c:pt idx="23">
                  <c:v>7.52</c:v>
                </c:pt>
                <c:pt idx="24">
                  <c:v>7.4300000000000006</c:v>
                </c:pt>
                <c:pt idx="25">
                  <c:v>7.17</c:v>
                </c:pt>
              </c:numCache>
            </c:numRef>
          </c:val>
        </c:ser>
        <c:axId val="133024000"/>
        <c:axId val="133029888"/>
      </c:barChart>
      <c:catAx>
        <c:axId val="133024000"/>
        <c:scaling>
          <c:orientation val="minMax"/>
        </c:scaling>
        <c:axPos val="l"/>
        <c:tickLblPos val="nextTo"/>
        <c:txPr>
          <a:bodyPr/>
          <a:lstStyle/>
          <a:p>
            <a:pPr>
              <a:defRPr b="1"/>
            </a:pPr>
            <a:endParaRPr lang="cs-CZ"/>
          </a:p>
        </c:txPr>
        <c:crossAx val="133029888"/>
        <c:crosses val="autoZero"/>
        <c:auto val="1"/>
        <c:lblAlgn val="ctr"/>
        <c:lblOffset val="100"/>
      </c:catAx>
      <c:valAx>
        <c:axId val="133029888"/>
        <c:scaling>
          <c:orientation val="minMax"/>
        </c:scaling>
        <c:axPos val="b"/>
        <c:majorGridlines/>
        <c:numFmt formatCode="General" sourceLinked="1"/>
        <c:tickLblPos val="nextTo"/>
        <c:crossAx val="133024000"/>
        <c:crosses val="autoZero"/>
        <c:crossBetween val="between"/>
      </c:valAx>
    </c:plotArea>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90527F0C-7FA2-471A-B04E-A9962B4B1CEB}" type="datetimeFigureOut">
              <a:rPr lang="cs-CZ" smtClean="0"/>
              <a:pPr/>
              <a:t>7.2.2016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7C93FB5-C89C-4DE4-A343-5460B256BEB1}"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0527F0C-7FA2-471A-B04E-A9962B4B1CEB}" type="datetimeFigureOut">
              <a:rPr lang="cs-CZ" smtClean="0"/>
              <a:pPr/>
              <a:t>7.2.2016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7C93FB5-C89C-4DE4-A343-5460B256BEB1}"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0527F0C-7FA2-471A-B04E-A9962B4B1CEB}" type="datetimeFigureOut">
              <a:rPr lang="cs-CZ" smtClean="0"/>
              <a:pPr/>
              <a:t>7.2.2016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7C93FB5-C89C-4DE4-A343-5460B256BEB1}"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0527F0C-7FA2-471A-B04E-A9962B4B1CEB}" type="datetimeFigureOut">
              <a:rPr lang="cs-CZ" smtClean="0"/>
              <a:pPr/>
              <a:t>7.2.2016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7C93FB5-C89C-4DE4-A343-5460B256BEB1}"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90527F0C-7FA2-471A-B04E-A9962B4B1CEB}" type="datetimeFigureOut">
              <a:rPr lang="cs-CZ" smtClean="0"/>
              <a:pPr/>
              <a:t>7.2.2016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7C93FB5-C89C-4DE4-A343-5460B256BEB1}"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0527F0C-7FA2-471A-B04E-A9962B4B1CEB}" type="datetimeFigureOut">
              <a:rPr lang="cs-CZ" smtClean="0"/>
              <a:pPr/>
              <a:t>7.2.2016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7C93FB5-C89C-4DE4-A343-5460B256BEB1}"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0527F0C-7FA2-471A-B04E-A9962B4B1CEB}" type="datetimeFigureOut">
              <a:rPr lang="cs-CZ" smtClean="0"/>
              <a:pPr/>
              <a:t>7.2.2016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7C93FB5-C89C-4DE4-A343-5460B256BEB1}"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90527F0C-7FA2-471A-B04E-A9962B4B1CEB}" type="datetimeFigureOut">
              <a:rPr lang="cs-CZ" smtClean="0"/>
              <a:pPr/>
              <a:t>7.2.2016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7C93FB5-C89C-4DE4-A343-5460B256BEB1}"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0527F0C-7FA2-471A-B04E-A9962B4B1CEB}" type="datetimeFigureOut">
              <a:rPr lang="cs-CZ" smtClean="0"/>
              <a:pPr/>
              <a:t>7.2.2016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7C93FB5-C89C-4DE4-A343-5460B256BEB1}"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0527F0C-7FA2-471A-B04E-A9962B4B1CEB}" type="datetimeFigureOut">
              <a:rPr lang="cs-CZ" smtClean="0"/>
              <a:pPr/>
              <a:t>7.2.2016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7C93FB5-C89C-4DE4-A343-5460B256BEB1}"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0527F0C-7FA2-471A-B04E-A9962B4B1CEB}" type="datetimeFigureOut">
              <a:rPr lang="cs-CZ" smtClean="0"/>
              <a:pPr/>
              <a:t>7.2.2016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7C93FB5-C89C-4DE4-A343-5460B256BEB1}"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527F0C-7FA2-471A-B04E-A9962B4B1CEB}" type="datetimeFigureOut">
              <a:rPr lang="cs-CZ" smtClean="0"/>
              <a:pPr/>
              <a:t>7.2.2016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C93FB5-C89C-4DE4-A343-5460B256BEB1}"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holasova\Documents\Etwinning\Teaching An Effective key to self-learning\erasmus+logo_mic.jpg"/>
          <p:cNvPicPr>
            <a:picLocks noChangeAspect="1" noChangeArrowheads="1"/>
          </p:cNvPicPr>
          <p:nvPr/>
        </p:nvPicPr>
        <p:blipFill>
          <a:blip r:embed="rId2" cstate="print"/>
          <a:srcRect/>
          <a:stretch>
            <a:fillRect/>
          </a:stretch>
        </p:blipFill>
        <p:spPr bwMode="auto">
          <a:xfrm>
            <a:off x="1763688" y="5013176"/>
            <a:ext cx="5715000" cy="1628775"/>
          </a:xfrm>
          <a:prstGeom prst="rect">
            <a:avLst/>
          </a:prstGeom>
          <a:noFill/>
        </p:spPr>
      </p:pic>
      <p:sp>
        <p:nvSpPr>
          <p:cNvPr id="2" name="Nadpis 1"/>
          <p:cNvSpPr>
            <a:spLocks noGrp="1"/>
          </p:cNvSpPr>
          <p:nvPr>
            <p:ph type="ctrTitle"/>
          </p:nvPr>
        </p:nvSpPr>
        <p:spPr>
          <a:xfrm>
            <a:off x="611560" y="0"/>
            <a:ext cx="7772400" cy="1470025"/>
          </a:xfrm>
        </p:spPr>
        <p:txBody>
          <a:bodyPr/>
          <a:lstStyle/>
          <a:p>
            <a:r>
              <a:rPr lang="en-US" b="1" dirty="0" smtClean="0">
                <a:solidFill>
                  <a:srgbClr val="FF0000"/>
                </a:solidFill>
              </a:rPr>
              <a:t>Evaluation of the first meeting</a:t>
            </a:r>
            <a:endParaRPr lang="en-US" b="1" dirty="0">
              <a:solidFill>
                <a:srgbClr val="FF0000"/>
              </a:solidFill>
            </a:endParaRPr>
          </a:p>
        </p:txBody>
      </p:sp>
      <p:sp>
        <p:nvSpPr>
          <p:cNvPr id="3" name="Podnadpis 2"/>
          <p:cNvSpPr>
            <a:spLocks noGrp="1"/>
          </p:cNvSpPr>
          <p:nvPr>
            <p:ph type="subTitle" idx="1"/>
          </p:nvPr>
        </p:nvSpPr>
        <p:spPr>
          <a:xfrm>
            <a:off x="1619672" y="3933056"/>
            <a:ext cx="6400800" cy="1752600"/>
          </a:xfrm>
        </p:spPr>
        <p:txBody>
          <a:bodyPr/>
          <a:lstStyle/>
          <a:p>
            <a:r>
              <a:rPr lang="en-US" b="1" dirty="0" smtClean="0">
                <a:solidFill>
                  <a:schemeClr val="tx1"/>
                </a:solidFill>
              </a:rPr>
              <a:t>Ostrava, the Czech Republic</a:t>
            </a:r>
          </a:p>
          <a:p>
            <a:r>
              <a:rPr lang="en-US" b="1" dirty="0" smtClean="0">
                <a:solidFill>
                  <a:schemeClr val="tx1"/>
                </a:solidFill>
              </a:rPr>
              <a:t>26 – 31 January 2015</a:t>
            </a:r>
            <a:endParaRPr lang="en-US" b="1" dirty="0">
              <a:solidFill>
                <a:schemeClr val="tx1"/>
              </a:solidFill>
            </a:endParaRPr>
          </a:p>
        </p:txBody>
      </p:sp>
      <p:pic>
        <p:nvPicPr>
          <p:cNvPr id="4" name="Picture 2" descr="C:\Users\a.holasova\Documents\Etwinning\Teaching An Effective key to self-learning\Meeting 1 CZ Ostrava\logo projektu teaching.jpg"/>
          <p:cNvPicPr>
            <a:picLocks noChangeAspect="1" noChangeArrowheads="1"/>
          </p:cNvPicPr>
          <p:nvPr/>
        </p:nvPicPr>
        <p:blipFill>
          <a:blip r:embed="rId3" cstate="print"/>
          <a:srcRect/>
          <a:stretch>
            <a:fillRect/>
          </a:stretch>
        </p:blipFill>
        <p:spPr bwMode="auto">
          <a:xfrm>
            <a:off x="3203848" y="1052736"/>
            <a:ext cx="2947447" cy="2781921"/>
          </a:xfrm>
          <a:prstGeom prst="rect">
            <a:avLst/>
          </a:prstGeom>
          <a:noFill/>
        </p:spPr>
      </p:pic>
      <p:sp>
        <p:nvSpPr>
          <p:cNvPr id="6" name="TextovéPole 5"/>
          <p:cNvSpPr txBox="1"/>
          <p:nvPr/>
        </p:nvSpPr>
        <p:spPr>
          <a:xfrm>
            <a:off x="2094500" y="6480589"/>
            <a:ext cx="5472608" cy="461665"/>
          </a:xfrm>
          <a:prstGeom prst="rect">
            <a:avLst/>
          </a:prstGeom>
          <a:noFill/>
        </p:spPr>
        <p:txBody>
          <a:bodyPr wrap="square" rtlCol="0">
            <a:spAutoFit/>
          </a:bodyPr>
          <a:lstStyle/>
          <a:p>
            <a:r>
              <a:rPr lang="cs-CZ" sz="2400" dirty="0" err="1" smtClean="0"/>
              <a:t>This</a:t>
            </a:r>
            <a:r>
              <a:rPr lang="cs-CZ" sz="2400" dirty="0" smtClean="0"/>
              <a:t> </a:t>
            </a:r>
            <a:r>
              <a:rPr lang="cs-CZ" sz="2400" dirty="0" err="1" smtClean="0"/>
              <a:t>project</a:t>
            </a:r>
            <a:r>
              <a:rPr lang="cs-CZ" sz="2400" dirty="0" smtClean="0"/>
              <a:t> </a:t>
            </a:r>
            <a:r>
              <a:rPr lang="cs-CZ" sz="2400" dirty="0" err="1" smtClean="0"/>
              <a:t>is</a:t>
            </a:r>
            <a:r>
              <a:rPr lang="cs-CZ" sz="2400" dirty="0" smtClean="0"/>
              <a:t> </a:t>
            </a:r>
            <a:r>
              <a:rPr lang="cs-CZ" sz="2400" dirty="0" err="1" smtClean="0"/>
              <a:t>funded</a:t>
            </a:r>
            <a:r>
              <a:rPr lang="cs-CZ" sz="2400" dirty="0" smtClean="0"/>
              <a:t> by </a:t>
            </a:r>
            <a:r>
              <a:rPr lang="cs-CZ" sz="2400" dirty="0" err="1" smtClean="0"/>
              <a:t>European</a:t>
            </a:r>
            <a:r>
              <a:rPr lang="cs-CZ" sz="2400" dirty="0" smtClean="0"/>
              <a:t> Union.</a:t>
            </a:r>
            <a:endParaRPr lang="cs-CZ"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8229600" cy="764704"/>
          </a:xfrm>
        </p:spPr>
        <p:txBody>
          <a:bodyPr>
            <a:normAutofit/>
          </a:bodyPr>
          <a:lstStyle/>
          <a:p>
            <a:r>
              <a:rPr lang="en-GB" sz="3200" b="1" dirty="0" smtClean="0">
                <a:solidFill>
                  <a:srgbClr val="FF0000"/>
                </a:solidFill>
              </a:rPr>
              <a:t>6) Which activity did you enjoy best? Why?</a:t>
            </a:r>
            <a:endParaRPr lang="cs-CZ" sz="3200" dirty="0">
              <a:solidFill>
                <a:srgbClr val="FF0000"/>
              </a:solidFill>
            </a:endParaRPr>
          </a:p>
        </p:txBody>
      </p:sp>
      <p:sp>
        <p:nvSpPr>
          <p:cNvPr id="3" name="Zástupný symbol pro obsah 2"/>
          <p:cNvSpPr>
            <a:spLocks noGrp="1"/>
          </p:cNvSpPr>
          <p:nvPr>
            <p:ph idx="1"/>
          </p:nvPr>
        </p:nvSpPr>
        <p:spPr>
          <a:xfrm>
            <a:off x="457200" y="764704"/>
            <a:ext cx="8229600" cy="6093296"/>
          </a:xfrm>
        </p:spPr>
        <p:txBody>
          <a:bodyPr>
            <a:normAutofit fontScale="32500" lnSpcReduction="20000"/>
          </a:bodyPr>
          <a:lstStyle/>
          <a:p>
            <a:r>
              <a:rPr lang="en-GB" sz="3700" dirty="0" smtClean="0"/>
              <a:t>Excursion to the </a:t>
            </a:r>
            <a:r>
              <a:rPr lang="en-GB" sz="3700" dirty="0" err="1" smtClean="0"/>
              <a:t>Pustevny</a:t>
            </a:r>
            <a:r>
              <a:rPr lang="en-GB" sz="3700" dirty="0" smtClean="0"/>
              <a:t> mountain with funicular, because it was really beautiful there.   </a:t>
            </a:r>
            <a:endParaRPr lang="cs-CZ" sz="3700" dirty="0" smtClean="0"/>
          </a:p>
          <a:p>
            <a:r>
              <a:rPr lang="en-GB" sz="3700" dirty="0" smtClean="0"/>
              <a:t>The excursion to the mountain was one of my favourite activities because I like walking in the mountains. The view in the snow was wonderful!</a:t>
            </a:r>
            <a:endParaRPr lang="cs-CZ" sz="3700" dirty="0" smtClean="0"/>
          </a:p>
          <a:p>
            <a:r>
              <a:rPr lang="en-GB" sz="3700" dirty="0" smtClean="0"/>
              <a:t>Teaching and the disco. Getting to teach was a rare and memorable experience. The disco was a lot of fun.</a:t>
            </a:r>
            <a:endParaRPr lang="cs-CZ" sz="3700" dirty="0" smtClean="0"/>
          </a:p>
          <a:p>
            <a:r>
              <a:rPr lang="en-GB" sz="3700" dirty="0" smtClean="0"/>
              <a:t>I enjoyed everything. The site seeing was amazing and I just enjoyed hanging out, getting to know the other groups with snow ball fights etc.</a:t>
            </a:r>
            <a:endParaRPr lang="cs-CZ" sz="3700" dirty="0" smtClean="0"/>
          </a:p>
          <a:p>
            <a:r>
              <a:rPr lang="en-GB" sz="3700" dirty="0" smtClean="0"/>
              <a:t>I enjoyed the disco the most or the 'last supper' that we had in Krakow on the Saturday night. I also really liked the trip to the tower and the trip to the mountain. I would have liked to have gone skiing and my asthma was bad that day so the walk up the mountain was quite hard but </a:t>
            </a:r>
            <a:r>
              <a:rPr lang="en-GB" sz="3700" dirty="0" err="1" smtClean="0"/>
              <a:t>i</a:t>
            </a:r>
            <a:r>
              <a:rPr lang="en-GB" sz="3700" dirty="0" smtClean="0"/>
              <a:t> got on very well with the people that day and </a:t>
            </a:r>
            <a:r>
              <a:rPr lang="en-GB" sz="3700" dirty="0" err="1" smtClean="0"/>
              <a:t>i</a:t>
            </a:r>
            <a:r>
              <a:rPr lang="en-GB" sz="3700" dirty="0" smtClean="0"/>
              <a:t> had lots of fun.  </a:t>
            </a:r>
            <a:endParaRPr lang="cs-CZ" sz="3700" dirty="0" smtClean="0"/>
          </a:p>
          <a:p>
            <a:r>
              <a:rPr lang="en-GB" sz="3700" dirty="0" smtClean="0"/>
              <a:t>I think everything was great and I enjoy everything.</a:t>
            </a:r>
            <a:endParaRPr lang="cs-CZ" sz="3700" dirty="0" smtClean="0"/>
          </a:p>
          <a:p>
            <a:r>
              <a:rPr lang="en-GB" sz="3700" dirty="0" smtClean="0"/>
              <a:t>Visiting the Museums in Ostrava and the trip to Prague.</a:t>
            </a:r>
            <a:endParaRPr lang="cs-CZ" sz="3700" dirty="0" smtClean="0"/>
          </a:p>
          <a:p>
            <a:r>
              <a:rPr lang="en-GB" sz="3700" dirty="0" smtClean="0"/>
              <a:t>The Fair Trade activity was interesting</a:t>
            </a:r>
            <a:br>
              <a:rPr lang="en-GB" sz="3700" dirty="0" smtClean="0"/>
            </a:br>
            <a:r>
              <a:rPr lang="en-GB" sz="3700" dirty="0" smtClean="0"/>
              <a:t>The interactive activities in U6 museum and the science centre museum were both interesting and useful</a:t>
            </a:r>
            <a:endParaRPr lang="cs-CZ" sz="3700" dirty="0" smtClean="0"/>
          </a:p>
          <a:p>
            <a:r>
              <a:rPr lang="en-GB" sz="3700" dirty="0" smtClean="0"/>
              <a:t>I enjoyed the excursion to Prague very much because Prague is a really beautiful city.</a:t>
            </a:r>
            <a:endParaRPr lang="cs-CZ" sz="3700" dirty="0" smtClean="0"/>
          </a:p>
          <a:p>
            <a:r>
              <a:rPr lang="en-GB" sz="3700" dirty="0" smtClean="0"/>
              <a:t>Our visit to the Science Museum was enjoyable.</a:t>
            </a:r>
            <a:endParaRPr lang="cs-CZ" sz="3700" dirty="0" smtClean="0"/>
          </a:p>
          <a:p>
            <a:r>
              <a:rPr lang="en-GB" sz="3700" dirty="0" smtClean="0"/>
              <a:t>I really enjoyed the part when we had to go to the museum. The games and the technology were amazing. </a:t>
            </a:r>
            <a:endParaRPr lang="cs-CZ" sz="3700" dirty="0" smtClean="0"/>
          </a:p>
          <a:p>
            <a:r>
              <a:rPr lang="en-GB" sz="3700" dirty="0" smtClean="0"/>
              <a:t>Visits to museums and workshops students</a:t>
            </a:r>
            <a:endParaRPr lang="cs-CZ" sz="3700" dirty="0" smtClean="0"/>
          </a:p>
          <a:p>
            <a:r>
              <a:rPr lang="en-GB" sz="3700" dirty="0" smtClean="0"/>
              <a:t>Visiting Ostrava </a:t>
            </a:r>
            <a:endParaRPr lang="cs-CZ" sz="3700" dirty="0" smtClean="0"/>
          </a:p>
          <a:p>
            <a:r>
              <a:rPr lang="en-GB" sz="3700" dirty="0" smtClean="0"/>
              <a:t>I can't really choose a favourite activity because I had an amazing time during the project work and the free time. In order to answer the question correctly, I will point some of my favourites - the gym games, the visitation of the museums and the team work in the Science museum, the visit of Prague and Krakow, the presentation of our lessons, the disco night, and the interview with our native languages.</a:t>
            </a:r>
            <a:endParaRPr lang="cs-CZ" sz="3700" dirty="0" smtClean="0"/>
          </a:p>
          <a:p>
            <a:r>
              <a:rPr lang="en-GB" sz="3700" dirty="0" smtClean="0"/>
              <a:t>The trip to the mountain and the visit to the museums. </a:t>
            </a:r>
            <a:br>
              <a:rPr lang="en-GB" sz="3700" dirty="0" smtClean="0"/>
            </a:br>
            <a:r>
              <a:rPr lang="en-GB" sz="3700" dirty="0" smtClean="0"/>
              <a:t>Exciting!</a:t>
            </a:r>
            <a:endParaRPr lang="cs-CZ" sz="3700" dirty="0" smtClean="0"/>
          </a:p>
          <a:p>
            <a:r>
              <a:rPr lang="en-GB" sz="3700" dirty="0" smtClean="0"/>
              <a:t>Visiting the mayor because it was an honour to go there and I liked seeing the centre of Ostrava and the view from the tower.</a:t>
            </a:r>
            <a:endParaRPr lang="cs-CZ" sz="3700" dirty="0" smtClean="0"/>
          </a:p>
          <a:p>
            <a:r>
              <a:rPr lang="en-GB" sz="3700" dirty="0" smtClean="0"/>
              <a:t>The teaching and the free shopping time.</a:t>
            </a:r>
            <a:endParaRPr lang="cs-CZ" sz="3700" dirty="0" smtClean="0"/>
          </a:p>
          <a:p>
            <a:r>
              <a:rPr lang="en-GB" sz="3700" dirty="0" smtClean="0"/>
              <a:t>I really like visiting the mountains because of the beautiful view and the snow </a:t>
            </a:r>
            <a:endParaRPr lang="cs-CZ" sz="3700" dirty="0" smtClean="0"/>
          </a:p>
          <a:p>
            <a:r>
              <a:rPr lang="en-GB" sz="3700" dirty="0" smtClean="0"/>
              <a:t>Best activity was how we sing a song falling slowly and after we learning this song.</a:t>
            </a:r>
            <a:endParaRPr lang="cs-CZ" sz="3700" dirty="0" smtClean="0"/>
          </a:p>
          <a:p>
            <a:r>
              <a:rPr lang="en-GB" sz="3700" dirty="0" smtClean="0"/>
              <a:t>Conversations with strangers, it was something new for me, and again we had learned something new</a:t>
            </a:r>
            <a:endParaRPr lang="cs-CZ" sz="3700" dirty="0" smtClean="0"/>
          </a:p>
          <a:p>
            <a:r>
              <a:rPr lang="en-GB" sz="3700" dirty="0" smtClean="0"/>
              <a:t>Activities in the gymnasium.</a:t>
            </a:r>
            <a:endParaRPr lang="cs-CZ" sz="3700" dirty="0" smtClean="0"/>
          </a:p>
          <a:p>
            <a:r>
              <a:rPr lang="en-GB" sz="3700" dirty="0" smtClean="0"/>
              <a:t>Our disco at school because it was very good and everybody was happy there.</a:t>
            </a:r>
            <a:endParaRPr lang="cs-CZ" sz="3700" dirty="0" smtClean="0"/>
          </a:p>
          <a:p>
            <a:r>
              <a:rPr lang="en-GB" sz="3700" dirty="0" smtClean="0"/>
              <a:t>All of them. It was inspiring to watch the young people working together and enjoying themselves.</a:t>
            </a:r>
            <a:endParaRPr lang="cs-CZ" sz="3700" dirty="0" smtClean="0"/>
          </a:p>
          <a:p>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8229600" cy="764704"/>
          </a:xfrm>
        </p:spPr>
        <p:txBody>
          <a:bodyPr>
            <a:normAutofit/>
          </a:bodyPr>
          <a:lstStyle/>
          <a:p>
            <a:r>
              <a:rPr lang="en-GB" sz="3600" b="1" dirty="0" smtClean="0">
                <a:solidFill>
                  <a:srgbClr val="FF0000"/>
                </a:solidFill>
              </a:rPr>
              <a:t>7) Which activity did you not like? Why?</a:t>
            </a:r>
            <a:endParaRPr lang="cs-CZ" sz="3600" dirty="0">
              <a:solidFill>
                <a:srgbClr val="FF0000"/>
              </a:solidFill>
            </a:endParaRPr>
          </a:p>
        </p:txBody>
      </p:sp>
      <p:sp>
        <p:nvSpPr>
          <p:cNvPr id="3" name="Zástupný symbol pro obsah 2"/>
          <p:cNvSpPr>
            <a:spLocks noGrp="1"/>
          </p:cNvSpPr>
          <p:nvPr>
            <p:ph idx="1"/>
          </p:nvPr>
        </p:nvSpPr>
        <p:spPr>
          <a:xfrm>
            <a:off x="467544" y="908720"/>
            <a:ext cx="8229600" cy="5760640"/>
          </a:xfrm>
        </p:spPr>
        <p:txBody>
          <a:bodyPr>
            <a:normAutofit fontScale="40000" lnSpcReduction="20000"/>
          </a:bodyPr>
          <a:lstStyle/>
          <a:p>
            <a:r>
              <a:rPr lang="en-GB" dirty="0" smtClean="0"/>
              <a:t>I like everything. </a:t>
            </a:r>
            <a:endParaRPr lang="cs-CZ" dirty="0" smtClean="0"/>
          </a:p>
          <a:p>
            <a:r>
              <a:rPr lang="en-GB" dirty="0" smtClean="0"/>
              <a:t>The visit to the science museum was maybe a bit too long, but it was just my least favourite activity, it's not that I didn't like it at all. </a:t>
            </a:r>
            <a:endParaRPr lang="cs-CZ" dirty="0" smtClean="0"/>
          </a:p>
          <a:p>
            <a:r>
              <a:rPr lang="en-GB" dirty="0" smtClean="0"/>
              <a:t>The food trade evening as it lasted too long....</a:t>
            </a:r>
            <a:endParaRPr lang="cs-CZ" dirty="0" smtClean="0"/>
          </a:p>
          <a:p>
            <a:r>
              <a:rPr lang="en-GB" dirty="0" smtClean="0"/>
              <a:t>The fair trade project I felt was irrelevant but it was fine. I didn't enjoy the disco.</a:t>
            </a:r>
            <a:endParaRPr lang="cs-CZ" dirty="0" smtClean="0"/>
          </a:p>
          <a:p>
            <a:r>
              <a:rPr lang="en-GB" dirty="0" smtClean="0"/>
              <a:t>I liked all the activities but my least favourite was the sports in the gym because </a:t>
            </a:r>
            <a:r>
              <a:rPr lang="en-GB" dirty="0" err="1" smtClean="0"/>
              <a:t>i</a:t>
            </a:r>
            <a:r>
              <a:rPr lang="en-GB" dirty="0" smtClean="0"/>
              <a:t> don't really like sports. </a:t>
            </a:r>
            <a:endParaRPr lang="cs-CZ" dirty="0" smtClean="0"/>
          </a:p>
          <a:p>
            <a:r>
              <a:rPr lang="en-GB" dirty="0" smtClean="0"/>
              <a:t>I liked everything.</a:t>
            </a:r>
            <a:endParaRPr lang="cs-CZ" dirty="0" smtClean="0"/>
          </a:p>
          <a:p>
            <a:r>
              <a:rPr lang="en-GB" dirty="0" smtClean="0"/>
              <a:t>I enjoyed everything apart from the mild extreme of trip to the mountain.</a:t>
            </a:r>
            <a:endParaRPr lang="cs-CZ" dirty="0" smtClean="0"/>
          </a:p>
          <a:p>
            <a:r>
              <a:rPr lang="en-GB" dirty="0" smtClean="0"/>
              <a:t>All activities were various and helpful for making plans and presenting students' lessons. I wouldn't miss any of them.</a:t>
            </a:r>
            <a:endParaRPr lang="cs-CZ" dirty="0" smtClean="0"/>
          </a:p>
          <a:p>
            <a:r>
              <a:rPr lang="en-GB" dirty="0" smtClean="0"/>
              <a:t>1. I didn't like the trip to the mountains because it was too cold and windy. The lift was terrible.</a:t>
            </a:r>
            <a:br>
              <a:rPr lang="en-GB" dirty="0" smtClean="0"/>
            </a:br>
            <a:r>
              <a:rPr lang="en-GB" dirty="0" smtClean="0"/>
              <a:t>2. We had to take off our shoes in the school when the floor was cold.</a:t>
            </a:r>
            <a:endParaRPr lang="cs-CZ" dirty="0" smtClean="0"/>
          </a:p>
          <a:p>
            <a:r>
              <a:rPr lang="en-GB" dirty="0" smtClean="0"/>
              <a:t>I didn't like the part when we had to go to the mountain because it was very cold and I was very tired and sick after that.</a:t>
            </a:r>
            <a:endParaRPr lang="cs-CZ" dirty="0" smtClean="0"/>
          </a:p>
          <a:p>
            <a:r>
              <a:rPr lang="en-GB" dirty="0" smtClean="0"/>
              <a:t>no such</a:t>
            </a:r>
            <a:endParaRPr lang="cs-CZ" dirty="0" smtClean="0"/>
          </a:p>
          <a:p>
            <a:r>
              <a:rPr lang="en-GB" dirty="0" smtClean="0"/>
              <a:t>I didn't like bowling </a:t>
            </a:r>
            <a:endParaRPr lang="cs-CZ" dirty="0" smtClean="0"/>
          </a:p>
          <a:p>
            <a:r>
              <a:rPr lang="en-GB" dirty="0" smtClean="0"/>
              <a:t>I could say that the excursion in the mountain was not a good idea because of the cold. But except the cold, it was an exciting walk in the mountain and the visitation of the restaurant was just great!</a:t>
            </a:r>
            <a:endParaRPr lang="cs-CZ" dirty="0" smtClean="0"/>
          </a:p>
          <a:p>
            <a:r>
              <a:rPr lang="en-GB" dirty="0" smtClean="0"/>
              <a:t>The visit to Karolina. Not interesting!</a:t>
            </a:r>
            <a:endParaRPr lang="cs-CZ" dirty="0" smtClean="0"/>
          </a:p>
          <a:p>
            <a:r>
              <a:rPr lang="en-GB" dirty="0" smtClean="0"/>
              <a:t>There wasn't an activity that I really didn't like.</a:t>
            </a:r>
            <a:endParaRPr lang="cs-CZ" dirty="0" smtClean="0"/>
          </a:p>
          <a:p>
            <a:r>
              <a:rPr lang="en-GB" dirty="0" smtClean="0"/>
              <a:t>The school activities on Thursday. It didn't feel like the other days.</a:t>
            </a:r>
            <a:endParaRPr lang="cs-CZ" dirty="0" smtClean="0"/>
          </a:p>
          <a:p>
            <a:r>
              <a:rPr lang="en-GB" dirty="0" smtClean="0"/>
              <a:t>I didn't like the visit of the museum about science</a:t>
            </a:r>
            <a:endParaRPr lang="cs-CZ" dirty="0" smtClean="0"/>
          </a:p>
          <a:p>
            <a:r>
              <a:rPr lang="en-GB" dirty="0" smtClean="0"/>
              <a:t>Gymnastics because nobody told me that I should be there and I could not participate because I claimed to meet their apartment does not. :(</a:t>
            </a:r>
            <a:endParaRPr lang="cs-CZ" dirty="0" smtClean="0"/>
          </a:p>
          <a:p>
            <a:r>
              <a:rPr lang="en-GB" dirty="0" smtClean="0"/>
              <a:t>there is no activity that would be liked</a:t>
            </a:r>
            <a:endParaRPr lang="cs-CZ" dirty="0" smtClean="0"/>
          </a:p>
          <a:p>
            <a:r>
              <a:rPr lang="en-GB" dirty="0" smtClean="0"/>
              <a:t>All activities was best</a:t>
            </a:r>
            <a:endParaRPr lang="cs-CZ" dirty="0" smtClean="0"/>
          </a:p>
          <a:p>
            <a:r>
              <a:rPr lang="en-GB" dirty="0" smtClean="0"/>
              <a:t>I liked every moment when we were together.</a:t>
            </a:r>
            <a:endParaRPr lang="cs-CZ" dirty="0" smtClean="0"/>
          </a:p>
          <a:p>
            <a:r>
              <a:rPr lang="en-GB" dirty="0" smtClean="0"/>
              <a:t>I can´t think of any. </a:t>
            </a:r>
            <a:endParaRPr lang="cs-CZ" dirty="0" smtClean="0"/>
          </a:p>
          <a:p>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562074"/>
          </a:xfrm>
        </p:spPr>
        <p:txBody>
          <a:bodyPr>
            <a:normAutofit/>
          </a:bodyPr>
          <a:lstStyle/>
          <a:p>
            <a:r>
              <a:rPr lang="en-GB" sz="2400" b="1" dirty="0" smtClean="0">
                <a:solidFill>
                  <a:srgbClr val="FF0000"/>
                </a:solidFill>
              </a:rPr>
              <a:t>8) What was the most inspiring moment for you during the meeting? </a:t>
            </a:r>
            <a:endParaRPr lang="cs-CZ" sz="2400" dirty="0">
              <a:solidFill>
                <a:srgbClr val="FF0000"/>
              </a:solidFill>
            </a:endParaRPr>
          </a:p>
        </p:txBody>
      </p:sp>
      <p:sp>
        <p:nvSpPr>
          <p:cNvPr id="3" name="Zástupný symbol pro obsah 2"/>
          <p:cNvSpPr>
            <a:spLocks noGrp="1"/>
          </p:cNvSpPr>
          <p:nvPr>
            <p:ph idx="1"/>
          </p:nvPr>
        </p:nvSpPr>
        <p:spPr>
          <a:xfrm>
            <a:off x="457200" y="620688"/>
            <a:ext cx="8229600" cy="6237312"/>
          </a:xfrm>
        </p:spPr>
        <p:txBody>
          <a:bodyPr>
            <a:normAutofit fontScale="40000" lnSpcReduction="20000"/>
          </a:bodyPr>
          <a:lstStyle/>
          <a:p>
            <a:r>
              <a:rPr lang="en-GB" dirty="0" smtClean="0"/>
              <a:t>When I was in Krakow.... I had never seen such a magnificent architecture like that.</a:t>
            </a:r>
            <a:endParaRPr lang="cs-CZ" dirty="0" smtClean="0"/>
          </a:p>
          <a:p>
            <a:r>
              <a:rPr lang="en-GB" dirty="0" smtClean="0"/>
              <a:t>Teaching the children was very inspiring because I think about becoming a teacher later and now I know I really like it. </a:t>
            </a:r>
            <a:endParaRPr lang="cs-CZ" dirty="0" smtClean="0"/>
          </a:p>
          <a:p>
            <a:r>
              <a:rPr lang="en-GB" dirty="0" smtClean="0"/>
              <a:t>Teaching the class and seeing all our hard work come together. Also getting to know the students from different countries.</a:t>
            </a:r>
            <a:endParaRPr lang="cs-CZ" dirty="0" smtClean="0"/>
          </a:p>
          <a:p>
            <a:r>
              <a:rPr lang="en-GB" dirty="0" smtClean="0"/>
              <a:t>Seeing beautiful sites and meeting all the various nationalities and just being there experiencing a whole different school day in a different environment gave me confidence and inspires me to travel more and possible attend third level abroad and consider working in the future with an international group. Also possibly to do teaching.</a:t>
            </a:r>
            <a:endParaRPr lang="cs-CZ" dirty="0" smtClean="0"/>
          </a:p>
          <a:p>
            <a:r>
              <a:rPr lang="en-GB" dirty="0" smtClean="0"/>
              <a:t>I myself love to play the harp and to sing, so the most inspiring part of the meeting for me was when the principal played the piano and we sang. I thought he was amazing. </a:t>
            </a:r>
            <a:endParaRPr lang="cs-CZ" dirty="0" smtClean="0"/>
          </a:p>
          <a:p>
            <a:r>
              <a:rPr lang="en-GB" dirty="0" smtClean="0"/>
              <a:t>When we did that interview with guys from others countries.</a:t>
            </a:r>
            <a:endParaRPr lang="cs-CZ" dirty="0" smtClean="0"/>
          </a:p>
          <a:p>
            <a:r>
              <a:rPr lang="en-GB" dirty="0" smtClean="0"/>
              <a:t>Getting to know all the amazing participants in the project and working together with them.</a:t>
            </a:r>
            <a:endParaRPr lang="cs-CZ" dirty="0" smtClean="0"/>
          </a:p>
          <a:p>
            <a:r>
              <a:rPr lang="en-GB" dirty="0" smtClean="0"/>
              <a:t>The common activities in which students took part together with the partners from the other countries and schools.  </a:t>
            </a:r>
            <a:br>
              <a:rPr lang="en-GB" dirty="0" smtClean="0"/>
            </a:br>
            <a:r>
              <a:rPr lang="en-GB" dirty="0" smtClean="0"/>
              <a:t>The Science centre museum.</a:t>
            </a:r>
            <a:endParaRPr lang="cs-CZ" dirty="0" smtClean="0"/>
          </a:p>
          <a:p>
            <a:r>
              <a:rPr lang="en-GB" dirty="0" smtClean="0"/>
              <a:t>Listening to Czech and Irish songs during the first dinner with the teachers. </a:t>
            </a:r>
            <a:endParaRPr lang="cs-CZ" dirty="0" smtClean="0"/>
          </a:p>
          <a:p>
            <a:r>
              <a:rPr lang="en-GB" dirty="0" smtClean="0"/>
              <a:t>The most inspiring moment of the meeting was when we did the posters because it was cool to work with my team mates.</a:t>
            </a:r>
            <a:endParaRPr lang="cs-CZ" dirty="0" smtClean="0"/>
          </a:p>
          <a:p>
            <a:r>
              <a:rPr lang="en-GB" dirty="0" smtClean="0"/>
              <a:t>Presentation of posters by students, meeting with the Mayor</a:t>
            </a:r>
            <a:endParaRPr lang="cs-CZ" dirty="0" smtClean="0"/>
          </a:p>
          <a:p>
            <a:r>
              <a:rPr lang="en-GB" dirty="0" smtClean="0"/>
              <a:t>Teaching the class</a:t>
            </a:r>
            <a:endParaRPr lang="cs-CZ" dirty="0" smtClean="0"/>
          </a:p>
          <a:p>
            <a:r>
              <a:rPr lang="en-GB" dirty="0" smtClean="0"/>
              <a:t>The most inspiring moment for me was the task in the Science museum. Being divided in groups containing students from different countries allowed us to prove that the difference between our origin and languages is not a holdback. We worked quite organised and above all we had a great time trying to fulfil the task.</a:t>
            </a:r>
            <a:endParaRPr lang="cs-CZ" dirty="0" smtClean="0"/>
          </a:p>
          <a:p>
            <a:r>
              <a:rPr lang="en-GB" dirty="0" smtClean="0"/>
              <a:t>The visits to the museums</a:t>
            </a:r>
            <a:endParaRPr lang="cs-CZ" dirty="0" smtClean="0"/>
          </a:p>
          <a:p>
            <a:r>
              <a:rPr lang="en-GB" dirty="0" smtClean="0"/>
              <a:t>Working together in groups of the different countries in the museum and in the computer class and making the videos with them.</a:t>
            </a:r>
            <a:endParaRPr lang="cs-CZ" dirty="0" smtClean="0"/>
          </a:p>
          <a:p>
            <a:r>
              <a:rPr lang="en-GB" dirty="0" smtClean="0"/>
              <a:t>Teaching in a class was amazing. </a:t>
            </a:r>
            <a:endParaRPr lang="cs-CZ" dirty="0" smtClean="0"/>
          </a:p>
          <a:p>
            <a:r>
              <a:rPr lang="en-GB" dirty="0" smtClean="0"/>
              <a:t>That we had a presentation about how Fair trade is involved.</a:t>
            </a:r>
            <a:endParaRPr lang="cs-CZ" dirty="0" smtClean="0"/>
          </a:p>
          <a:p>
            <a:r>
              <a:rPr lang="en-GB" dirty="0" smtClean="0"/>
              <a:t>For me it was definitely a great inspiration to their ideas and acumen,</a:t>
            </a:r>
            <a:endParaRPr lang="cs-CZ" dirty="0" smtClean="0"/>
          </a:p>
          <a:p>
            <a:r>
              <a:rPr lang="en-GB" dirty="0" smtClean="0"/>
              <a:t>When we taught them a song that we have prepared for them and they managed to sing with us at the first time.</a:t>
            </a:r>
            <a:endParaRPr lang="cs-CZ" dirty="0" smtClean="0"/>
          </a:p>
          <a:p>
            <a:r>
              <a:rPr lang="en-GB" dirty="0" smtClean="0"/>
              <a:t>The trip to the mountains. </a:t>
            </a:r>
            <a:endParaRPr lang="cs-CZ" dirty="0" smtClean="0"/>
          </a:p>
          <a:p>
            <a:r>
              <a:rPr lang="en-GB" dirty="0" smtClean="0"/>
              <a:t>How much pupils were devoted to the project, friendly and cooperative.</a:t>
            </a:r>
            <a:endParaRPr lang="cs-CZ" dirty="0" smtClean="0"/>
          </a:p>
          <a:p>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620688"/>
          </a:xfrm>
        </p:spPr>
        <p:txBody>
          <a:bodyPr>
            <a:normAutofit/>
          </a:bodyPr>
          <a:lstStyle/>
          <a:p>
            <a:r>
              <a:rPr lang="cs-CZ" sz="2000" b="1" dirty="0" smtClean="0">
                <a:solidFill>
                  <a:srgbClr val="FF0000"/>
                </a:solidFill>
              </a:rPr>
              <a:t>9) </a:t>
            </a:r>
            <a:r>
              <a:rPr lang="en-US" sz="2000" b="1" dirty="0" smtClean="0">
                <a:solidFill>
                  <a:srgbClr val="FF0000"/>
                </a:solidFill>
              </a:rPr>
              <a:t>What </a:t>
            </a:r>
            <a:r>
              <a:rPr lang="en-US" sz="2000" b="1" dirty="0">
                <a:solidFill>
                  <a:srgbClr val="FF0000"/>
                </a:solidFill>
              </a:rPr>
              <a:t>is your understanding of the goal of this project after the meeting</a:t>
            </a:r>
            <a:r>
              <a:rPr lang="en-US" sz="2000" b="1" dirty="0" smtClean="0">
                <a:solidFill>
                  <a:srgbClr val="FF0000"/>
                </a:solidFill>
              </a:rPr>
              <a:t>?</a:t>
            </a:r>
            <a:endParaRPr lang="cs-CZ" sz="2000" dirty="0">
              <a:solidFill>
                <a:srgbClr val="FF0000"/>
              </a:solidFill>
            </a:endParaRPr>
          </a:p>
        </p:txBody>
      </p:sp>
      <p:sp>
        <p:nvSpPr>
          <p:cNvPr id="3" name="Zástupný symbol pro obsah 2"/>
          <p:cNvSpPr>
            <a:spLocks noGrp="1"/>
          </p:cNvSpPr>
          <p:nvPr>
            <p:ph idx="1"/>
          </p:nvPr>
        </p:nvSpPr>
        <p:spPr>
          <a:xfrm>
            <a:off x="457200" y="476672"/>
            <a:ext cx="8229600" cy="6381328"/>
          </a:xfrm>
        </p:spPr>
        <p:txBody>
          <a:bodyPr>
            <a:normAutofit fontScale="40000" lnSpcReduction="20000"/>
          </a:bodyPr>
          <a:lstStyle/>
          <a:p>
            <a:r>
              <a:rPr lang="en-GB" dirty="0" smtClean="0"/>
              <a:t>The goal is to be educated by travelling and communicating with participants from other countries.</a:t>
            </a:r>
            <a:endParaRPr lang="cs-CZ" dirty="0" smtClean="0"/>
          </a:p>
          <a:p>
            <a:r>
              <a:rPr lang="en-GB" dirty="0" smtClean="0"/>
              <a:t>We can learn from teaching other pupils. </a:t>
            </a:r>
            <a:endParaRPr lang="cs-CZ" dirty="0" smtClean="0"/>
          </a:p>
          <a:p>
            <a:r>
              <a:rPr lang="en-GB" dirty="0" smtClean="0"/>
              <a:t>Teaching our own peers is beneficial.</a:t>
            </a:r>
            <a:endParaRPr lang="cs-CZ" dirty="0" smtClean="0"/>
          </a:p>
          <a:p>
            <a:r>
              <a:rPr lang="en-GB" dirty="0" smtClean="0"/>
              <a:t>To promote teaching and looking at different ways of learning and the uniting of different countries to show us the diversity of Europe and teaching methods in the different countries</a:t>
            </a:r>
            <a:endParaRPr lang="cs-CZ" dirty="0" smtClean="0"/>
          </a:p>
          <a:p>
            <a:r>
              <a:rPr lang="en-GB" dirty="0" smtClean="0"/>
              <a:t>I think that this project is to help students learn about different cultures and to help them have the confidence to meet new people, teach a class and to show us what it is like in different parts of the world. </a:t>
            </a:r>
            <a:endParaRPr lang="cs-CZ" dirty="0" smtClean="0"/>
          </a:p>
          <a:p>
            <a:r>
              <a:rPr lang="en-GB" dirty="0" smtClean="0"/>
              <a:t>To learn each other </a:t>
            </a:r>
            <a:endParaRPr lang="cs-CZ" dirty="0" smtClean="0"/>
          </a:p>
          <a:p>
            <a:r>
              <a:rPr lang="en-GB" dirty="0" smtClean="0"/>
              <a:t>The goal of this project is to create a guidebook for teachers which include the plans for several CLIL lessons from each participant country. The meetings in each country help us try out these lessons and make changes accordingly.</a:t>
            </a:r>
            <a:endParaRPr lang="cs-CZ" dirty="0" smtClean="0"/>
          </a:p>
          <a:p>
            <a:r>
              <a:rPr lang="en-GB" dirty="0" smtClean="0"/>
              <a:t>The goal is to cooperate during working on some specific topics together with the partners using English language and developing students' skills in presenting and communicating.</a:t>
            </a:r>
            <a:endParaRPr lang="cs-CZ" dirty="0" smtClean="0"/>
          </a:p>
          <a:p>
            <a:r>
              <a:rPr lang="en-GB" dirty="0" smtClean="0"/>
              <a:t>The goal of the project is to learn English by teaching other students and meeting new people from other countries.</a:t>
            </a:r>
            <a:endParaRPr lang="cs-CZ" dirty="0" smtClean="0"/>
          </a:p>
          <a:p>
            <a:r>
              <a:rPr lang="en-GB" dirty="0" smtClean="0"/>
              <a:t>The promotion of language communication among the students.</a:t>
            </a:r>
            <a:endParaRPr lang="cs-CZ" dirty="0" smtClean="0"/>
          </a:p>
          <a:p>
            <a:r>
              <a:rPr lang="en-GB" dirty="0" smtClean="0"/>
              <a:t>I think that the goal wasn't just to find a better way of teaching but also to have a better communication between the students from other countries.</a:t>
            </a:r>
            <a:endParaRPr lang="cs-CZ" dirty="0" smtClean="0"/>
          </a:p>
          <a:p>
            <a:r>
              <a:rPr lang="en-GB" dirty="0" smtClean="0"/>
              <a:t>cooperation between students from different countries, exchange of experience and good practice</a:t>
            </a:r>
            <a:endParaRPr lang="cs-CZ" dirty="0" smtClean="0"/>
          </a:p>
          <a:p>
            <a:r>
              <a:rPr lang="en-GB" dirty="0" smtClean="0"/>
              <a:t>Learn how to work with other people to prepare a lesson</a:t>
            </a:r>
            <a:endParaRPr lang="cs-CZ" dirty="0" smtClean="0"/>
          </a:p>
          <a:p>
            <a:r>
              <a:rPr lang="en-GB" dirty="0" smtClean="0"/>
              <a:t>In my opinion, the project is about presenting the school subjects in a more interesting way so that students would be interested to pay attention at the lessons and have fun at the same time.</a:t>
            </a:r>
            <a:endParaRPr lang="cs-CZ" dirty="0" smtClean="0"/>
          </a:p>
          <a:p>
            <a:r>
              <a:rPr lang="en-GB" dirty="0" smtClean="0"/>
              <a:t>I think it was a good goal. It was a good experience to teach the Czech children something. We learned to communicate without speaking to much because they didn't speak English.</a:t>
            </a:r>
            <a:endParaRPr lang="cs-CZ" dirty="0" smtClean="0"/>
          </a:p>
          <a:p>
            <a:r>
              <a:rPr lang="en-GB" dirty="0" smtClean="0"/>
              <a:t>I know more about what it is to teach.</a:t>
            </a:r>
            <a:endParaRPr lang="cs-CZ" dirty="0" smtClean="0"/>
          </a:p>
          <a:p>
            <a:r>
              <a:rPr lang="en-GB" dirty="0" smtClean="0"/>
              <a:t>I think it is to learn to do it on your own.</a:t>
            </a:r>
            <a:endParaRPr lang="cs-CZ" dirty="0" smtClean="0"/>
          </a:p>
          <a:p>
            <a:r>
              <a:rPr lang="en-GB" dirty="0" smtClean="0"/>
              <a:t>I understand that as a project that helps us get to know a foreign country and people.</a:t>
            </a:r>
            <a:endParaRPr lang="cs-CZ" dirty="0" smtClean="0"/>
          </a:p>
          <a:p>
            <a:r>
              <a:rPr lang="en-GB" dirty="0" smtClean="0"/>
              <a:t>For me the goal was to learn to communicate, cease to be afraid and just talk and listen to new things</a:t>
            </a:r>
            <a:endParaRPr lang="cs-CZ" dirty="0" smtClean="0"/>
          </a:p>
          <a:p>
            <a:r>
              <a:rPr lang="en-GB" dirty="0" smtClean="0"/>
              <a:t>Learn something new.</a:t>
            </a:r>
            <a:endParaRPr lang="cs-CZ" dirty="0" smtClean="0"/>
          </a:p>
          <a:p>
            <a:r>
              <a:rPr lang="en-GB" dirty="0" smtClean="0"/>
              <a:t>I think that the goal was to stop being afraid to talk to others and learn something new from other foreign students.</a:t>
            </a:r>
            <a:endParaRPr lang="cs-CZ" dirty="0" smtClean="0"/>
          </a:p>
          <a:p>
            <a:r>
              <a:rPr lang="en-GB" dirty="0" smtClean="0"/>
              <a:t>Know something about the other country and try a new wonderful experience abroad. </a:t>
            </a:r>
            <a:endParaRPr lang="cs-CZ" dirty="0" smtClean="0"/>
          </a:p>
          <a:p>
            <a:r>
              <a:rPr lang="en-GB" dirty="0" smtClean="0"/>
              <a:t>To make a common outcome of the project and enjoy the team work and meeting new friends.</a:t>
            </a:r>
            <a:endParaRPr lang="cs-CZ" dirty="0" smtClean="0"/>
          </a:p>
          <a:p>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490066"/>
          </a:xfrm>
        </p:spPr>
        <p:txBody>
          <a:bodyPr>
            <a:normAutofit/>
          </a:bodyPr>
          <a:lstStyle/>
          <a:p>
            <a:r>
              <a:rPr lang="en-GB" sz="2000" b="1" dirty="0" smtClean="0">
                <a:solidFill>
                  <a:srgbClr val="FF0000"/>
                </a:solidFill>
              </a:rPr>
              <a:t>10) What would you suggest to improve in the future project meetings?</a:t>
            </a:r>
            <a:endParaRPr lang="cs-CZ" sz="2000" dirty="0">
              <a:solidFill>
                <a:srgbClr val="FF0000"/>
              </a:solidFill>
            </a:endParaRPr>
          </a:p>
        </p:txBody>
      </p:sp>
      <p:sp>
        <p:nvSpPr>
          <p:cNvPr id="3" name="Zástupný symbol pro obsah 2"/>
          <p:cNvSpPr>
            <a:spLocks noGrp="1"/>
          </p:cNvSpPr>
          <p:nvPr>
            <p:ph idx="1"/>
          </p:nvPr>
        </p:nvSpPr>
        <p:spPr>
          <a:xfrm>
            <a:off x="457200" y="548680"/>
            <a:ext cx="8229600" cy="6309320"/>
          </a:xfrm>
        </p:spPr>
        <p:txBody>
          <a:bodyPr>
            <a:normAutofit fontScale="47500" lnSpcReduction="20000"/>
          </a:bodyPr>
          <a:lstStyle/>
          <a:p>
            <a:r>
              <a:rPr lang="en-GB" dirty="0" smtClean="0"/>
              <a:t>Nothing. </a:t>
            </a:r>
            <a:br>
              <a:rPr lang="en-GB" dirty="0" smtClean="0"/>
            </a:br>
            <a:r>
              <a:rPr lang="en-GB" dirty="0" smtClean="0"/>
              <a:t>Everything was perfect. </a:t>
            </a:r>
            <a:endParaRPr lang="cs-CZ" dirty="0" smtClean="0"/>
          </a:p>
          <a:p>
            <a:r>
              <a:rPr lang="en-GB" dirty="0" smtClean="0"/>
              <a:t>Maybe every country should get the chance to present themselves very shortly. </a:t>
            </a:r>
            <a:endParaRPr lang="cs-CZ" dirty="0" smtClean="0"/>
          </a:p>
          <a:p>
            <a:r>
              <a:rPr lang="en-GB" dirty="0" smtClean="0"/>
              <a:t>To learn more about the culture's of the different countries participating.</a:t>
            </a:r>
            <a:endParaRPr lang="cs-CZ" dirty="0" smtClean="0"/>
          </a:p>
          <a:p>
            <a:r>
              <a:rPr lang="en-GB" dirty="0" smtClean="0"/>
              <a:t>Possibly the same group each time, more time together and more fun engaging activities like going into Czech classes but overall it was amazing.</a:t>
            </a:r>
            <a:endParaRPr lang="cs-CZ" dirty="0" smtClean="0"/>
          </a:p>
          <a:p>
            <a:r>
              <a:rPr lang="en-GB" dirty="0" smtClean="0"/>
              <a:t>I didn’t really like the food or the place. I didn’t like all the factories, the smoke and the buildings and the food didn’t taste very nice in the school but most of the restaurants were okay. </a:t>
            </a:r>
            <a:endParaRPr lang="cs-CZ" dirty="0" smtClean="0"/>
          </a:p>
          <a:p>
            <a:r>
              <a:rPr lang="en-GB" dirty="0" smtClean="0"/>
              <a:t>I think it was without mistakes. </a:t>
            </a:r>
            <a:endParaRPr lang="cs-CZ" dirty="0" smtClean="0"/>
          </a:p>
          <a:p>
            <a:r>
              <a:rPr lang="en-GB" dirty="0" smtClean="0"/>
              <a:t>Organization</a:t>
            </a:r>
            <a:endParaRPr lang="cs-CZ" dirty="0" smtClean="0"/>
          </a:p>
          <a:p>
            <a:r>
              <a:rPr lang="en-GB" dirty="0" smtClean="0"/>
              <a:t>No more trips to icy cold mountains at -20C.</a:t>
            </a:r>
            <a:endParaRPr lang="cs-CZ" dirty="0" smtClean="0"/>
          </a:p>
          <a:p>
            <a:r>
              <a:rPr lang="en-GB" dirty="0" smtClean="0"/>
              <a:t>To have the opportunity both teachers and students to observe each others' lessons and discuss ideas of the plans and also teachers from the host school to discuss the lessons and provide ideas concerning them</a:t>
            </a:r>
            <a:endParaRPr lang="cs-CZ" dirty="0" smtClean="0"/>
          </a:p>
          <a:p>
            <a:r>
              <a:rPr lang="en-GB" dirty="0" smtClean="0"/>
              <a:t>More activities to make the teachers know each other from the very first day. It may help. </a:t>
            </a:r>
            <a:endParaRPr lang="cs-CZ" dirty="0" smtClean="0"/>
          </a:p>
          <a:p>
            <a:r>
              <a:rPr lang="en-GB" dirty="0" smtClean="0"/>
              <a:t>Use more activities and games when teaching little kids or even students in the sixth or the seventh grade. When the teacher must be interesting for the children or they won’t pay much attention.</a:t>
            </a:r>
            <a:endParaRPr lang="cs-CZ" dirty="0" smtClean="0"/>
          </a:p>
          <a:p>
            <a:r>
              <a:rPr lang="en-GB" dirty="0" smtClean="0"/>
              <a:t>Maybe having a bit more free time to get to know the other students </a:t>
            </a:r>
            <a:endParaRPr lang="cs-CZ" dirty="0" smtClean="0"/>
          </a:p>
          <a:p>
            <a:r>
              <a:rPr lang="en-GB" dirty="0" smtClean="0"/>
              <a:t>I consider that the communication between the groups for organising different activities should be improved a bit.</a:t>
            </a:r>
            <a:endParaRPr lang="cs-CZ" dirty="0" smtClean="0"/>
          </a:p>
          <a:p>
            <a:r>
              <a:rPr lang="en-GB" dirty="0" smtClean="0"/>
              <a:t>Improve the organization!</a:t>
            </a:r>
            <a:endParaRPr lang="cs-CZ" dirty="0" smtClean="0"/>
          </a:p>
          <a:p>
            <a:r>
              <a:rPr lang="en-GB" dirty="0" smtClean="0"/>
              <a:t>Work more in groups with the different countries.</a:t>
            </a:r>
            <a:endParaRPr lang="cs-CZ" dirty="0" smtClean="0"/>
          </a:p>
          <a:p>
            <a:r>
              <a:rPr lang="en-GB" dirty="0" smtClean="0"/>
              <a:t>Is it possible to make it longer?</a:t>
            </a:r>
            <a:br>
              <a:rPr lang="en-GB" dirty="0" smtClean="0"/>
            </a:br>
            <a:r>
              <a:rPr lang="en-GB" dirty="0" smtClean="0"/>
              <a:t>Could the party be longer?</a:t>
            </a:r>
            <a:endParaRPr lang="cs-CZ" dirty="0" smtClean="0"/>
          </a:p>
          <a:p>
            <a:r>
              <a:rPr lang="en-GB" dirty="0" smtClean="0"/>
              <a:t>Wouldn´t would be such a big chaos.</a:t>
            </a:r>
            <a:endParaRPr lang="cs-CZ" dirty="0" smtClean="0"/>
          </a:p>
          <a:p>
            <a:r>
              <a:rPr lang="en-GB" dirty="0" smtClean="0"/>
              <a:t>Nothing, I think everything was as it should be</a:t>
            </a:r>
            <a:endParaRPr lang="cs-CZ" dirty="0" smtClean="0"/>
          </a:p>
          <a:p>
            <a:r>
              <a:rPr lang="en-GB" dirty="0" smtClean="0"/>
              <a:t>Maybe better organisation because it was sometimes very hectic. </a:t>
            </a:r>
            <a:endParaRPr lang="cs-CZ" dirty="0" smtClean="0"/>
          </a:p>
          <a:p>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b="1" dirty="0" smtClean="0">
                <a:solidFill>
                  <a:srgbClr val="FF0000"/>
                </a:solidFill>
              </a:rPr>
              <a:t>11) How are you motivated to work on the project? </a:t>
            </a:r>
            <a:r>
              <a:rPr lang="en-GB" b="1" dirty="0" smtClean="0">
                <a:solidFill>
                  <a:srgbClr val="FF0000"/>
                </a:solidFill>
              </a:rPr>
              <a:t>(10 is best)</a:t>
            </a:r>
            <a:endParaRPr lang="en-GB" dirty="0">
              <a:solidFill>
                <a:srgbClr val="FF0000"/>
              </a:solidFill>
            </a:endParaRPr>
          </a:p>
        </p:txBody>
      </p:sp>
      <p:graphicFrame>
        <p:nvGraphicFramePr>
          <p:cNvPr id="4" name="Zástupný symbol pro obsah 3"/>
          <p:cNvGraphicFramePr>
            <a:graphicFrameLocks noGrp="1"/>
          </p:cNvGraphicFramePr>
          <p:nvPr>
            <p:ph idx="1"/>
          </p:nvPr>
        </p:nvGraphicFramePr>
        <p:xfrm>
          <a:off x="457200" y="1600200"/>
          <a:ext cx="8229600" cy="485313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0"/>
            <a:ext cx="8229600" cy="1412776"/>
          </a:xfrm>
        </p:spPr>
        <p:txBody>
          <a:bodyPr>
            <a:normAutofit/>
          </a:bodyPr>
          <a:lstStyle/>
          <a:p>
            <a:r>
              <a:rPr lang="en-GB" b="1" dirty="0" smtClean="0">
                <a:solidFill>
                  <a:srgbClr val="0070C0"/>
                </a:solidFill>
              </a:rPr>
              <a:t>Evaluation of the subsistence</a:t>
            </a:r>
            <a:endParaRPr lang="en-GB" dirty="0">
              <a:solidFill>
                <a:srgbClr val="0070C0"/>
              </a:solidFill>
            </a:endParaRPr>
          </a:p>
        </p:txBody>
      </p:sp>
      <p:sp>
        <p:nvSpPr>
          <p:cNvPr id="3" name="Zástupný symbol pro obsah 2"/>
          <p:cNvSpPr>
            <a:spLocks noGrp="1"/>
          </p:cNvSpPr>
          <p:nvPr>
            <p:ph idx="1"/>
          </p:nvPr>
        </p:nvSpPr>
        <p:spPr>
          <a:xfrm>
            <a:off x="395536" y="2996952"/>
            <a:ext cx="8373616" cy="3528392"/>
          </a:xfrm>
        </p:spPr>
        <p:txBody>
          <a:bodyPr>
            <a:normAutofit/>
          </a:bodyPr>
          <a:lstStyle/>
          <a:p>
            <a:r>
              <a:rPr lang="en-GB" b="1" dirty="0" smtClean="0"/>
              <a:t>Breakfasts prepared by Czech pupils </a:t>
            </a:r>
            <a:r>
              <a:rPr lang="en-GB" dirty="0" smtClean="0"/>
              <a:t> 	</a:t>
            </a:r>
            <a:r>
              <a:rPr lang="en-US" dirty="0" smtClean="0"/>
              <a:t>7,52</a:t>
            </a:r>
            <a:endParaRPr lang="cs-CZ" b="1" dirty="0" smtClean="0"/>
          </a:p>
          <a:p>
            <a:r>
              <a:rPr lang="en-US" b="1" dirty="0" smtClean="0"/>
              <a:t>Lunch in school canteen</a:t>
            </a:r>
            <a:r>
              <a:rPr lang="en-US" dirty="0" smtClean="0"/>
              <a:t> </a:t>
            </a:r>
            <a:r>
              <a:rPr lang="cs-CZ" dirty="0" smtClean="0"/>
              <a:t>				</a:t>
            </a:r>
            <a:r>
              <a:rPr lang="en-US" dirty="0" smtClean="0"/>
              <a:t>7,17 </a:t>
            </a:r>
            <a:endParaRPr lang="cs-CZ" dirty="0" smtClean="0"/>
          </a:p>
          <a:p>
            <a:r>
              <a:rPr lang="en-US" b="1" dirty="0" smtClean="0"/>
              <a:t>Czech cuisine in restaurant </a:t>
            </a:r>
            <a:r>
              <a:rPr lang="en-US" dirty="0" smtClean="0"/>
              <a:t> </a:t>
            </a:r>
            <a:r>
              <a:rPr lang="cs-CZ" dirty="0" smtClean="0"/>
              <a:t>			</a:t>
            </a:r>
            <a:r>
              <a:rPr lang="en-US" dirty="0" smtClean="0"/>
              <a:t>7,77 </a:t>
            </a:r>
            <a:endParaRPr lang="cs-CZ" dirty="0" smtClean="0"/>
          </a:p>
          <a:p>
            <a:r>
              <a:rPr lang="en-US" b="1" dirty="0" smtClean="0"/>
              <a:t>Accommodation in the hotel </a:t>
            </a:r>
            <a:r>
              <a:rPr lang="en-US" dirty="0" smtClean="0"/>
              <a:t> </a:t>
            </a:r>
            <a:r>
              <a:rPr lang="cs-CZ" dirty="0" smtClean="0"/>
              <a:t>			</a:t>
            </a:r>
            <a:r>
              <a:rPr lang="en-US" dirty="0" smtClean="0"/>
              <a:t>8,74 </a:t>
            </a:r>
            <a:endParaRPr lang="cs-CZ" dirty="0" smtClean="0"/>
          </a:p>
          <a:p>
            <a:r>
              <a:rPr lang="en-US" b="1" dirty="0" smtClean="0"/>
              <a:t>Accommodation in the family</a:t>
            </a:r>
            <a:r>
              <a:rPr lang="en-US" dirty="0" smtClean="0"/>
              <a:t> </a:t>
            </a:r>
            <a:r>
              <a:rPr lang="cs-CZ" dirty="0" smtClean="0"/>
              <a:t>			</a:t>
            </a:r>
            <a:r>
              <a:rPr lang="en-US" dirty="0" smtClean="0"/>
              <a:t>7,43 </a:t>
            </a:r>
            <a:endParaRPr lang="cs-CZ" dirty="0"/>
          </a:p>
        </p:txBody>
      </p:sp>
      <p:sp>
        <p:nvSpPr>
          <p:cNvPr id="4" name="Obdélník 3"/>
          <p:cNvSpPr/>
          <p:nvPr/>
        </p:nvSpPr>
        <p:spPr>
          <a:xfrm>
            <a:off x="683568" y="1700808"/>
            <a:ext cx="7848872" cy="830997"/>
          </a:xfrm>
          <a:prstGeom prst="rect">
            <a:avLst/>
          </a:prstGeom>
        </p:spPr>
        <p:txBody>
          <a:bodyPr wrap="square">
            <a:spAutoFit/>
          </a:bodyPr>
          <a:lstStyle/>
          <a:p>
            <a:r>
              <a:rPr lang="en-GB" sz="2400" dirty="0" smtClean="0"/>
              <a:t>27 participants took part in the survey.</a:t>
            </a:r>
          </a:p>
          <a:p>
            <a:r>
              <a:rPr lang="en-GB" sz="2400" dirty="0" smtClean="0"/>
              <a:t>The average score on the scale from </a:t>
            </a:r>
            <a:r>
              <a:rPr lang="cs-CZ" sz="2400" dirty="0" smtClean="0"/>
              <a:t>1</a:t>
            </a:r>
            <a:r>
              <a:rPr lang="en-GB" sz="2400" dirty="0" smtClean="0"/>
              <a:t> to maximum 10) is:</a:t>
            </a:r>
            <a:endParaRPr lang="en-GB"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8964488" cy="1412776"/>
          </a:xfrm>
        </p:spPr>
        <p:txBody>
          <a:bodyPr>
            <a:normAutofit/>
          </a:bodyPr>
          <a:lstStyle/>
          <a:p>
            <a:r>
              <a:rPr lang="en-GB" b="1" dirty="0" smtClean="0">
                <a:solidFill>
                  <a:srgbClr val="0070C0"/>
                </a:solidFill>
              </a:rPr>
              <a:t>Evaluation of Czech school program</a:t>
            </a:r>
            <a:endParaRPr lang="en-GB" dirty="0">
              <a:solidFill>
                <a:srgbClr val="0070C0"/>
              </a:solidFill>
            </a:endParaRPr>
          </a:p>
        </p:txBody>
      </p:sp>
      <p:sp>
        <p:nvSpPr>
          <p:cNvPr id="4" name="Obdélník 3"/>
          <p:cNvSpPr/>
          <p:nvPr/>
        </p:nvSpPr>
        <p:spPr>
          <a:xfrm>
            <a:off x="1295128" y="1052736"/>
            <a:ext cx="7848872" cy="830997"/>
          </a:xfrm>
          <a:prstGeom prst="rect">
            <a:avLst/>
          </a:prstGeom>
        </p:spPr>
        <p:txBody>
          <a:bodyPr wrap="square">
            <a:spAutoFit/>
          </a:bodyPr>
          <a:lstStyle/>
          <a:p>
            <a:r>
              <a:rPr lang="en-GB" sz="2400" dirty="0" smtClean="0"/>
              <a:t>27 participants took part in the survey.</a:t>
            </a:r>
          </a:p>
          <a:p>
            <a:r>
              <a:rPr lang="en-GB" sz="2400" dirty="0" smtClean="0"/>
              <a:t>The average score on the scale from </a:t>
            </a:r>
            <a:r>
              <a:rPr lang="cs-CZ" sz="2400" dirty="0" smtClean="0"/>
              <a:t>1</a:t>
            </a:r>
            <a:r>
              <a:rPr lang="en-GB" sz="2400" dirty="0" smtClean="0"/>
              <a:t> to maximum 10) is</a:t>
            </a:r>
            <a:r>
              <a:rPr lang="en-GB" sz="2400" b="1" dirty="0" smtClean="0"/>
              <a:t>:</a:t>
            </a:r>
            <a:endParaRPr lang="en-GB" sz="2400" dirty="0"/>
          </a:p>
        </p:txBody>
      </p:sp>
      <p:sp>
        <p:nvSpPr>
          <p:cNvPr id="5" name="Zástupný symbol pro obsah 4"/>
          <p:cNvSpPr>
            <a:spLocks noGrp="1"/>
          </p:cNvSpPr>
          <p:nvPr>
            <p:ph idx="1"/>
          </p:nvPr>
        </p:nvSpPr>
        <p:spPr>
          <a:xfrm>
            <a:off x="0" y="1916832"/>
            <a:ext cx="9144000" cy="4941168"/>
          </a:xfrm>
        </p:spPr>
        <p:txBody>
          <a:bodyPr>
            <a:normAutofit lnSpcReduction="10000"/>
          </a:bodyPr>
          <a:lstStyle/>
          <a:p>
            <a:r>
              <a:rPr lang="en-GB" b="1" dirty="0" smtClean="0"/>
              <a:t>Welcome meeting</a:t>
            </a:r>
            <a:r>
              <a:rPr lang="en-GB" dirty="0" smtClean="0"/>
              <a:t> </a:t>
            </a:r>
            <a:r>
              <a:rPr lang="cs-CZ" dirty="0" smtClean="0"/>
              <a:t>						</a:t>
            </a:r>
            <a:r>
              <a:rPr lang="en-GB" dirty="0" smtClean="0"/>
              <a:t>8,65 </a:t>
            </a:r>
          </a:p>
          <a:p>
            <a:r>
              <a:rPr lang="en-GB" b="1" dirty="0" smtClean="0"/>
              <a:t>Ice-breakers in gym </a:t>
            </a:r>
            <a:r>
              <a:rPr lang="en-GB" dirty="0" smtClean="0"/>
              <a:t> </a:t>
            </a:r>
            <a:r>
              <a:rPr lang="cs-CZ" dirty="0" smtClean="0"/>
              <a:t>					</a:t>
            </a:r>
            <a:r>
              <a:rPr lang="en-GB" dirty="0" smtClean="0"/>
              <a:t>8,41 </a:t>
            </a:r>
          </a:p>
          <a:p>
            <a:r>
              <a:rPr lang="en-GB" b="1" dirty="0" smtClean="0"/>
              <a:t>Introduction of Czech cold specialities </a:t>
            </a:r>
            <a:r>
              <a:rPr lang="en-GB" dirty="0" smtClean="0"/>
              <a:t> </a:t>
            </a:r>
            <a:r>
              <a:rPr lang="cs-CZ" dirty="0" smtClean="0"/>
              <a:t>		</a:t>
            </a:r>
            <a:r>
              <a:rPr lang="en-GB" dirty="0" smtClean="0"/>
              <a:t>8,5</a:t>
            </a:r>
            <a:r>
              <a:rPr lang="cs-CZ" dirty="0" smtClean="0"/>
              <a:t>0</a:t>
            </a:r>
            <a:r>
              <a:rPr lang="en-GB" dirty="0" smtClean="0"/>
              <a:t> </a:t>
            </a:r>
          </a:p>
          <a:p>
            <a:r>
              <a:rPr lang="en-GB" b="1" dirty="0" smtClean="0"/>
              <a:t>Seeing the mayor deputy at the town hall</a:t>
            </a:r>
            <a:r>
              <a:rPr lang="cs-CZ" b="1" dirty="0" smtClean="0"/>
              <a:t>	</a:t>
            </a:r>
            <a:r>
              <a:rPr lang="en-GB" dirty="0" smtClean="0"/>
              <a:t>8,07 </a:t>
            </a:r>
          </a:p>
          <a:p>
            <a:r>
              <a:rPr lang="en-GB" b="1" dirty="0" smtClean="0"/>
              <a:t>Ostrava town hall watchtower </a:t>
            </a:r>
            <a:r>
              <a:rPr lang="en-GB" dirty="0" smtClean="0"/>
              <a:t> </a:t>
            </a:r>
            <a:r>
              <a:rPr lang="cs-CZ" dirty="0" smtClean="0"/>
              <a:t>			</a:t>
            </a:r>
            <a:r>
              <a:rPr lang="en-GB" dirty="0" smtClean="0"/>
              <a:t>8,73 </a:t>
            </a:r>
          </a:p>
          <a:p>
            <a:r>
              <a:rPr lang="en-GB" b="1" dirty="0" smtClean="0"/>
              <a:t>Sightseeing + Karolina shopping centre </a:t>
            </a:r>
            <a:r>
              <a:rPr lang="en-GB" dirty="0" smtClean="0"/>
              <a:t> </a:t>
            </a:r>
            <a:r>
              <a:rPr lang="cs-CZ" dirty="0" smtClean="0"/>
              <a:t>		</a:t>
            </a:r>
            <a:r>
              <a:rPr lang="en-GB" dirty="0" smtClean="0"/>
              <a:t>8,88 </a:t>
            </a:r>
          </a:p>
          <a:p>
            <a:r>
              <a:rPr lang="en-GB" b="1" dirty="0" smtClean="0"/>
              <a:t>Disco evening </a:t>
            </a:r>
            <a:r>
              <a:rPr lang="en-GB" dirty="0" smtClean="0"/>
              <a:t> </a:t>
            </a:r>
            <a:r>
              <a:rPr lang="cs-CZ" dirty="0" smtClean="0"/>
              <a:t>						</a:t>
            </a:r>
            <a:r>
              <a:rPr lang="en-GB" dirty="0" smtClean="0"/>
              <a:t>8,77 </a:t>
            </a:r>
          </a:p>
          <a:p>
            <a:r>
              <a:rPr lang="en-GB" b="1" dirty="0" smtClean="0"/>
              <a:t>Closing ceremony with the headmaster </a:t>
            </a:r>
            <a:r>
              <a:rPr lang="en-GB" dirty="0" smtClean="0"/>
              <a:t> </a:t>
            </a:r>
            <a:r>
              <a:rPr lang="cs-CZ" dirty="0" smtClean="0"/>
              <a:t>		</a:t>
            </a:r>
            <a:r>
              <a:rPr lang="en-GB" dirty="0" smtClean="0"/>
              <a:t>8,81 </a:t>
            </a:r>
          </a:p>
          <a:p>
            <a:r>
              <a:rPr lang="en-GB" b="1" dirty="0" smtClean="0"/>
              <a:t>Excursion to the mountains and funicular </a:t>
            </a:r>
            <a:r>
              <a:rPr lang="en-GB" dirty="0" smtClean="0"/>
              <a:t> </a:t>
            </a:r>
            <a:r>
              <a:rPr lang="cs-CZ" dirty="0" smtClean="0"/>
              <a:t>	</a:t>
            </a:r>
            <a:r>
              <a:rPr lang="en-GB" dirty="0" smtClean="0"/>
              <a:t>8,27</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274638"/>
            <a:ext cx="8712968" cy="1143000"/>
          </a:xfrm>
        </p:spPr>
        <p:txBody>
          <a:bodyPr>
            <a:normAutofit/>
          </a:bodyPr>
          <a:lstStyle/>
          <a:p>
            <a:r>
              <a:rPr lang="en-GB" b="1" dirty="0" smtClean="0">
                <a:solidFill>
                  <a:srgbClr val="0070C0"/>
                </a:solidFill>
              </a:rPr>
              <a:t>Evaluation of Czech project program</a:t>
            </a:r>
            <a:endParaRPr lang="en-GB" dirty="0"/>
          </a:p>
        </p:txBody>
      </p:sp>
      <p:sp>
        <p:nvSpPr>
          <p:cNvPr id="3" name="Zástupný symbol pro obsah 2"/>
          <p:cNvSpPr>
            <a:spLocks noGrp="1"/>
          </p:cNvSpPr>
          <p:nvPr>
            <p:ph idx="1"/>
          </p:nvPr>
        </p:nvSpPr>
        <p:spPr>
          <a:xfrm>
            <a:off x="179512" y="2004864"/>
            <a:ext cx="8712968" cy="4853136"/>
          </a:xfrm>
        </p:spPr>
        <p:txBody>
          <a:bodyPr>
            <a:normAutofit fontScale="92500" lnSpcReduction="10000"/>
          </a:bodyPr>
          <a:lstStyle/>
          <a:p>
            <a:r>
              <a:rPr lang="en-GB" b="1" dirty="0" smtClean="0"/>
              <a:t>Geography lesson about the Czech Republic</a:t>
            </a:r>
            <a:r>
              <a:rPr lang="cs-CZ" b="1" dirty="0" smtClean="0"/>
              <a:t>	</a:t>
            </a:r>
            <a:r>
              <a:rPr lang="en-GB" dirty="0" smtClean="0"/>
              <a:t>7,85 </a:t>
            </a:r>
          </a:p>
          <a:p>
            <a:r>
              <a:rPr lang="en-GB" b="1" dirty="0" smtClean="0"/>
              <a:t>Czech music lesson </a:t>
            </a:r>
            <a:r>
              <a:rPr lang="en-GB" dirty="0" smtClean="0"/>
              <a:t> </a:t>
            </a:r>
            <a:r>
              <a:rPr lang="cs-CZ" dirty="0" smtClean="0"/>
              <a:t>					</a:t>
            </a:r>
            <a:r>
              <a:rPr lang="en-GB" dirty="0" smtClean="0"/>
              <a:t>8,89 </a:t>
            </a:r>
          </a:p>
          <a:p>
            <a:r>
              <a:rPr lang="en-GB" b="1" dirty="0" smtClean="0"/>
              <a:t>Czech lesson on fair-trade</a:t>
            </a:r>
            <a:r>
              <a:rPr lang="cs-CZ" b="1" dirty="0" smtClean="0"/>
              <a:t>				</a:t>
            </a:r>
            <a:r>
              <a:rPr lang="en-GB" dirty="0" smtClean="0"/>
              <a:t> 7,85 </a:t>
            </a:r>
          </a:p>
          <a:p>
            <a:r>
              <a:rPr lang="en-GB" b="1" dirty="0" smtClean="0"/>
              <a:t>Teaching Czech pupils</a:t>
            </a:r>
            <a:r>
              <a:rPr lang="en-GB" dirty="0" smtClean="0"/>
              <a:t> </a:t>
            </a:r>
            <a:r>
              <a:rPr lang="cs-CZ" dirty="0" smtClean="0"/>
              <a:t>				</a:t>
            </a:r>
            <a:r>
              <a:rPr lang="en-GB" dirty="0" smtClean="0"/>
              <a:t>9,24 </a:t>
            </a:r>
          </a:p>
          <a:p>
            <a:r>
              <a:rPr lang="en-GB" b="1" dirty="0" smtClean="0"/>
              <a:t>Czech pupils cooperation during lessons </a:t>
            </a:r>
            <a:r>
              <a:rPr lang="en-GB" dirty="0" smtClean="0"/>
              <a:t> </a:t>
            </a:r>
            <a:r>
              <a:rPr lang="cs-CZ" dirty="0" smtClean="0"/>
              <a:t>	</a:t>
            </a:r>
            <a:r>
              <a:rPr lang="en-GB" dirty="0" smtClean="0"/>
              <a:t>8,96 </a:t>
            </a:r>
          </a:p>
          <a:p>
            <a:r>
              <a:rPr lang="en-GB" b="1" dirty="0" smtClean="0"/>
              <a:t>Technical Museum U6 in factory </a:t>
            </a:r>
            <a:r>
              <a:rPr lang="en-GB" dirty="0" smtClean="0"/>
              <a:t> </a:t>
            </a:r>
            <a:r>
              <a:rPr lang="cs-CZ" dirty="0" smtClean="0"/>
              <a:t>		</a:t>
            </a:r>
            <a:r>
              <a:rPr lang="en-GB" dirty="0" smtClean="0"/>
              <a:t>8,85 </a:t>
            </a:r>
          </a:p>
          <a:p>
            <a:r>
              <a:rPr lang="en-GB" b="1" dirty="0" smtClean="0"/>
              <a:t>Science centre museum</a:t>
            </a:r>
            <a:r>
              <a:rPr lang="cs-CZ" b="1" dirty="0" smtClean="0"/>
              <a:t>				</a:t>
            </a:r>
            <a:r>
              <a:rPr lang="en-GB" dirty="0" smtClean="0"/>
              <a:t>9,00 </a:t>
            </a:r>
          </a:p>
          <a:p>
            <a:r>
              <a:rPr lang="en-GB" b="1" dirty="0" smtClean="0"/>
              <a:t>Presentation of team Fair-trade posters </a:t>
            </a:r>
            <a:r>
              <a:rPr lang="en-GB" dirty="0" smtClean="0"/>
              <a:t> </a:t>
            </a:r>
            <a:r>
              <a:rPr lang="cs-CZ" dirty="0" smtClean="0"/>
              <a:t>	</a:t>
            </a:r>
            <a:r>
              <a:rPr lang="en-GB" dirty="0" smtClean="0"/>
              <a:t>8,59 </a:t>
            </a:r>
          </a:p>
          <a:p>
            <a:r>
              <a:rPr lang="en-GB" b="1" dirty="0" smtClean="0"/>
              <a:t>Interview + making the video</a:t>
            </a:r>
            <a:r>
              <a:rPr lang="en-GB" dirty="0" smtClean="0"/>
              <a:t> </a:t>
            </a:r>
            <a:r>
              <a:rPr lang="cs-CZ" dirty="0" smtClean="0"/>
              <a:t>			</a:t>
            </a:r>
            <a:r>
              <a:rPr lang="en-GB" dirty="0" smtClean="0"/>
              <a:t>8,81 </a:t>
            </a:r>
            <a:endParaRPr lang="en-GB" dirty="0"/>
          </a:p>
        </p:txBody>
      </p:sp>
      <p:sp>
        <p:nvSpPr>
          <p:cNvPr id="4" name="Obdélník 3"/>
          <p:cNvSpPr/>
          <p:nvPr/>
        </p:nvSpPr>
        <p:spPr>
          <a:xfrm>
            <a:off x="755576" y="1196752"/>
            <a:ext cx="7848872" cy="830997"/>
          </a:xfrm>
          <a:prstGeom prst="rect">
            <a:avLst/>
          </a:prstGeom>
        </p:spPr>
        <p:txBody>
          <a:bodyPr wrap="square">
            <a:spAutoFit/>
          </a:bodyPr>
          <a:lstStyle/>
          <a:p>
            <a:r>
              <a:rPr lang="en-GB" sz="2400" dirty="0" smtClean="0"/>
              <a:t>27 participants took part in the survey.</a:t>
            </a:r>
          </a:p>
          <a:p>
            <a:r>
              <a:rPr lang="en-GB" sz="2400" dirty="0" smtClean="0"/>
              <a:t>The average score on the scale from </a:t>
            </a:r>
            <a:r>
              <a:rPr lang="cs-CZ" sz="2400" dirty="0" smtClean="0"/>
              <a:t>1</a:t>
            </a:r>
            <a:r>
              <a:rPr lang="en-GB" sz="2400" dirty="0" smtClean="0"/>
              <a:t> to maximum 10) is</a:t>
            </a:r>
            <a:r>
              <a:rPr lang="en-GB" sz="2400" b="1" dirty="0" smtClean="0"/>
              <a:t>:</a:t>
            </a:r>
            <a:endParaRPr lang="en-GB"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b="1" dirty="0" smtClean="0">
                <a:solidFill>
                  <a:srgbClr val="0070C0"/>
                </a:solidFill>
              </a:rPr>
              <a:t>Evaluation of additional program</a:t>
            </a:r>
            <a:endParaRPr lang="en-GB" dirty="0"/>
          </a:p>
        </p:txBody>
      </p:sp>
      <p:sp>
        <p:nvSpPr>
          <p:cNvPr id="3" name="Zástupný symbol pro obsah 2"/>
          <p:cNvSpPr>
            <a:spLocks noGrp="1"/>
          </p:cNvSpPr>
          <p:nvPr>
            <p:ph idx="1"/>
          </p:nvPr>
        </p:nvSpPr>
        <p:spPr>
          <a:xfrm>
            <a:off x="467544" y="2852936"/>
            <a:ext cx="8229600" cy="2116832"/>
          </a:xfrm>
        </p:spPr>
        <p:txBody>
          <a:bodyPr/>
          <a:lstStyle/>
          <a:p>
            <a:r>
              <a:rPr lang="en-US" b="1" dirty="0" smtClean="0"/>
              <a:t>Prague visit </a:t>
            </a:r>
            <a:r>
              <a:rPr lang="en-US" dirty="0" smtClean="0"/>
              <a:t> </a:t>
            </a:r>
            <a:r>
              <a:rPr lang="cs-CZ" dirty="0" smtClean="0"/>
              <a:t>					</a:t>
            </a:r>
            <a:r>
              <a:rPr lang="en-US" dirty="0" smtClean="0"/>
              <a:t>9,18 </a:t>
            </a:r>
            <a:endParaRPr lang="cs-CZ" dirty="0" smtClean="0"/>
          </a:p>
          <a:p>
            <a:r>
              <a:rPr lang="en-US" b="1" dirty="0" smtClean="0"/>
              <a:t>Krakow / Auschwitz visit </a:t>
            </a:r>
            <a:r>
              <a:rPr lang="en-US" dirty="0" smtClean="0"/>
              <a:t> </a:t>
            </a:r>
            <a:r>
              <a:rPr lang="cs-CZ" dirty="0" smtClean="0"/>
              <a:t>		</a:t>
            </a:r>
            <a:r>
              <a:rPr lang="en-US" dirty="0" smtClean="0"/>
              <a:t>9,24 </a:t>
            </a:r>
            <a:endParaRPr lang="cs-CZ" dirty="0" smtClean="0"/>
          </a:p>
          <a:p>
            <a:r>
              <a:rPr lang="en-US" b="1" dirty="0" smtClean="0"/>
              <a:t>Free time</a:t>
            </a:r>
            <a:r>
              <a:rPr lang="cs-CZ" b="1" dirty="0" smtClean="0"/>
              <a:t> </a:t>
            </a:r>
            <a:r>
              <a:rPr lang="en-US" b="1" dirty="0" smtClean="0"/>
              <a:t>activities with friends</a:t>
            </a:r>
            <a:r>
              <a:rPr lang="cs-CZ" b="1" dirty="0" smtClean="0"/>
              <a:t>	</a:t>
            </a:r>
            <a:r>
              <a:rPr lang="en-US" dirty="0" smtClean="0"/>
              <a:t>8,96 </a:t>
            </a:r>
            <a:endParaRPr lang="cs-CZ" dirty="0"/>
          </a:p>
        </p:txBody>
      </p:sp>
      <p:sp>
        <p:nvSpPr>
          <p:cNvPr id="4" name="Obdélník 3"/>
          <p:cNvSpPr/>
          <p:nvPr/>
        </p:nvSpPr>
        <p:spPr>
          <a:xfrm>
            <a:off x="755576" y="1484784"/>
            <a:ext cx="7848872" cy="830997"/>
          </a:xfrm>
          <a:prstGeom prst="rect">
            <a:avLst/>
          </a:prstGeom>
        </p:spPr>
        <p:txBody>
          <a:bodyPr wrap="square">
            <a:spAutoFit/>
          </a:bodyPr>
          <a:lstStyle/>
          <a:p>
            <a:r>
              <a:rPr lang="en-GB" sz="2400" dirty="0" smtClean="0"/>
              <a:t>27 participants took part in the survey.</a:t>
            </a:r>
          </a:p>
          <a:p>
            <a:r>
              <a:rPr lang="en-GB" sz="2400" dirty="0" smtClean="0"/>
              <a:t>The average score on the scale from </a:t>
            </a:r>
            <a:r>
              <a:rPr lang="cs-CZ" sz="2400" dirty="0" smtClean="0"/>
              <a:t>1</a:t>
            </a:r>
            <a:r>
              <a:rPr lang="en-GB" sz="2400" dirty="0" smtClean="0"/>
              <a:t> to maximum 10) is</a:t>
            </a:r>
            <a:r>
              <a:rPr lang="en-GB" sz="2400" b="1" dirty="0" smtClean="0"/>
              <a:t>:</a:t>
            </a:r>
            <a:endParaRPr lang="en-GB"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chemeClr val="tx2"/>
                </a:solidFill>
              </a:rPr>
              <a:t>a) </a:t>
            </a:r>
            <a:r>
              <a:rPr lang="en-GB" b="1" dirty="0" smtClean="0">
                <a:solidFill>
                  <a:schemeClr val="tx2"/>
                </a:solidFill>
              </a:rPr>
              <a:t>Who took part in this survey?</a:t>
            </a:r>
            <a:endParaRPr lang="en-GB" b="1" dirty="0">
              <a:solidFill>
                <a:schemeClr val="tx2"/>
              </a:solidFill>
            </a:endParaRPr>
          </a:p>
        </p:txBody>
      </p:sp>
      <p:graphicFrame>
        <p:nvGraphicFramePr>
          <p:cNvPr id="4" name="Zástupný symbol pro obsah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35696" y="0"/>
            <a:ext cx="6264696" cy="476672"/>
          </a:xfrm>
        </p:spPr>
        <p:txBody>
          <a:bodyPr>
            <a:normAutofit fontScale="90000"/>
          </a:bodyPr>
          <a:lstStyle/>
          <a:p>
            <a:r>
              <a:rPr lang="en-GB" sz="1400" b="1" dirty="0" smtClean="0"/>
              <a:t>Subsistence (accommodation, meals)</a:t>
            </a:r>
            <a:r>
              <a:rPr lang="cs-CZ" sz="1400" b="1" dirty="0" smtClean="0"/>
              <a:t>                  	</a:t>
            </a:r>
            <a:r>
              <a:rPr lang="en-GB" sz="1400" b="1" dirty="0" smtClean="0"/>
              <a:t>Czech school program </a:t>
            </a:r>
            <a:br>
              <a:rPr lang="en-GB" sz="1400" b="1" dirty="0" smtClean="0"/>
            </a:br>
            <a:r>
              <a:rPr lang="en-GB" sz="1400" b="1" dirty="0" smtClean="0"/>
              <a:t>Erasmus project activities</a:t>
            </a:r>
            <a:r>
              <a:rPr lang="cs-CZ" sz="1400" b="1" dirty="0" smtClean="0"/>
              <a:t>                                   	</a:t>
            </a:r>
            <a:r>
              <a:rPr lang="en-GB" sz="1400" b="1" dirty="0" smtClean="0"/>
              <a:t>Additional program</a:t>
            </a:r>
            <a:endParaRPr lang="en-GB" sz="1400" b="1" dirty="0"/>
          </a:p>
        </p:txBody>
      </p:sp>
      <p:graphicFrame>
        <p:nvGraphicFramePr>
          <p:cNvPr id="4" name="Zástupný symbol pro obsah 3"/>
          <p:cNvGraphicFramePr>
            <a:graphicFrameLocks noGrp="1"/>
          </p:cNvGraphicFramePr>
          <p:nvPr>
            <p:ph idx="1"/>
          </p:nvPr>
        </p:nvGraphicFramePr>
        <p:xfrm>
          <a:off x="0" y="692696"/>
          <a:ext cx="9144000" cy="6165304"/>
        </p:xfrm>
        <a:graphic>
          <a:graphicData uri="http://schemas.openxmlformats.org/drawingml/2006/chart">
            <c:chart xmlns:c="http://schemas.openxmlformats.org/drawingml/2006/chart" xmlns:r="http://schemas.openxmlformats.org/officeDocument/2006/relationships" r:id="rId2"/>
          </a:graphicData>
        </a:graphic>
      </p:graphicFrame>
      <p:grpSp>
        <p:nvGrpSpPr>
          <p:cNvPr id="10" name="Skupina 9"/>
          <p:cNvGrpSpPr/>
          <p:nvPr/>
        </p:nvGrpSpPr>
        <p:grpSpPr>
          <a:xfrm>
            <a:off x="5436096" y="0"/>
            <a:ext cx="432048" cy="449288"/>
            <a:chOff x="1835696" y="0"/>
            <a:chExt cx="432048" cy="449288"/>
          </a:xfrm>
        </p:grpSpPr>
        <p:sp>
          <p:nvSpPr>
            <p:cNvPr id="6" name="Obdélník 5"/>
            <p:cNvSpPr/>
            <p:nvPr/>
          </p:nvSpPr>
          <p:spPr>
            <a:xfrm>
              <a:off x="1835696" y="0"/>
              <a:ext cx="432048" cy="188640"/>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bdélník 6"/>
            <p:cNvSpPr/>
            <p:nvPr/>
          </p:nvSpPr>
          <p:spPr>
            <a:xfrm>
              <a:off x="1835696" y="260648"/>
              <a:ext cx="432048" cy="188640"/>
            </a:xfrm>
            <a:prstGeom prst="rect">
              <a:avLst/>
            </a:prstGeom>
            <a:solidFill>
              <a:srgbClr val="0070C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grpSp>
        <p:nvGrpSpPr>
          <p:cNvPr id="11" name="Skupina 10"/>
          <p:cNvGrpSpPr/>
          <p:nvPr/>
        </p:nvGrpSpPr>
        <p:grpSpPr>
          <a:xfrm>
            <a:off x="1691680" y="0"/>
            <a:ext cx="432048" cy="449288"/>
            <a:chOff x="1187624" y="0"/>
            <a:chExt cx="432048" cy="449288"/>
          </a:xfrm>
        </p:grpSpPr>
        <p:sp>
          <p:nvSpPr>
            <p:cNvPr id="5" name="Obdélník 4"/>
            <p:cNvSpPr/>
            <p:nvPr/>
          </p:nvSpPr>
          <p:spPr>
            <a:xfrm>
              <a:off x="1187624" y="0"/>
              <a:ext cx="432048" cy="188640"/>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bdélník 7"/>
            <p:cNvSpPr/>
            <p:nvPr/>
          </p:nvSpPr>
          <p:spPr>
            <a:xfrm>
              <a:off x="1187624" y="260648"/>
              <a:ext cx="432048" cy="188640"/>
            </a:xfrm>
            <a:prstGeom prst="rect">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chemeClr val="tx2"/>
                </a:solidFill>
              </a:rPr>
              <a:t>b) </a:t>
            </a:r>
            <a:r>
              <a:rPr lang="en-GB" b="1" dirty="0" smtClean="0">
                <a:solidFill>
                  <a:schemeClr val="tx2"/>
                </a:solidFill>
              </a:rPr>
              <a:t>Who took part in this survey?</a:t>
            </a:r>
            <a:endParaRPr lang="en-GB" b="1" dirty="0">
              <a:solidFill>
                <a:schemeClr val="tx2"/>
              </a:solidFill>
            </a:endParaRPr>
          </a:p>
        </p:txBody>
      </p:sp>
      <p:graphicFrame>
        <p:nvGraphicFramePr>
          <p:cNvPr id="6" name="Zástupný symbol pro obsah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chemeClr val="tx2"/>
                </a:solidFill>
              </a:rPr>
              <a:t>c) </a:t>
            </a:r>
            <a:r>
              <a:rPr lang="en-GB" b="1" dirty="0" smtClean="0">
                <a:solidFill>
                  <a:schemeClr val="tx2"/>
                </a:solidFill>
              </a:rPr>
              <a:t>Who took part in this survey?</a:t>
            </a:r>
            <a:endParaRPr lang="en-GB" b="1" dirty="0">
              <a:solidFill>
                <a:schemeClr val="tx2"/>
              </a:solidFill>
            </a:endParaRPr>
          </a:p>
        </p:txBody>
      </p:sp>
      <p:graphicFrame>
        <p:nvGraphicFramePr>
          <p:cNvPr id="5" name="Zástupný symbol pro obsah 4"/>
          <p:cNvGraphicFramePr>
            <a:graphicFrameLocks noGrp="1"/>
          </p:cNvGraphicFramePr>
          <p:nvPr>
            <p:ph idx="1"/>
          </p:nvPr>
        </p:nvGraphicFramePr>
        <p:xfrm>
          <a:off x="467544" y="1556792"/>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0"/>
            <a:ext cx="8229600" cy="548680"/>
          </a:xfrm>
        </p:spPr>
        <p:txBody>
          <a:bodyPr>
            <a:normAutofit fontScale="90000"/>
          </a:bodyPr>
          <a:lstStyle/>
          <a:p>
            <a:r>
              <a:rPr lang="cs-CZ" sz="2400" b="1" dirty="0" smtClean="0">
                <a:solidFill>
                  <a:srgbClr val="FF0000"/>
                </a:solidFill>
              </a:rPr>
              <a:t>1) </a:t>
            </a:r>
            <a:r>
              <a:rPr lang="en-US" sz="2400" b="1" dirty="0" smtClean="0">
                <a:solidFill>
                  <a:srgbClr val="FF0000"/>
                </a:solidFill>
              </a:rPr>
              <a:t>Did </a:t>
            </a:r>
            <a:r>
              <a:rPr lang="en-US" sz="2400" b="1" dirty="0">
                <a:solidFill>
                  <a:srgbClr val="FF0000"/>
                </a:solidFill>
              </a:rPr>
              <a:t>you learn anything new during the meeting? What was it</a:t>
            </a:r>
            <a:r>
              <a:rPr lang="en-US" sz="2400" b="1" dirty="0" smtClean="0">
                <a:solidFill>
                  <a:srgbClr val="FF0000"/>
                </a:solidFill>
              </a:rPr>
              <a:t>?</a:t>
            </a:r>
            <a:endParaRPr lang="cs-CZ" sz="2400" dirty="0">
              <a:solidFill>
                <a:srgbClr val="FF0000"/>
              </a:solidFill>
            </a:endParaRPr>
          </a:p>
        </p:txBody>
      </p:sp>
      <p:sp>
        <p:nvSpPr>
          <p:cNvPr id="3" name="Zástupný symbol pro obsah 2"/>
          <p:cNvSpPr>
            <a:spLocks noGrp="1"/>
          </p:cNvSpPr>
          <p:nvPr>
            <p:ph idx="1"/>
          </p:nvPr>
        </p:nvSpPr>
        <p:spPr>
          <a:xfrm>
            <a:off x="467544" y="476672"/>
            <a:ext cx="8229600" cy="6381328"/>
          </a:xfrm>
        </p:spPr>
        <p:txBody>
          <a:bodyPr>
            <a:normAutofit fontScale="25000" lnSpcReduction="20000"/>
          </a:bodyPr>
          <a:lstStyle/>
          <a:p>
            <a:r>
              <a:rPr lang="en-GB" sz="4800" dirty="0" smtClean="0"/>
              <a:t>I didn't expect that I would meet such nice people... </a:t>
            </a:r>
            <a:br>
              <a:rPr lang="en-GB" sz="4800" dirty="0" smtClean="0"/>
            </a:br>
            <a:r>
              <a:rPr lang="en-GB" sz="4800" dirty="0" smtClean="0"/>
              <a:t>I learned more about the culture, education and lifestyle of the others countries. </a:t>
            </a:r>
            <a:endParaRPr lang="cs-CZ" sz="4800" dirty="0" smtClean="0"/>
          </a:p>
          <a:p>
            <a:r>
              <a:rPr lang="en-GB" sz="4800" dirty="0" smtClean="0"/>
              <a:t>I learned something more about the culture, food, history... of Czech Republic and specifically about Ostrava. I'm very happy I did because I didn't know much about Czech Republic before. </a:t>
            </a:r>
            <a:endParaRPr lang="cs-CZ" sz="4800" dirty="0" smtClean="0"/>
          </a:p>
          <a:p>
            <a:r>
              <a:rPr lang="en-GB" sz="4800" dirty="0" smtClean="0"/>
              <a:t>I learnt that fair trade is very common in the southern hemisphere especially in Africa.</a:t>
            </a:r>
            <a:br>
              <a:rPr lang="en-GB" sz="4800" dirty="0" smtClean="0"/>
            </a:br>
            <a:r>
              <a:rPr lang="en-GB" sz="4800" dirty="0" smtClean="0"/>
              <a:t>I also learned that teaching is a rewarding job.</a:t>
            </a:r>
            <a:endParaRPr lang="cs-CZ" sz="4800" dirty="0" smtClean="0"/>
          </a:p>
          <a:p>
            <a:r>
              <a:rPr lang="en-GB" sz="4800" dirty="0" smtClean="0"/>
              <a:t>I learned about different cultures, traditions and customs of the different countries. I also learned a lot about travel, teaching and have gained team work skills.</a:t>
            </a:r>
            <a:endParaRPr lang="cs-CZ" sz="4800" dirty="0" smtClean="0"/>
          </a:p>
          <a:p>
            <a:r>
              <a:rPr lang="en-GB" sz="4800" dirty="0" smtClean="0"/>
              <a:t>Different languages, different cultures, metros move fast. I learned how to teach a class- how to make it fun, keep control and to have confidence.</a:t>
            </a:r>
            <a:endParaRPr lang="cs-CZ" sz="4800" dirty="0" smtClean="0"/>
          </a:p>
          <a:p>
            <a:r>
              <a:rPr lang="en-GB" sz="4800" dirty="0" smtClean="0"/>
              <a:t>Yes, of course! Maybe we are from another countries, but that's not mean we are different.</a:t>
            </a:r>
            <a:endParaRPr lang="cs-CZ" sz="4800" dirty="0" smtClean="0"/>
          </a:p>
          <a:p>
            <a:r>
              <a:rPr lang="en-GB" sz="4800" dirty="0" smtClean="0"/>
              <a:t>Yes, I learned about science</a:t>
            </a:r>
            <a:endParaRPr lang="cs-CZ" sz="4800" dirty="0" smtClean="0"/>
          </a:p>
          <a:p>
            <a:r>
              <a:rPr lang="en-GB" sz="4800" dirty="0" smtClean="0"/>
              <a:t>I learned about Fair-trade. I believe this knowledge is really valuable.</a:t>
            </a:r>
            <a:endParaRPr lang="cs-CZ" sz="4800" dirty="0" smtClean="0"/>
          </a:p>
          <a:p>
            <a:r>
              <a:rPr lang="en-GB" sz="4800" dirty="0" smtClean="0"/>
              <a:t>The museums expositions were something new for me and </a:t>
            </a:r>
            <a:r>
              <a:rPr lang="en-GB" sz="4800" dirty="0" err="1" smtClean="0"/>
              <a:t>i</a:t>
            </a:r>
            <a:r>
              <a:rPr lang="en-GB" sz="4800" dirty="0" smtClean="0"/>
              <a:t> learned a lot of things about the industrial development of the place and had the opportunity to advance my knowledge in science by the interactive activities in U6.I got acquainted with new places and have tried the traditional food of Czech people for the first time. </a:t>
            </a:r>
            <a:endParaRPr lang="cs-CZ" sz="4800" dirty="0" smtClean="0"/>
          </a:p>
          <a:p>
            <a:r>
              <a:rPr lang="en-GB" sz="4800" dirty="0" smtClean="0"/>
              <a:t>Yes, I did. I learned some new English words.</a:t>
            </a:r>
            <a:endParaRPr lang="cs-CZ" sz="4800" dirty="0" smtClean="0"/>
          </a:p>
          <a:p>
            <a:r>
              <a:rPr lang="en-GB" sz="4800" dirty="0" smtClean="0"/>
              <a:t>How different life is in Eastern Europe.</a:t>
            </a:r>
            <a:endParaRPr lang="cs-CZ" sz="4800" dirty="0" smtClean="0"/>
          </a:p>
          <a:p>
            <a:r>
              <a:rPr lang="en-GB" sz="4800" dirty="0" smtClean="0"/>
              <a:t>Yes I learned many things during the project. I learned a little bit about Czech culture and some of their history. I also understood the life of the kids in the other countries.</a:t>
            </a:r>
            <a:endParaRPr lang="cs-CZ" sz="4800" dirty="0" smtClean="0"/>
          </a:p>
          <a:p>
            <a:r>
              <a:rPr lang="en-GB" sz="4800" dirty="0" smtClean="0"/>
              <a:t>yes, by cooperation with colleagues and museums</a:t>
            </a:r>
            <a:endParaRPr lang="cs-CZ" sz="4800" dirty="0" smtClean="0"/>
          </a:p>
          <a:p>
            <a:r>
              <a:rPr lang="en-GB" sz="4800" dirty="0" smtClean="0"/>
              <a:t>Yes I learned how to prepare a lesson </a:t>
            </a:r>
            <a:endParaRPr lang="cs-CZ" sz="4800" dirty="0" smtClean="0"/>
          </a:p>
          <a:p>
            <a:r>
              <a:rPr lang="en-GB" sz="4800" dirty="0" smtClean="0"/>
              <a:t>Yes, I did. Firstly, I learned many new things about the Czech Republic, its geographical characteristics and culture. Moreover, I found out that there are plenty of similar words in Bulgarian and Czech language. Also, I learned new things about the culture of the other countries.</a:t>
            </a:r>
            <a:endParaRPr lang="cs-CZ" sz="4800" dirty="0" smtClean="0"/>
          </a:p>
          <a:p>
            <a:r>
              <a:rPr lang="en-GB" sz="4800" dirty="0" smtClean="0"/>
              <a:t>Some interesting peculiarities of the other countries</a:t>
            </a:r>
            <a:endParaRPr lang="cs-CZ" sz="4800" dirty="0" smtClean="0"/>
          </a:p>
          <a:p>
            <a:r>
              <a:rPr lang="en-GB" sz="4800" dirty="0" smtClean="0"/>
              <a:t>I learned more about fair-trade and I learned speaking better English. </a:t>
            </a:r>
            <a:endParaRPr lang="cs-CZ" sz="4800" dirty="0" smtClean="0"/>
          </a:p>
          <a:p>
            <a:r>
              <a:rPr lang="en-GB" sz="4800" dirty="0" smtClean="0"/>
              <a:t>I learned more about the Czech culture. </a:t>
            </a:r>
            <a:endParaRPr lang="cs-CZ" sz="4800" dirty="0" smtClean="0"/>
          </a:p>
          <a:p>
            <a:r>
              <a:rPr lang="en-GB" sz="4800" dirty="0" smtClean="0"/>
              <a:t>I learned about the difference cultures.</a:t>
            </a:r>
            <a:endParaRPr lang="cs-CZ" sz="4800" dirty="0" smtClean="0"/>
          </a:p>
          <a:p>
            <a:r>
              <a:rPr lang="en-GB" sz="4800" dirty="0" smtClean="0"/>
              <a:t>Yes</a:t>
            </a:r>
            <a:br>
              <a:rPr lang="en-GB" sz="4800" dirty="0" smtClean="0"/>
            </a:br>
            <a:r>
              <a:rPr lang="en-GB" sz="4800" dirty="0" smtClean="0"/>
              <a:t> I learned so much, I was very happy in this wonderful project and I really liked it.</a:t>
            </a:r>
            <a:br>
              <a:rPr lang="en-GB" sz="4800" dirty="0" smtClean="0"/>
            </a:br>
            <a:r>
              <a:rPr lang="en-GB" sz="4800" dirty="0" smtClean="0"/>
              <a:t> I learned something during lectures presented as Italians; I learned something about their country and sound waves, sound propagation and so on.</a:t>
            </a:r>
            <a:endParaRPr lang="cs-CZ" sz="4800" dirty="0" smtClean="0"/>
          </a:p>
          <a:p>
            <a:r>
              <a:rPr lang="en-GB" sz="4800" dirty="0" smtClean="0"/>
              <a:t>yes,</a:t>
            </a:r>
            <a:br>
              <a:rPr lang="en-GB" sz="4800" dirty="0" smtClean="0"/>
            </a:br>
            <a:r>
              <a:rPr lang="en-GB" sz="4800" dirty="0" smtClean="0"/>
              <a:t> new vocabulary in another language</a:t>
            </a:r>
            <a:endParaRPr lang="cs-CZ" sz="4800" dirty="0" smtClean="0"/>
          </a:p>
          <a:p>
            <a:r>
              <a:rPr lang="en-GB" sz="4800" dirty="0" smtClean="0"/>
              <a:t>Yes, I learned English better (a little).</a:t>
            </a:r>
            <a:endParaRPr lang="cs-CZ" sz="4800" dirty="0" smtClean="0"/>
          </a:p>
          <a:p>
            <a:r>
              <a:rPr lang="en-GB" sz="4800" dirty="0" smtClean="0"/>
              <a:t>I'm not scared to communicate with other people.</a:t>
            </a:r>
            <a:endParaRPr lang="cs-CZ" sz="4800" dirty="0" smtClean="0"/>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188640"/>
            <a:ext cx="9144000" cy="908720"/>
          </a:xfrm>
        </p:spPr>
        <p:txBody>
          <a:bodyPr>
            <a:normAutofit/>
          </a:bodyPr>
          <a:lstStyle/>
          <a:p>
            <a:r>
              <a:rPr lang="cs-CZ" sz="2400" b="1" dirty="0" smtClean="0">
                <a:solidFill>
                  <a:srgbClr val="FF0000"/>
                </a:solidFill>
              </a:rPr>
              <a:t>2) </a:t>
            </a:r>
            <a:r>
              <a:rPr lang="en-US" sz="2400" b="1" dirty="0" smtClean="0">
                <a:solidFill>
                  <a:srgbClr val="FF0000"/>
                </a:solidFill>
              </a:rPr>
              <a:t>What </a:t>
            </a:r>
            <a:r>
              <a:rPr lang="en-US" sz="2400" b="1" dirty="0">
                <a:solidFill>
                  <a:srgbClr val="FF0000"/>
                </a:solidFill>
              </a:rPr>
              <a:t>have you learned during the meeting </a:t>
            </a:r>
            <a:r>
              <a:rPr lang="cs-CZ" sz="2400" b="1" dirty="0" smtClean="0">
                <a:solidFill>
                  <a:srgbClr val="FF0000"/>
                </a:solidFill>
              </a:rPr>
              <a:t/>
            </a:r>
            <a:br>
              <a:rPr lang="cs-CZ" sz="2400" b="1" dirty="0" smtClean="0">
                <a:solidFill>
                  <a:srgbClr val="FF0000"/>
                </a:solidFill>
              </a:rPr>
            </a:br>
            <a:r>
              <a:rPr lang="en-US" sz="2400" b="1" dirty="0" smtClean="0">
                <a:solidFill>
                  <a:srgbClr val="FF0000"/>
                </a:solidFill>
              </a:rPr>
              <a:t>which </a:t>
            </a:r>
            <a:r>
              <a:rPr lang="en-US" sz="2400" b="1" dirty="0">
                <a:solidFill>
                  <a:srgbClr val="FF0000"/>
                </a:solidFill>
              </a:rPr>
              <a:t>can be used in our project</a:t>
            </a:r>
            <a:r>
              <a:rPr lang="en-US" sz="2400" b="1" dirty="0" smtClean="0">
                <a:solidFill>
                  <a:srgbClr val="FF0000"/>
                </a:solidFill>
              </a:rPr>
              <a:t>?</a:t>
            </a:r>
            <a:endParaRPr lang="cs-CZ" sz="2400" dirty="0">
              <a:solidFill>
                <a:srgbClr val="FF0000"/>
              </a:solidFill>
            </a:endParaRPr>
          </a:p>
        </p:txBody>
      </p:sp>
      <p:sp>
        <p:nvSpPr>
          <p:cNvPr id="3" name="Zástupný symbol pro obsah 2"/>
          <p:cNvSpPr>
            <a:spLocks noGrp="1"/>
          </p:cNvSpPr>
          <p:nvPr>
            <p:ph idx="1"/>
          </p:nvPr>
        </p:nvSpPr>
        <p:spPr>
          <a:xfrm>
            <a:off x="539552" y="1352525"/>
            <a:ext cx="8229600" cy="5505475"/>
          </a:xfrm>
        </p:spPr>
        <p:txBody>
          <a:bodyPr>
            <a:normAutofit fontScale="40000" lnSpcReduction="20000"/>
          </a:bodyPr>
          <a:lstStyle/>
          <a:p>
            <a:r>
              <a:rPr lang="en-GB" dirty="0" smtClean="0"/>
              <a:t>To be more creative, to share ideas with others, to teach others in easy and affordable way.</a:t>
            </a:r>
            <a:endParaRPr lang="cs-CZ" dirty="0" smtClean="0"/>
          </a:p>
          <a:p>
            <a:r>
              <a:rPr lang="en-GB" dirty="0" smtClean="0"/>
              <a:t>Teamwork is essential</a:t>
            </a:r>
            <a:endParaRPr lang="cs-CZ" dirty="0" smtClean="0"/>
          </a:p>
          <a:p>
            <a:r>
              <a:rPr lang="en-GB" dirty="0" smtClean="0"/>
              <a:t>About culture and different nationalities, about how different the world is and what teaching is like, especially to a class from a different country with things like language barrier it was interesting challenging and fun.</a:t>
            </a:r>
            <a:endParaRPr lang="cs-CZ" dirty="0" smtClean="0"/>
          </a:p>
          <a:p>
            <a:r>
              <a:rPr lang="en-GB" dirty="0" smtClean="0"/>
              <a:t>I learned how to control a class of people whose first language </a:t>
            </a:r>
            <a:r>
              <a:rPr lang="en-GB" dirty="0" err="1" smtClean="0"/>
              <a:t>isnt</a:t>
            </a:r>
            <a:r>
              <a:rPr lang="en-GB" dirty="0" smtClean="0"/>
              <a:t> even English. I also discovered how to make my sentences simpler for those who didn't have the best English. I thought this was a good experience because I don't usually talk to people of other nationalities.  </a:t>
            </a:r>
            <a:endParaRPr lang="cs-CZ" dirty="0" smtClean="0"/>
          </a:p>
          <a:p>
            <a:r>
              <a:rPr lang="en-GB" dirty="0" smtClean="0"/>
              <a:t>We are from another countries, but that's not mean we can't be friends! I think this is important.</a:t>
            </a:r>
            <a:endParaRPr lang="cs-CZ" dirty="0" smtClean="0"/>
          </a:p>
          <a:p>
            <a:r>
              <a:rPr lang="en-GB" dirty="0" smtClean="0"/>
              <a:t>We had the opportunity to try out our lessons and we can improve them thanks to that.</a:t>
            </a:r>
            <a:endParaRPr lang="cs-CZ" dirty="0" smtClean="0"/>
          </a:p>
          <a:p>
            <a:r>
              <a:rPr lang="en-GB" dirty="0" smtClean="0"/>
              <a:t>The interactive activities can help us in preparing the stem activity and the apps.</a:t>
            </a:r>
            <a:endParaRPr lang="cs-CZ" dirty="0" smtClean="0"/>
          </a:p>
          <a:p>
            <a:r>
              <a:rPr lang="en-GB" dirty="0" smtClean="0"/>
              <a:t>The schedule of activities for the whole week.</a:t>
            </a:r>
            <a:endParaRPr lang="cs-CZ" dirty="0" smtClean="0"/>
          </a:p>
          <a:p>
            <a:r>
              <a:rPr lang="en-GB" dirty="0" smtClean="0"/>
              <a:t>I learned that we all understand things differently and we have different ideas for the project. Young kids usually prefer to be taught by people which are closer to their age.</a:t>
            </a:r>
            <a:endParaRPr lang="cs-CZ" dirty="0" smtClean="0"/>
          </a:p>
          <a:p>
            <a:r>
              <a:rPr lang="en-GB" dirty="0" smtClean="0"/>
              <a:t>STEM lessons, learning through observation</a:t>
            </a:r>
            <a:endParaRPr lang="cs-CZ" dirty="0" smtClean="0"/>
          </a:p>
          <a:p>
            <a:r>
              <a:rPr lang="en-GB" dirty="0" smtClean="0"/>
              <a:t>Working with people from other countries was very interesting and I learned about their cultures </a:t>
            </a:r>
            <a:endParaRPr lang="cs-CZ" dirty="0" smtClean="0"/>
          </a:p>
          <a:p>
            <a:r>
              <a:rPr lang="en-GB" dirty="0" smtClean="0"/>
              <a:t>I learned that the different activities should be better organised in order to help the students and the participants in the project understand their tasks and successfully fulfil them.</a:t>
            </a:r>
            <a:endParaRPr lang="cs-CZ" dirty="0" smtClean="0"/>
          </a:p>
          <a:p>
            <a:r>
              <a:rPr lang="en-GB" dirty="0" smtClean="0"/>
              <a:t>A physics lesson is not simple for guys of 14 year old who don't understand English very well. </a:t>
            </a:r>
            <a:endParaRPr lang="cs-CZ" dirty="0" smtClean="0"/>
          </a:p>
          <a:p>
            <a:r>
              <a:rPr lang="en-GB" dirty="0" smtClean="0"/>
              <a:t>It would be nice to have meal at similar ours.</a:t>
            </a:r>
            <a:endParaRPr lang="cs-CZ" dirty="0" smtClean="0"/>
          </a:p>
          <a:p>
            <a:r>
              <a:rPr lang="en-GB" dirty="0" smtClean="0"/>
              <a:t>Communication is very important.</a:t>
            </a:r>
            <a:endParaRPr lang="cs-CZ" dirty="0" smtClean="0"/>
          </a:p>
          <a:p>
            <a:r>
              <a:rPr lang="en-GB" dirty="0" smtClean="0"/>
              <a:t>I think that our program ideas could be used in our project in Italy and other countries.</a:t>
            </a:r>
            <a:br>
              <a:rPr lang="en-GB" dirty="0" smtClean="0"/>
            </a:br>
            <a:r>
              <a:rPr lang="en-GB" dirty="0" smtClean="0"/>
              <a:t>Or we could even use the photo we took pictures and do a commemorative film about this project and the people who were there.</a:t>
            </a:r>
            <a:endParaRPr lang="cs-CZ" dirty="0" smtClean="0"/>
          </a:p>
          <a:p>
            <a:r>
              <a:rPr lang="en-GB" dirty="0" smtClean="0"/>
              <a:t>Yes, definitely, I think it can teach other students</a:t>
            </a:r>
            <a:endParaRPr lang="cs-CZ" dirty="0" smtClean="0"/>
          </a:p>
          <a:p>
            <a:r>
              <a:rPr lang="en-GB" dirty="0" smtClean="0"/>
              <a:t>Maybe yes.....I don't know</a:t>
            </a:r>
            <a:endParaRPr lang="cs-CZ" dirty="0" smtClean="0"/>
          </a:p>
          <a:p>
            <a:r>
              <a:rPr lang="en-GB" dirty="0" smtClean="0"/>
              <a:t>To teach others.</a:t>
            </a:r>
            <a:endParaRPr lang="cs-CZ" dirty="0" smtClean="0"/>
          </a:p>
          <a:p>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0"/>
            <a:ext cx="8229600" cy="562074"/>
          </a:xfrm>
        </p:spPr>
        <p:txBody>
          <a:bodyPr>
            <a:normAutofit fontScale="90000"/>
          </a:bodyPr>
          <a:lstStyle/>
          <a:p>
            <a:r>
              <a:rPr lang="cs-CZ" sz="3600" b="1" dirty="0" smtClean="0">
                <a:solidFill>
                  <a:srgbClr val="FF0000"/>
                </a:solidFill>
              </a:rPr>
              <a:t>3) </a:t>
            </a:r>
            <a:r>
              <a:rPr lang="en-US" sz="3600" b="1" dirty="0" smtClean="0">
                <a:solidFill>
                  <a:srgbClr val="FF0000"/>
                </a:solidFill>
              </a:rPr>
              <a:t>How do you feel after the project meeting?</a:t>
            </a:r>
            <a:endParaRPr lang="cs-CZ" dirty="0"/>
          </a:p>
        </p:txBody>
      </p:sp>
      <p:sp>
        <p:nvSpPr>
          <p:cNvPr id="3" name="Zástupný symbol pro obsah 2"/>
          <p:cNvSpPr>
            <a:spLocks noGrp="1"/>
          </p:cNvSpPr>
          <p:nvPr>
            <p:ph idx="1"/>
          </p:nvPr>
        </p:nvSpPr>
        <p:spPr>
          <a:xfrm>
            <a:off x="467544" y="809328"/>
            <a:ext cx="8229600" cy="6048672"/>
          </a:xfrm>
        </p:spPr>
        <p:txBody>
          <a:bodyPr>
            <a:normAutofit fontScale="32500" lnSpcReduction="20000"/>
          </a:bodyPr>
          <a:lstStyle/>
          <a:p>
            <a:r>
              <a:rPr lang="en-GB" sz="4000" dirty="0" smtClean="0"/>
              <a:t>I will miss the students and the teacher. :( </a:t>
            </a:r>
            <a:endParaRPr lang="cs-CZ" sz="4000" dirty="0" smtClean="0"/>
          </a:p>
          <a:p>
            <a:r>
              <a:rPr lang="en-GB" sz="4000" dirty="0" smtClean="0"/>
              <a:t>I feel very lucky I could be a part of the meeting because it was a great experience. </a:t>
            </a:r>
            <a:endParaRPr lang="cs-CZ" sz="4000" dirty="0" smtClean="0"/>
          </a:p>
          <a:p>
            <a:r>
              <a:rPr lang="en-GB" sz="4000" dirty="0" smtClean="0"/>
              <a:t>I am so glad that I got the opportunity to participate in this project and I am sad it is over</a:t>
            </a:r>
            <a:endParaRPr lang="cs-CZ" sz="4000" dirty="0" smtClean="0"/>
          </a:p>
          <a:p>
            <a:r>
              <a:rPr lang="en-GB" sz="4000" dirty="0" smtClean="0"/>
              <a:t>I enjoyed it greatly and it was a</a:t>
            </a:r>
            <a:br>
              <a:rPr lang="en-GB" sz="4000" dirty="0" smtClean="0"/>
            </a:br>
            <a:r>
              <a:rPr lang="en-GB" sz="4000" dirty="0" smtClean="0"/>
              <a:t>Once in a lifetime experience.</a:t>
            </a:r>
            <a:endParaRPr lang="cs-CZ" sz="4000" dirty="0" smtClean="0"/>
          </a:p>
          <a:p>
            <a:r>
              <a:rPr lang="en-GB" sz="4000" dirty="0" smtClean="0"/>
              <a:t>I felt very confident and felt like </a:t>
            </a:r>
            <a:r>
              <a:rPr lang="en-GB" sz="4000" dirty="0" err="1" smtClean="0"/>
              <a:t>i</a:t>
            </a:r>
            <a:r>
              <a:rPr lang="en-GB" sz="4000" dirty="0" smtClean="0"/>
              <a:t> made lots of new friends. I have lots of good memories from the week and I would really love to meet these people again. </a:t>
            </a:r>
            <a:endParaRPr lang="cs-CZ" sz="4000" dirty="0" smtClean="0"/>
          </a:p>
          <a:p>
            <a:r>
              <a:rPr lang="en-GB" sz="4000" dirty="0" smtClean="0"/>
              <a:t>Great! It was perfect week. </a:t>
            </a:r>
            <a:endParaRPr lang="cs-CZ" sz="4000" dirty="0" smtClean="0"/>
          </a:p>
          <a:p>
            <a:r>
              <a:rPr lang="en-GB" sz="4000" dirty="0" smtClean="0"/>
              <a:t>I fell good</a:t>
            </a:r>
            <a:endParaRPr lang="cs-CZ" sz="4000" dirty="0" smtClean="0"/>
          </a:p>
          <a:p>
            <a:r>
              <a:rPr lang="en-GB" sz="4000" dirty="0" smtClean="0"/>
              <a:t>I am really grateful I could be part of it. It was an unforgettable experience. </a:t>
            </a:r>
            <a:endParaRPr lang="cs-CZ" sz="4000" dirty="0" smtClean="0"/>
          </a:p>
          <a:p>
            <a:r>
              <a:rPr lang="en-GB" sz="4000" dirty="0" smtClean="0"/>
              <a:t>Satisfied with the activities done .Pleased with the hospitality of the host school. Motivated for further work on the project.</a:t>
            </a:r>
            <a:endParaRPr lang="cs-CZ" sz="4000" dirty="0" smtClean="0"/>
          </a:p>
          <a:p>
            <a:r>
              <a:rPr lang="en-GB" sz="4000" dirty="0" smtClean="0"/>
              <a:t>The project meeting was really fun and I am really glad that I had a chance to take part in the project.</a:t>
            </a:r>
            <a:endParaRPr lang="cs-CZ" sz="4000" dirty="0" smtClean="0"/>
          </a:p>
          <a:p>
            <a:r>
              <a:rPr lang="en-GB" sz="4000" dirty="0" smtClean="0"/>
              <a:t>Pleased. On the whole it was a really nice experience.</a:t>
            </a:r>
            <a:endParaRPr lang="cs-CZ" sz="4000" dirty="0" smtClean="0"/>
          </a:p>
          <a:p>
            <a:r>
              <a:rPr lang="en-GB" sz="4000" dirty="0" smtClean="0"/>
              <a:t>I feel very excited and I want to see the other students and talk to them again. We can learn much from each other.</a:t>
            </a:r>
            <a:endParaRPr lang="cs-CZ" sz="4000" dirty="0" smtClean="0"/>
          </a:p>
          <a:p>
            <a:r>
              <a:rPr lang="en-GB" sz="4000" dirty="0" smtClean="0"/>
              <a:t>very inspired</a:t>
            </a:r>
            <a:endParaRPr lang="cs-CZ" sz="4000" dirty="0" smtClean="0"/>
          </a:p>
          <a:p>
            <a:r>
              <a:rPr lang="en-GB" sz="4000" dirty="0" smtClean="0"/>
              <a:t>I learned a lot from the meeting and I would love to do it again</a:t>
            </a:r>
            <a:endParaRPr lang="cs-CZ" sz="4000" dirty="0" smtClean="0"/>
          </a:p>
          <a:p>
            <a:r>
              <a:rPr lang="en-GB" sz="4000" dirty="0" smtClean="0"/>
              <a:t>It was my first time on a trip in Europe so I was quite excited with everything that happened. I was happy to have the opportunity to communicate with people from different countries and get acquainted with their culture. Having in mind the fact that the meeting was the first one, we should all feel like pioneers. </a:t>
            </a:r>
            <a:endParaRPr lang="cs-CZ" sz="4000" dirty="0" smtClean="0"/>
          </a:p>
          <a:p>
            <a:r>
              <a:rPr lang="en-GB" sz="4000" dirty="0" smtClean="0"/>
              <a:t>I was happy and satisfied of our effort.</a:t>
            </a:r>
            <a:endParaRPr lang="cs-CZ" sz="4000" dirty="0" smtClean="0"/>
          </a:p>
          <a:p>
            <a:r>
              <a:rPr lang="en-GB" sz="4000" dirty="0" smtClean="0"/>
              <a:t>I was very happy to had had this experience and to meet all the people. </a:t>
            </a:r>
            <a:endParaRPr lang="cs-CZ" sz="4000" dirty="0" smtClean="0"/>
          </a:p>
          <a:p>
            <a:r>
              <a:rPr lang="en-GB" sz="4000" dirty="0" smtClean="0"/>
              <a:t>I feel good. It was interesting going to another country and learning new things.</a:t>
            </a:r>
            <a:endParaRPr lang="cs-CZ" sz="4000" dirty="0" smtClean="0"/>
          </a:p>
          <a:p>
            <a:r>
              <a:rPr lang="en-GB" sz="4000" dirty="0" smtClean="0"/>
              <a:t>I felt tired but motivated to go back to school.</a:t>
            </a:r>
            <a:endParaRPr lang="cs-CZ" sz="4000" dirty="0" smtClean="0"/>
          </a:p>
          <a:p>
            <a:r>
              <a:rPr lang="en-GB" sz="4000" dirty="0" smtClean="0"/>
              <a:t>I am very happy that this project took place, I was glad that arrived here almost all I was fond of fun with them.</a:t>
            </a:r>
            <a:br>
              <a:rPr lang="en-GB" sz="4000" dirty="0" smtClean="0"/>
            </a:br>
            <a:r>
              <a:rPr lang="en-GB" sz="4000" dirty="0" smtClean="0"/>
              <a:t>It was awesome!!!</a:t>
            </a:r>
            <a:endParaRPr lang="cs-CZ" sz="4000" dirty="0" smtClean="0"/>
          </a:p>
          <a:p>
            <a:r>
              <a:rPr lang="en-GB" sz="4000" dirty="0" smtClean="0"/>
              <a:t>interesting and also extraordinarily because it was something new for me and I think that this experience it every</a:t>
            </a:r>
            <a:endParaRPr lang="cs-CZ" sz="4000" dirty="0" smtClean="0"/>
          </a:p>
          <a:p>
            <a:r>
              <a:rPr lang="en-GB" sz="4000" dirty="0" smtClean="0"/>
              <a:t>Much I enjoyed it, I miss them. Best people I've met.</a:t>
            </a:r>
            <a:endParaRPr lang="cs-CZ" sz="4000" dirty="0" smtClean="0"/>
          </a:p>
          <a:p>
            <a:r>
              <a:rPr lang="en-GB" sz="4000" dirty="0" smtClean="0"/>
              <a:t>Good and while very sad because the others must return home.</a:t>
            </a:r>
            <a:endParaRPr lang="cs-CZ" sz="4000" dirty="0" smtClean="0"/>
          </a:p>
          <a:p>
            <a:r>
              <a:rPr lang="en-GB" sz="4000" dirty="0" smtClean="0"/>
              <a:t>I'm feeling very happy and satisfied </a:t>
            </a:r>
            <a:endParaRPr lang="cs-CZ" sz="4000" dirty="0" smtClean="0"/>
          </a:p>
          <a:p>
            <a:pPr>
              <a:buNone/>
            </a:pPr>
            <a:endParaRPr lang="cs-CZ" sz="4000" dirty="0" smtClean="0"/>
          </a:p>
          <a:p>
            <a:pPr>
              <a:buNone/>
            </a:pPr>
            <a:endParaRPr lang="en-US" sz="37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260648"/>
            <a:ext cx="8229600" cy="634082"/>
          </a:xfrm>
        </p:spPr>
        <p:txBody>
          <a:bodyPr>
            <a:normAutofit fontScale="90000"/>
          </a:bodyPr>
          <a:lstStyle/>
          <a:p>
            <a:r>
              <a:rPr lang="cs-CZ" b="1" dirty="0" smtClean="0">
                <a:solidFill>
                  <a:srgbClr val="FF0000"/>
                </a:solidFill>
              </a:rPr>
              <a:t>4) </a:t>
            </a:r>
            <a:r>
              <a:rPr lang="en-US" b="1" dirty="0" smtClean="0">
                <a:solidFill>
                  <a:srgbClr val="FF0000"/>
                </a:solidFill>
              </a:rPr>
              <a:t>What was surprising for you? Why?</a:t>
            </a:r>
            <a:endParaRPr lang="cs-CZ" dirty="0"/>
          </a:p>
        </p:txBody>
      </p:sp>
      <p:sp>
        <p:nvSpPr>
          <p:cNvPr id="3" name="Zástupný symbol pro obsah 2"/>
          <p:cNvSpPr>
            <a:spLocks noGrp="1"/>
          </p:cNvSpPr>
          <p:nvPr>
            <p:ph idx="1"/>
          </p:nvPr>
        </p:nvSpPr>
        <p:spPr>
          <a:xfrm>
            <a:off x="467544" y="1169368"/>
            <a:ext cx="8229600" cy="5688632"/>
          </a:xfrm>
        </p:spPr>
        <p:txBody>
          <a:bodyPr>
            <a:normAutofit fontScale="32500" lnSpcReduction="20000"/>
          </a:bodyPr>
          <a:lstStyle/>
          <a:p>
            <a:r>
              <a:rPr lang="en-GB" sz="3700" dirty="0" smtClean="0"/>
              <a:t>The snow...the people.. They were really kind, friendly and helpful. </a:t>
            </a:r>
            <a:endParaRPr lang="cs-CZ" sz="3700" dirty="0" smtClean="0"/>
          </a:p>
          <a:p>
            <a:r>
              <a:rPr lang="en-GB" sz="3700" dirty="0" smtClean="0"/>
              <a:t>I was surprised that the pupils we taught could understand a bit English. </a:t>
            </a:r>
            <a:endParaRPr lang="cs-CZ" sz="3700" dirty="0" smtClean="0"/>
          </a:p>
          <a:p>
            <a:r>
              <a:rPr lang="en-GB" sz="3700" dirty="0" smtClean="0"/>
              <a:t>I was pleasantly surprised by the freedom we were trusted with and I feel I am much more independent as a result.</a:t>
            </a:r>
            <a:endParaRPr lang="cs-CZ" sz="3700" dirty="0" smtClean="0"/>
          </a:p>
          <a:p>
            <a:r>
              <a:rPr lang="en-GB" sz="3700" dirty="0" smtClean="0"/>
              <a:t>How a daily Czech student lessons and activities differ and all the other nationalities. The culture, food, music and customs were very different and nice to experience and try.</a:t>
            </a:r>
            <a:endParaRPr lang="cs-CZ" sz="3700" dirty="0" smtClean="0"/>
          </a:p>
          <a:p>
            <a:r>
              <a:rPr lang="en-GB" sz="3700" dirty="0" smtClean="0"/>
              <a:t>I was surprised by the level of English that everyone had. I expected to find it hard to talk to people from other countries but once </a:t>
            </a:r>
            <a:r>
              <a:rPr lang="en-GB" sz="3700" dirty="0" err="1" smtClean="0"/>
              <a:t>i</a:t>
            </a:r>
            <a:r>
              <a:rPr lang="en-GB" sz="3700" dirty="0" smtClean="0"/>
              <a:t> got to Czech Republic I found that most people had very good English. Some better than myself. </a:t>
            </a:r>
            <a:endParaRPr lang="cs-CZ" sz="3700" dirty="0" smtClean="0"/>
          </a:p>
          <a:p>
            <a:r>
              <a:rPr lang="en-GB" sz="3700" dirty="0" smtClean="0"/>
              <a:t>I think nothing, everything was perfect.</a:t>
            </a:r>
            <a:endParaRPr lang="cs-CZ" sz="3700" dirty="0" smtClean="0"/>
          </a:p>
          <a:p>
            <a:r>
              <a:rPr lang="en-GB" sz="3700" dirty="0" smtClean="0"/>
              <a:t>I was surprised at how well everything was organised, and how well the Czech hosts handled the unexpected changes in the plan.</a:t>
            </a:r>
            <a:endParaRPr lang="cs-CZ" sz="3700" dirty="0" smtClean="0"/>
          </a:p>
          <a:p>
            <a:r>
              <a:rPr lang="en-GB" sz="3700" dirty="0" smtClean="0"/>
              <a:t>The surprising thing was that we didn't observe each other's lessons and the students didn't have the opportunity to take part in the lessons of other students from other countries so that they can exchange ideas about the plans of the lessons.</a:t>
            </a:r>
            <a:endParaRPr lang="cs-CZ" sz="3700" dirty="0" smtClean="0"/>
          </a:p>
          <a:p>
            <a:r>
              <a:rPr lang="en-GB" sz="3700" dirty="0" smtClean="0"/>
              <a:t>It was surprising that we had to take off our shoes in school.</a:t>
            </a:r>
            <a:endParaRPr lang="cs-CZ" sz="3700" dirty="0" smtClean="0"/>
          </a:p>
          <a:p>
            <a:r>
              <a:rPr lang="en-GB" sz="3700" dirty="0" smtClean="0"/>
              <a:t>The arrival at Ostrava was not as expected (we are sorry to say that we felt completely lost at the train station. It was a very frustrating situation). </a:t>
            </a:r>
            <a:endParaRPr lang="cs-CZ" sz="3700" dirty="0" smtClean="0"/>
          </a:p>
          <a:p>
            <a:r>
              <a:rPr lang="en-GB" sz="3700" dirty="0" smtClean="0"/>
              <a:t>I was really surprised by the people in the Czech republic. They were really polite and they were very nice with us.</a:t>
            </a:r>
            <a:endParaRPr lang="cs-CZ" sz="3700" dirty="0" smtClean="0"/>
          </a:p>
          <a:p>
            <a:r>
              <a:rPr lang="en-GB" sz="3700" dirty="0" smtClean="0"/>
              <a:t>I was surprised by how different people were from each country </a:t>
            </a:r>
            <a:endParaRPr lang="cs-CZ" sz="3700" dirty="0" smtClean="0"/>
          </a:p>
          <a:p>
            <a:r>
              <a:rPr lang="en-GB" sz="3700" dirty="0" smtClean="0"/>
              <a:t>The surprising fact for me was that all the participants in the project were actually very positive and cheerful people, motivated to work on the project. Also, the fact that students in Czech schools walk with shoes, which are used only in the school, was a pleasant surprise for me. This speaks for the high level of hygiene of the schools in the country.</a:t>
            </a:r>
            <a:endParaRPr lang="cs-CZ" sz="3700" dirty="0" smtClean="0"/>
          </a:p>
          <a:p>
            <a:r>
              <a:rPr lang="en-GB" sz="3700" dirty="0" smtClean="0"/>
              <a:t>We had just one lesson. Before receiving the programme I supposed we would have kept many lessons</a:t>
            </a:r>
            <a:endParaRPr lang="cs-CZ" sz="3700" dirty="0" smtClean="0"/>
          </a:p>
          <a:p>
            <a:r>
              <a:rPr lang="en-GB" sz="3700" dirty="0" smtClean="0"/>
              <a:t>That all the students speak very well English. I thought it would be more difficult to communicate.</a:t>
            </a:r>
            <a:endParaRPr lang="cs-CZ" sz="3700" dirty="0" smtClean="0"/>
          </a:p>
          <a:p>
            <a:r>
              <a:rPr lang="en-GB" sz="3700" dirty="0" smtClean="0"/>
              <a:t>How long people from our age need to go to school.</a:t>
            </a:r>
            <a:endParaRPr lang="cs-CZ" sz="3700" dirty="0" smtClean="0"/>
          </a:p>
          <a:p>
            <a:r>
              <a:rPr lang="en-GB" sz="3700" dirty="0" smtClean="0"/>
              <a:t>The amazing people I met.</a:t>
            </a:r>
            <a:endParaRPr lang="cs-CZ" sz="3700" dirty="0" smtClean="0"/>
          </a:p>
          <a:p>
            <a:r>
              <a:rPr lang="en-GB" sz="3700" dirty="0" smtClean="0"/>
              <a:t>That there came a lot of people from many countries.</a:t>
            </a:r>
            <a:br>
              <a:rPr lang="en-GB" sz="3700" dirty="0" smtClean="0"/>
            </a:br>
            <a:r>
              <a:rPr lang="en-GB" sz="3700" dirty="0" smtClean="0"/>
              <a:t> Because I did not expect that there were so many of them, but it was such a good thing and I was happy that so many great people came.</a:t>
            </a:r>
            <a:endParaRPr lang="cs-CZ" sz="3700" dirty="0" smtClean="0"/>
          </a:p>
          <a:p>
            <a:r>
              <a:rPr lang="en-GB" sz="3700" dirty="0" smtClean="0"/>
              <a:t>I was very surprised how hardworking and kind they were. Joined in everything and I liked it. </a:t>
            </a:r>
            <a:endParaRPr lang="cs-CZ" sz="3700" dirty="0" smtClean="0"/>
          </a:p>
          <a:p>
            <a:r>
              <a:rPr lang="en-GB" sz="3700" dirty="0" smtClean="0"/>
              <a:t>Nothing. Everything was perfect.</a:t>
            </a:r>
            <a:endParaRPr lang="cs-CZ" sz="3700" dirty="0" smtClean="0"/>
          </a:p>
          <a:p>
            <a:r>
              <a:rPr lang="en-GB" sz="3700" dirty="0" smtClean="0"/>
              <a:t>The surprise for me was that we all appeared to understand each other so much.</a:t>
            </a:r>
            <a:endParaRPr lang="cs-CZ" sz="3700" dirty="0" smtClean="0"/>
          </a:p>
          <a:p>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620688"/>
          </a:xfrm>
        </p:spPr>
        <p:txBody>
          <a:bodyPr>
            <a:normAutofit/>
          </a:bodyPr>
          <a:lstStyle/>
          <a:p>
            <a:r>
              <a:rPr lang="cs-CZ" sz="3100" b="1" dirty="0" smtClean="0">
                <a:solidFill>
                  <a:srgbClr val="FF0000"/>
                </a:solidFill>
              </a:rPr>
              <a:t>5) </a:t>
            </a:r>
            <a:r>
              <a:rPr lang="en-US" sz="3100" b="1" dirty="0" smtClean="0">
                <a:solidFill>
                  <a:srgbClr val="FF0000"/>
                </a:solidFill>
              </a:rPr>
              <a:t>What was the most challenging part for you? Why?</a:t>
            </a:r>
            <a:endParaRPr lang="cs-CZ" dirty="0"/>
          </a:p>
        </p:txBody>
      </p:sp>
      <p:sp>
        <p:nvSpPr>
          <p:cNvPr id="3" name="Zástupný symbol pro obsah 2"/>
          <p:cNvSpPr>
            <a:spLocks noGrp="1"/>
          </p:cNvSpPr>
          <p:nvPr>
            <p:ph idx="1"/>
          </p:nvPr>
        </p:nvSpPr>
        <p:spPr>
          <a:xfrm>
            <a:off x="457200" y="620688"/>
            <a:ext cx="8229600" cy="6237312"/>
          </a:xfrm>
        </p:spPr>
        <p:txBody>
          <a:bodyPr>
            <a:normAutofit fontScale="40000" lnSpcReduction="20000"/>
          </a:bodyPr>
          <a:lstStyle/>
          <a:p>
            <a:r>
              <a:rPr lang="en-GB" dirty="0" smtClean="0"/>
              <a:t>To reach the top of the mountain without getting frozen. </a:t>
            </a:r>
          </a:p>
          <a:p>
            <a:r>
              <a:rPr lang="en-GB" dirty="0" smtClean="0"/>
              <a:t>I'm a bit difficult when it comes to eating so it was very challenging to eat so many different things, but it certainly was a nice experience. </a:t>
            </a:r>
          </a:p>
          <a:p>
            <a:r>
              <a:rPr lang="en-GB" dirty="0" smtClean="0"/>
              <a:t>Trying to communicate with people from the different countries as some of their English was not very strong.</a:t>
            </a:r>
          </a:p>
          <a:p>
            <a:r>
              <a:rPr lang="en-GB" dirty="0" smtClean="0"/>
              <a:t>The language barrier generally was fine the students had great English and tried very hard but teaching the class meant we had to slow are speech and explain. Also having to socialise with new people was probably the most difficult.</a:t>
            </a:r>
          </a:p>
          <a:p>
            <a:r>
              <a:rPr lang="en-GB" dirty="0" smtClean="0"/>
              <a:t>The most challenging part for me was trying to eat the food. I really didn't like it. I loved everything else about the meeting though. </a:t>
            </a:r>
          </a:p>
          <a:p>
            <a:r>
              <a:rPr lang="en-GB" dirty="0" smtClean="0"/>
              <a:t>I think, to do these presentations about Ostrava and Fair Trade.</a:t>
            </a:r>
          </a:p>
          <a:p>
            <a:r>
              <a:rPr lang="en-GB" dirty="0" smtClean="0"/>
              <a:t>The PE lesson. I did really poorly during it. </a:t>
            </a:r>
            <a:br>
              <a:rPr lang="en-GB" dirty="0" smtClean="0"/>
            </a:br>
            <a:r>
              <a:rPr lang="en-GB" dirty="0" smtClean="0"/>
              <a:t>Climbing the </a:t>
            </a:r>
            <a:r>
              <a:rPr lang="en-GB" dirty="0" err="1" smtClean="0"/>
              <a:t>Pustevny</a:t>
            </a:r>
            <a:r>
              <a:rPr lang="en-GB" dirty="0" smtClean="0"/>
              <a:t> mountain was also rather difficult.</a:t>
            </a:r>
          </a:p>
          <a:p>
            <a:r>
              <a:rPr lang="en-GB" dirty="0" smtClean="0"/>
              <a:t>The students’ lessons because </a:t>
            </a:r>
            <a:r>
              <a:rPr lang="en-GB" dirty="0" err="1" smtClean="0"/>
              <a:t>i</a:t>
            </a:r>
            <a:r>
              <a:rPr lang="en-GB" dirty="0" smtClean="0"/>
              <a:t> have expected younger students from the host school to take part in the lessons </a:t>
            </a:r>
          </a:p>
          <a:p>
            <a:r>
              <a:rPr lang="en-GB" dirty="0" smtClean="0"/>
              <a:t>The most challenging part of the project was when we had to make the  Fair Trade projects.</a:t>
            </a:r>
          </a:p>
          <a:p>
            <a:r>
              <a:rPr lang="en-GB" dirty="0" smtClean="0"/>
              <a:t>As we mentioned before, taking the students to the hostel on the very first day in Ostrava.</a:t>
            </a:r>
          </a:p>
          <a:p>
            <a:r>
              <a:rPr lang="en-GB" dirty="0" smtClean="0"/>
              <a:t>The most challenging part for me was when we had to do the interviews because it was a little bit hard to understand each other and that caused some problems. But in the end we made it and the interview went great.</a:t>
            </a:r>
          </a:p>
          <a:p>
            <a:r>
              <a:rPr lang="en-GB" dirty="0" smtClean="0"/>
              <a:t>Communication, but will endeavour</a:t>
            </a:r>
          </a:p>
          <a:p>
            <a:r>
              <a:rPr lang="en-GB" dirty="0" smtClean="0"/>
              <a:t>making a worksheet about the science museum </a:t>
            </a:r>
          </a:p>
          <a:p>
            <a:r>
              <a:rPr lang="en-GB" dirty="0" smtClean="0"/>
              <a:t>It's hard to say that I had a challenging part, because the activities were quite interesting and beneficial. I could say that it was hard for me to get up early in the morning, but that's my own personal problem! :D :D :D </a:t>
            </a:r>
          </a:p>
          <a:p>
            <a:r>
              <a:rPr lang="en-GB" dirty="0" smtClean="0"/>
              <a:t>Teaching the little children because it's difficult to learn them things in another language. I wanted to be an interesting and nice class it was a challenge for me to succeed with that.</a:t>
            </a:r>
          </a:p>
          <a:p>
            <a:r>
              <a:rPr lang="en-GB" dirty="0" smtClean="0"/>
              <a:t>The mountain, I'm not that into sports and I hate cold weather.</a:t>
            </a:r>
          </a:p>
          <a:p>
            <a:r>
              <a:rPr lang="en-GB" dirty="0" smtClean="0"/>
              <a:t>To do the lesson in class because </a:t>
            </a:r>
            <a:r>
              <a:rPr lang="en-GB" dirty="0" err="1" smtClean="0"/>
              <a:t>i</a:t>
            </a:r>
            <a:r>
              <a:rPr lang="en-GB" dirty="0" smtClean="0"/>
              <a:t> felt unprepared.</a:t>
            </a:r>
          </a:p>
          <a:p>
            <a:r>
              <a:rPr lang="en-GB" dirty="0" smtClean="0"/>
              <a:t>First day,</a:t>
            </a:r>
            <a:br>
              <a:rPr lang="en-GB" dirty="0" smtClean="0"/>
            </a:br>
            <a:r>
              <a:rPr lang="en-GB" dirty="0" smtClean="0"/>
              <a:t>Because there was very big chaos.</a:t>
            </a:r>
          </a:p>
          <a:p>
            <a:r>
              <a:rPr lang="en-GB" dirty="0" smtClean="0"/>
              <a:t>From the beginning about communication but after a time it was good ,  I can say that it was challenging a gymnastics</a:t>
            </a:r>
          </a:p>
          <a:p>
            <a:r>
              <a:rPr lang="en-GB" dirty="0" smtClean="0"/>
              <a:t>Communicate in English because I'm not very good</a:t>
            </a:r>
          </a:p>
          <a:p>
            <a:r>
              <a:rPr lang="en-GB" dirty="0" smtClean="0"/>
              <a:t>Maybe my singing performance. Because I was very scared if they will like it.</a:t>
            </a:r>
          </a:p>
          <a:p>
            <a:r>
              <a:rPr lang="en-GB" dirty="0" smtClean="0"/>
              <a:t>Coordination of all involved pupils and teachers of the host school because there were so many guests and involved people.</a:t>
            </a:r>
          </a:p>
          <a:p>
            <a:endParaRPr lang="cs-CZ"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532</TotalTime>
  <Words>2281</Words>
  <Application>Microsoft Office PowerPoint</Application>
  <PresentationFormat>Předvádění na obrazovce (4:3)</PresentationFormat>
  <Paragraphs>274</Paragraphs>
  <Slides>20</Slides>
  <Notes>0</Notes>
  <HiddenSlides>0</HiddenSlides>
  <MMClips>0</MMClips>
  <ScaleCrop>false</ScaleCrop>
  <HeadingPairs>
    <vt:vector size="4" baseType="variant">
      <vt:variant>
        <vt:lpstr>Motiv</vt:lpstr>
      </vt:variant>
      <vt:variant>
        <vt:i4>1</vt:i4>
      </vt:variant>
      <vt:variant>
        <vt:lpstr>Nadpisy snímků</vt:lpstr>
      </vt:variant>
      <vt:variant>
        <vt:i4>20</vt:i4>
      </vt:variant>
    </vt:vector>
  </HeadingPairs>
  <TitlesOfParts>
    <vt:vector size="21" baseType="lpstr">
      <vt:lpstr>Motiv sady Office</vt:lpstr>
      <vt:lpstr>Evaluation of the first meeting</vt:lpstr>
      <vt:lpstr>a) Who took part in this survey?</vt:lpstr>
      <vt:lpstr>b) Who took part in this survey?</vt:lpstr>
      <vt:lpstr>c) Who took part in this survey?</vt:lpstr>
      <vt:lpstr>1) Did you learn anything new during the meeting? What was it?</vt:lpstr>
      <vt:lpstr>2) What have you learned during the meeting  which can be used in our project?</vt:lpstr>
      <vt:lpstr>3) How do you feel after the project meeting?</vt:lpstr>
      <vt:lpstr>4) What was surprising for you? Why?</vt:lpstr>
      <vt:lpstr>5) What was the most challenging part for you? Why?</vt:lpstr>
      <vt:lpstr>6) Which activity did you enjoy best? Why?</vt:lpstr>
      <vt:lpstr>7) Which activity did you not like? Why?</vt:lpstr>
      <vt:lpstr>8) What was the most inspiring moment for you during the meeting? </vt:lpstr>
      <vt:lpstr>9) What is your understanding of the goal of this project after the meeting?</vt:lpstr>
      <vt:lpstr>10) What would you suggest to improve in the future project meetings?</vt:lpstr>
      <vt:lpstr>11) How are you motivated to work on the project? (10 is best)</vt:lpstr>
      <vt:lpstr>Evaluation of the subsistence</vt:lpstr>
      <vt:lpstr>Evaluation of Czech school program</vt:lpstr>
      <vt:lpstr>Evaluation of Czech project program</vt:lpstr>
      <vt:lpstr>Evaluation of additional program</vt:lpstr>
      <vt:lpstr>Subsistence (accommodation, meals)                   Czech school program  Erasmus project activities                                    Additional program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of the first meeting</dc:title>
  <dc:creator>a.holasova</dc:creator>
  <cp:lastModifiedBy>a.holasova</cp:lastModifiedBy>
  <cp:revision>22</cp:revision>
  <dcterms:created xsi:type="dcterms:W3CDTF">2015-03-27T21:33:45Z</dcterms:created>
  <dcterms:modified xsi:type="dcterms:W3CDTF">2016-02-07T12:57:50Z</dcterms:modified>
</cp:coreProperties>
</file>