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0" r:id="rId5"/>
    <p:sldId id="275" r:id="rId6"/>
    <p:sldId id="281" r:id="rId7"/>
    <p:sldId id="282" r:id="rId8"/>
    <p:sldId id="259" r:id="rId9"/>
    <p:sldId id="260" r:id="rId10"/>
    <p:sldId id="261" r:id="rId11"/>
    <p:sldId id="262" r:id="rId12"/>
    <p:sldId id="263" r:id="rId13"/>
    <p:sldId id="264" r:id="rId14"/>
    <p:sldId id="277" r:id="rId15"/>
    <p:sldId id="278" r:id="rId16"/>
    <p:sldId id="279" r:id="rId17"/>
    <p:sldId id="283" r:id="rId18"/>
    <p:sldId id="265" r:id="rId1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0F85E26B-2B74-4105-ACE5-C0ACAEB2CE85}" type="datetimeFigureOut">
              <a:rPr lang="cs-CZ" smtClean="0"/>
              <a:pPr/>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85E26B-2B74-4105-ACE5-C0ACAEB2CE85}" type="datetimeFigureOut">
              <a:rPr lang="cs-CZ" smtClean="0"/>
              <a:pPr/>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85E26B-2B74-4105-ACE5-C0ACAEB2CE85}" type="datetimeFigureOut">
              <a:rPr lang="cs-CZ" smtClean="0"/>
              <a:pPr/>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85E26B-2B74-4105-ACE5-C0ACAEB2CE85}" type="datetimeFigureOut">
              <a:rPr lang="cs-CZ" smtClean="0"/>
              <a:pPr/>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0F85E26B-2B74-4105-ACE5-C0ACAEB2CE85}" type="datetimeFigureOut">
              <a:rPr lang="cs-CZ" smtClean="0"/>
              <a:pPr/>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F85E26B-2B74-4105-ACE5-C0ACAEB2CE85}" type="datetimeFigureOut">
              <a:rPr lang="cs-CZ" smtClean="0"/>
              <a:pPr/>
              <a:t>4.2.2016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F85E26B-2B74-4105-ACE5-C0ACAEB2CE85}" type="datetimeFigureOut">
              <a:rPr lang="cs-CZ" smtClean="0"/>
              <a:pPr/>
              <a:t>4.2.2016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0F85E26B-2B74-4105-ACE5-C0ACAEB2CE85}" type="datetimeFigureOut">
              <a:rPr lang="cs-CZ" smtClean="0"/>
              <a:pPr/>
              <a:t>4.2.2016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F85E26B-2B74-4105-ACE5-C0ACAEB2CE85}" type="datetimeFigureOut">
              <a:rPr lang="cs-CZ" smtClean="0"/>
              <a:pPr/>
              <a:t>4.2.2016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F85E26B-2B74-4105-ACE5-C0ACAEB2CE85}" type="datetimeFigureOut">
              <a:rPr lang="cs-CZ" smtClean="0"/>
              <a:pPr/>
              <a:t>4.2.2016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F85E26B-2B74-4105-ACE5-C0ACAEB2CE85}" type="datetimeFigureOut">
              <a:rPr lang="cs-CZ" smtClean="0"/>
              <a:pPr/>
              <a:t>4.2.2016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5E26B-2B74-4105-ACE5-C0ACAEB2CE85}" type="datetimeFigureOut">
              <a:rPr lang="cs-CZ" smtClean="0"/>
              <a:pPr/>
              <a:t>4.2.2016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9EFE1-A911-4004-801F-2439068908B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0"/>
            <a:ext cx="7772400" cy="1470025"/>
          </a:xfrm>
        </p:spPr>
        <p:txBody>
          <a:bodyPr/>
          <a:lstStyle/>
          <a:p>
            <a:r>
              <a:rPr lang="cs-CZ" b="1" dirty="0" smtClean="0">
                <a:solidFill>
                  <a:srgbClr val="FF0000"/>
                </a:solidFill>
              </a:rPr>
              <a:t>Project meeting in Ostrava</a:t>
            </a:r>
            <a:endParaRPr lang="cs-CZ" b="1" dirty="0">
              <a:solidFill>
                <a:srgbClr val="FF0000"/>
              </a:solidFill>
            </a:endParaRPr>
          </a:p>
        </p:txBody>
      </p:sp>
      <p:sp>
        <p:nvSpPr>
          <p:cNvPr id="3" name="Podnadpis 2"/>
          <p:cNvSpPr>
            <a:spLocks noGrp="1"/>
          </p:cNvSpPr>
          <p:nvPr>
            <p:ph type="subTitle" idx="1"/>
          </p:nvPr>
        </p:nvSpPr>
        <p:spPr>
          <a:xfrm>
            <a:off x="1259632" y="1124744"/>
            <a:ext cx="6400800" cy="1752600"/>
          </a:xfrm>
        </p:spPr>
        <p:txBody>
          <a:bodyPr/>
          <a:lstStyle/>
          <a:p>
            <a:r>
              <a:rPr lang="en-US" b="1" dirty="0" smtClean="0">
                <a:solidFill>
                  <a:schemeClr val="tx1"/>
                </a:solidFill>
              </a:rPr>
              <a:t>25 – 31 January 2015</a:t>
            </a:r>
          </a:p>
          <a:p>
            <a:r>
              <a:rPr lang="en-US" b="1" dirty="0" smtClean="0">
                <a:solidFill>
                  <a:schemeClr val="tx1"/>
                </a:solidFill>
              </a:rPr>
              <a:t>Czech Republic</a:t>
            </a:r>
            <a:endParaRPr lang="en-US" b="1" dirty="0">
              <a:solidFill>
                <a:schemeClr val="tx1"/>
              </a:solidFill>
            </a:endParaRPr>
          </a:p>
        </p:txBody>
      </p:sp>
      <p:pic>
        <p:nvPicPr>
          <p:cNvPr id="1026" name="Picture 2" descr="C:\Users\a.holasova\Documents\Etwinning\Teaching An Effective key to self-learning\Meeting 1 CZ Ostrava\logo projektu teaching.jpg"/>
          <p:cNvPicPr>
            <a:picLocks noChangeAspect="1" noChangeArrowheads="1"/>
          </p:cNvPicPr>
          <p:nvPr/>
        </p:nvPicPr>
        <p:blipFill>
          <a:blip r:embed="rId2" cstate="screen"/>
          <a:srcRect/>
          <a:stretch>
            <a:fillRect/>
          </a:stretch>
        </p:blipFill>
        <p:spPr bwMode="auto">
          <a:xfrm>
            <a:off x="3059832" y="2276872"/>
            <a:ext cx="2947447" cy="2781921"/>
          </a:xfrm>
          <a:prstGeom prst="rect">
            <a:avLst/>
          </a:prstGeom>
          <a:noFill/>
        </p:spPr>
      </p:pic>
      <p:pic>
        <p:nvPicPr>
          <p:cNvPr id="4" name="Picture 2" descr="C:\Users\a.holasova\Documents\Etwinning\Teaching An Effective key to self-learning\erasmus+logo_mic.jpg"/>
          <p:cNvPicPr>
            <a:picLocks noChangeAspect="1" noChangeArrowheads="1"/>
          </p:cNvPicPr>
          <p:nvPr/>
        </p:nvPicPr>
        <p:blipFill>
          <a:blip r:embed="rId3" cstate="screen"/>
          <a:srcRect/>
          <a:stretch>
            <a:fillRect/>
          </a:stretch>
        </p:blipFill>
        <p:spPr bwMode="auto">
          <a:xfrm>
            <a:off x="1835696" y="4941168"/>
            <a:ext cx="5715000" cy="1628775"/>
          </a:xfrm>
          <a:prstGeom prst="rect">
            <a:avLst/>
          </a:prstGeom>
          <a:noFill/>
        </p:spPr>
      </p:pic>
      <p:sp>
        <p:nvSpPr>
          <p:cNvPr id="5" name="TextovéPole 4"/>
          <p:cNvSpPr txBox="1"/>
          <p:nvPr/>
        </p:nvSpPr>
        <p:spPr>
          <a:xfrm>
            <a:off x="2094500" y="6480589"/>
            <a:ext cx="5472608" cy="461665"/>
          </a:xfrm>
          <a:prstGeom prst="rect">
            <a:avLst/>
          </a:prstGeom>
          <a:noFill/>
        </p:spPr>
        <p:txBody>
          <a:bodyPr wrap="square" rtlCol="0">
            <a:spAutoFit/>
          </a:bodyPr>
          <a:lstStyle/>
          <a:p>
            <a:r>
              <a:rPr lang="cs-CZ" sz="2400" dirty="0" err="1" smtClean="0"/>
              <a:t>This</a:t>
            </a:r>
            <a:r>
              <a:rPr lang="cs-CZ" sz="2400" dirty="0" smtClean="0"/>
              <a:t> </a:t>
            </a:r>
            <a:r>
              <a:rPr lang="cs-CZ" sz="2400" dirty="0" err="1" smtClean="0"/>
              <a:t>project</a:t>
            </a:r>
            <a:r>
              <a:rPr lang="cs-CZ" sz="2400" dirty="0" smtClean="0"/>
              <a:t> </a:t>
            </a:r>
            <a:r>
              <a:rPr lang="cs-CZ" sz="2400" dirty="0" err="1" smtClean="0"/>
              <a:t>is</a:t>
            </a:r>
            <a:r>
              <a:rPr lang="cs-CZ" sz="2400" dirty="0" smtClean="0"/>
              <a:t> </a:t>
            </a:r>
            <a:r>
              <a:rPr lang="cs-CZ" sz="2400" dirty="0" err="1" smtClean="0"/>
              <a:t>funded</a:t>
            </a:r>
            <a:r>
              <a:rPr lang="cs-CZ" sz="2400" dirty="0" smtClean="0"/>
              <a:t> by </a:t>
            </a:r>
            <a:r>
              <a:rPr lang="cs-CZ" sz="2400" dirty="0" err="1" smtClean="0"/>
              <a:t>European</a:t>
            </a:r>
            <a:r>
              <a:rPr lang="cs-CZ" sz="2400" dirty="0" smtClean="0"/>
              <a:t> Union.</a:t>
            </a:r>
            <a:endParaRPr lang="cs-CZ"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DSCN7904.JPG"/>
          <p:cNvPicPr>
            <a:picLocks noGrp="1" noChangeAspect="1"/>
          </p:cNvPicPr>
          <p:nvPr>
            <p:ph idx="1"/>
          </p:nvPr>
        </p:nvPicPr>
        <p:blipFill>
          <a:blip r:embed="rId2" cstate="screen"/>
          <a:stretch>
            <a:fillRect/>
          </a:stretch>
        </p:blipFill>
        <p:spPr>
          <a:xfrm>
            <a:off x="0" y="0"/>
            <a:ext cx="5532107" cy="4149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Obrázek 4" descr="DSCN7905.JPG"/>
          <p:cNvPicPr>
            <a:picLocks noChangeAspect="1"/>
          </p:cNvPicPr>
          <p:nvPr/>
        </p:nvPicPr>
        <p:blipFill>
          <a:blip r:embed="rId3" cstate="screen"/>
          <a:stretch>
            <a:fillRect/>
          </a:stretch>
        </p:blipFill>
        <p:spPr>
          <a:xfrm>
            <a:off x="3611893" y="0"/>
            <a:ext cx="5532106" cy="4149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Obrázek 5" descr="DSCN7909.JPG"/>
          <p:cNvPicPr>
            <a:picLocks noChangeAspect="1"/>
          </p:cNvPicPr>
          <p:nvPr/>
        </p:nvPicPr>
        <p:blipFill>
          <a:blip r:embed="rId4" cstate="screen"/>
          <a:stretch>
            <a:fillRect/>
          </a:stretch>
        </p:blipFill>
        <p:spPr>
          <a:xfrm>
            <a:off x="0" y="2996952"/>
            <a:ext cx="5148064" cy="3861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Obrázek 6" descr="DSCN7912.JPG"/>
          <p:cNvPicPr>
            <a:picLocks noChangeAspect="1"/>
          </p:cNvPicPr>
          <p:nvPr/>
        </p:nvPicPr>
        <p:blipFill>
          <a:blip r:embed="rId5" cstate="screen"/>
          <a:stretch>
            <a:fillRect/>
          </a:stretch>
        </p:blipFill>
        <p:spPr>
          <a:xfrm>
            <a:off x="5148064" y="3861048"/>
            <a:ext cx="3995936" cy="2996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DSCN7917.JPG"/>
          <p:cNvPicPr>
            <a:picLocks noChangeAspect="1"/>
          </p:cNvPicPr>
          <p:nvPr/>
        </p:nvPicPr>
        <p:blipFill>
          <a:blip r:embed="rId2" cstate="screen"/>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Nadpis 1"/>
          <p:cNvSpPr>
            <a:spLocks noGrp="1"/>
          </p:cNvSpPr>
          <p:nvPr>
            <p:ph type="title"/>
          </p:nvPr>
        </p:nvSpPr>
        <p:spPr>
          <a:xfrm>
            <a:off x="395536" y="5013176"/>
            <a:ext cx="8229600" cy="1143000"/>
          </a:xfrm>
          <a:solidFill>
            <a:schemeClr val="bg1"/>
          </a:solidFill>
        </p:spPr>
        <p:txBody>
          <a:bodyPr>
            <a:normAutofit fontScale="90000"/>
          </a:bodyPr>
          <a:lstStyle/>
          <a:p>
            <a:r>
              <a:rPr lang="en-US" dirty="0" smtClean="0"/>
              <a:t>Activities were prepared by teachers </a:t>
            </a:r>
            <a:br>
              <a:rPr lang="en-US" dirty="0" smtClean="0"/>
            </a:br>
            <a:r>
              <a:rPr lang="en-US" dirty="0" err="1" smtClean="0"/>
              <a:t>Pavla</a:t>
            </a:r>
            <a:r>
              <a:rPr lang="en-US" dirty="0" smtClean="0"/>
              <a:t> </a:t>
            </a:r>
            <a:r>
              <a:rPr lang="en-US" dirty="0" err="1" smtClean="0"/>
              <a:t>Kachlířová</a:t>
            </a:r>
            <a:r>
              <a:rPr lang="en-US" dirty="0" smtClean="0"/>
              <a:t> and Adam </a:t>
            </a:r>
            <a:r>
              <a:rPr lang="en-US" dirty="0" err="1" smtClean="0"/>
              <a:t>Zielina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9584" y="332656"/>
            <a:ext cx="3744416" cy="1872208"/>
          </a:xfrm>
        </p:spPr>
        <p:txBody>
          <a:bodyPr>
            <a:normAutofit fontScale="90000"/>
          </a:bodyPr>
          <a:lstStyle/>
          <a:p>
            <a:r>
              <a:rPr lang="en-US" b="1" dirty="0" smtClean="0">
                <a:solidFill>
                  <a:srgbClr val="FF0000"/>
                </a:solidFill>
              </a:rPr>
              <a:t>Music lesson </a:t>
            </a:r>
            <a:r>
              <a:rPr lang="en-US" dirty="0" smtClean="0"/>
              <a:t>prepared by Czech pupils </a:t>
            </a:r>
            <a:endParaRPr lang="en-US" dirty="0"/>
          </a:p>
        </p:txBody>
      </p:sp>
      <p:pic>
        <p:nvPicPr>
          <p:cNvPr id="4" name="Zástupný symbol pro obsah 3" descr="DSCN7942.JPG"/>
          <p:cNvPicPr>
            <a:picLocks noGrp="1" noChangeAspect="1"/>
          </p:cNvPicPr>
          <p:nvPr>
            <p:ph idx="1"/>
          </p:nvPr>
        </p:nvPicPr>
        <p:blipFill>
          <a:blip r:embed="rId2" cstate="screen"/>
          <a:stretch>
            <a:fillRect/>
          </a:stretch>
        </p:blipFill>
        <p:spPr>
          <a:xfrm>
            <a:off x="1" y="1"/>
            <a:ext cx="4932040" cy="36990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Obrázek 4" descr="DSCN7944.JPG"/>
          <p:cNvPicPr>
            <a:picLocks noChangeAspect="1"/>
          </p:cNvPicPr>
          <p:nvPr/>
        </p:nvPicPr>
        <p:blipFill>
          <a:blip r:embed="rId3" cstate="screen"/>
          <a:stretch>
            <a:fillRect/>
          </a:stretch>
        </p:blipFill>
        <p:spPr>
          <a:xfrm>
            <a:off x="3299064" y="2474298"/>
            <a:ext cx="5844936" cy="4383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Nadpis 1"/>
          <p:cNvSpPr txBox="1">
            <a:spLocks/>
          </p:cNvSpPr>
          <p:nvPr/>
        </p:nvSpPr>
        <p:spPr>
          <a:xfrm>
            <a:off x="0" y="3645024"/>
            <a:ext cx="3347864" cy="321297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rgbClr val="FF0000"/>
                </a:solidFill>
                <a:latin typeface="+mj-lt"/>
                <a:ea typeface="+mj-ea"/>
                <a:cs typeface="+mj-cs"/>
              </a:rPr>
              <a:t>Falling down slowly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noProof="0" dirty="0" smtClean="0">
                <a:latin typeface="+mj-lt"/>
                <a:ea typeface="+mj-ea"/>
                <a:cs typeface="+mj-cs"/>
              </a:rPr>
              <a:t>Oscar awarded song was san</a:t>
            </a:r>
            <a:r>
              <a:rPr lang="en-US" sz="2800" dirty="0" smtClean="0">
                <a:latin typeface="+mj-lt"/>
                <a:ea typeface="+mj-ea"/>
                <a:cs typeface="+mj-cs"/>
              </a:rPr>
              <a:t>g by Czech girl </a:t>
            </a:r>
            <a:r>
              <a:rPr lang="en-US" sz="2800" dirty="0" err="1" smtClean="0">
                <a:latin typeface="+mj-lt"/>
                <a:ea typeface="+mj-ea"/>
                <a:cs typeface="+mj-cs"/>
              </a:rPr>
              <a:t>Marketa</a:t>
            </a:r>
            <a:r>
              <a:rPr lang="en-US" sz="2800" dirty="0" smtClean="0">
                <a:latin typeface="+mj-lt"/>
                <a:ea typeface="+mj-ea"/>
                <a:cs typeface="+mj-cs"/>
              </a:rPr>
              <a:t> </a:t>
            </a:r>
            <a:r>
              <a:rPr lang="en-US" sz="2800" dirty="0" err="1" smtClean="0">
                <a:latin typeface="+mj-lt"/>
                <a:ea typeface="+mj-ea"/>
                <a:cs typeface="+mj-cs"/>
              </a:rPr>
              <a:t>Irglová</a:t>
            </a:r>
            <a:r>
              <a:rPr lang="en-US" sz="2800" dirty="0" smtClean="0">
                <a:latin typeface="+mj-lt"/>
                <a:ea typeface="+mj-ea"/>
                <a:cs typeface="+mj-cs"/>
              </a:rPr>
              <a:t> and Irish songwriter Glen </a:t>
            </a:r>
            <a:r>
              <a:rPr lang="en-US" sz="2800" dirty="0" err="1" smtClean="0">
                <a:latin typeface="+mj-lt"/>
                <a:ea typeface="+mj-ea"/>
                <a:cs typeface="+mj-cs"/>
              </a:rPr>
              <a:t>Hansard</a:t>
            </a:r>
            <a:r>
              <a:rPr lang="en-US" sz="2800" dirty="0" smtClean="0">
                <a:latin typeface="+mj-lt"/>
                <a:ea typeface="+mj-ea"/>
                <a:cs typeface="+mj-cs"/>
              </a:rPr>
              <a:t> in movie  Once.</a:t>
            </a:r>
            <a:endParaRPr kumimoji="0" lang="en-US" sz="280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143000"/>
          </a:xfrm>
        </p:spPr>
        <p:txBody>
          <a:bodyPr/>
          <a:lstStyle/>
          <a:p>
            <a:r>
              <a:rPr lang="en-US" b="1" dirty="0" smtClean="0">
                <a:solidFill>
                  <a:srgbClr val="FF0000"/>
                </a:solidFill>
              </a:rPr>
              <a:t>Fair-trade lesson</a:t>
            </a:r>
            <a:endParaRPr lang="en-US" b="1" dirty="0">
              <a:solidFill>
                <a:srgbClr val="FF0000"/>
              </a:solidFill>
            </a:endParaRPr>
          </a:p>
        </p:txBody>
      </p:sp>
      <p:pic>
        <p:nvPicPr>
          <p:cNvPr id="1026" name="Picture 2" descr="C:\Users\a.holasova\Desktop\kroužek den otevřených dveří\DSCN7887.JPG"/>
          <p:cNvPicPr>
            <a:picLocks noGrp="1" noChangeAspect="1" noChangeArrowheads="1"/>
          </p:cNvPicPr>
          <p:nvPr>
            <p:ph idx="1"/>
          </p:nvPr>
        </p:nvPicPr>
        <p:blipFill>
          <a:blip r:embed="rId2" cstate="screen"/>
          <a:srcRect/>
          <a:stretch>
            <a:fillRect/>
          </a:stretch>
        </p:blipFill>
        <p:spPr bwMode="auto">
          <a:xfrm>
            <a:off x="1115617" y="1378906"/>
            <a:ext cx="6768752" cy="5076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álný popisek 5"/>
          <p:cNvSpPr/>
          <p:nvPr/>
        </p:nvSpPr>
        <p:spPr>
          <a:xfrm>
            <a:off x="467544" y="1196752"/>
            <a:ext cx="3744416" cy="936104"/>
          </a:xfrm>
          <a:prstGeom prst="wedgeEllipseCallout">
            <a:avLst>
              <a:gd name="adj1" fmla="val 91834"/>
              <a:gd name="adj2" fmla="val 1368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chemeClr val="tx1"/>
              </a:solidFill>
            </a:endParaRPr>
          </a:p>
          <a:p>
            <a:pPr algn="ctr"/>
            <a:r>
              <a:rPr lang="en-US" dirty="0" smtClean="0">
                <a:solidFill>
                  <a:schemeClr val="tx1"/>
                </a:solidFill>
              </a:rPr>
              <a:t>If we can have fun why not the others too?</a:t>
            </a:r>
          </a:p>
          <a:p>
            <a:pPr algn="ct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476672"/>
            <a:ext cx="4464496" cy="1143000"/>
          </a:xfrm>
        </p:spPr>
        <p:txBody>
          <a:bodyPr>
            <a:normAutofit fontScale="90000"/>
          </a:bodyPr>
          <a:lstStyle/>
          <a:p>
            <a:r>
              <a:rPr lang="en-US" b="1" dirty="0" smtClean="0">
                <a:solidFill>
                  <a:srgbClr val="FF0000"/>
                </a:solidFill>
              </a:rPr>
              <a:t>Czech lesson </a:t>
            </a:r>
            <a:br>
              <a:rPr lang="en-US" b="1" dirty="0" smtClean="0">
                <a:solidFill>
                  <a:srgbClr val="FF0000"/>
                </a:solidFill>
              </a:rPr>
            </a:br>
            <a:r>
              <a:rPr lang="en-US" b="1" dirty="0" smtClean="0">
                <a:solidFill>
                  <a:srgbClr val="FF0000"/>
                </a:solidFill>
              </a:rPr>
              <a:t>Fair-trade</a:t>
            </a:r>
            <a:endParaRPr lang="en-US" b="1" dirty="0">
              <a:solidFill>
                <a:srgbClr val="FF0000"/>
              </a:solidFill>
            </a:endParaRPr>
          </a:p>
        </p:txBody>
      </p:sp>
      <p:pic>
        <p:nvPicPr>
          <p:cNvPr id="7" name="Zástupný symbol pro obsah 6" descr="FT 1.jpg"/>
          <p:cNvPicPr>
            <a:picLocks noGrp="1" noChangeAspect="1"/>
          </p:cNvPicPr>
          <p:nvPr>
            <p:ph idx="1"/>
          </p:nvPr>
        </p:nvPicPr>
        <p:blipFill>
          <a:blip r:embed="rId2" cstate="screen"/>
          <a:stretch>
            <a:fillRect/>
          </a:stretch>
        </p:blipFill>
        <p:spPr>
          <a:xfrm>
            <a:off x="0" y="0"/>
            <a:ext cx="4427984" cy="50881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Obrázek 7" descr="FT 2.jpg"/>
          <p:cNvPicPr>
            <a:picLocks noChangeAspect="1"/>
          </p:cNvPicPr>
          <p:nvPr/>
        </p:nvPicPr>
        <p:blipFill>
          <a:blip r:embed="rId3" cstate="screen"/>
          <a:stretch>
            <a:fillRect/>
          </a:stretch>
        </p:blipFill>
        <p:spPr>
          <a:xfrm>
            <a:off x="4499993" y="2002350"/>
            <a:ext cx="4644008" cy="4855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ovéPole 9"/>
          <p:cNvSpPr txBox="1"/>
          <p:nvPr/>
        </p:nvSpPr>
        <p:spPr>
          <a:xfrm>
            <a:off x="0" y="5157192"/>
            <a:ext cx="4427984" cy="1569660"/>
          </a:xfrm>
          <a:prstGeom prst="rect">
            <a:avLst/>
          </a:prstGeom>
          <a:noFill/>
        </p:spPr>
        <p:txBody>
          <a:bodyPr wrap="square" rtlCol="0">
            <a:spAutoFit/>
          </a:bodyPr>
          <a:lstStyle/>
          <a:p>
            <a:pPr algn="ctr"/>
            <a:r>
              <a:rPr lang="en-US" sz="2400" dirty="0" smtClean="0"/>
              <a:t>Lesson was prepared </a:t>
            </a:r>
            <a:r>
              <a:rPr lang="cs-CZ" sz="2400" dirty="0" smtClean="0"/>
              <a:t>by </a:t>
            </a:r>
            <a:r>
              <a:rPr lang="en-US" sz="2400" dirty="0" smtClean="0"/>
              <a:t>pupils from grade 8 for Erasmus+ project Teaching: An effective key to </a:t>
            </a:r>
            <a:endParaRPr lang="cs-CZ" sz="2400" dirty="0" smtClean="0"/>
          </a:p>
          <a:p>
            <a:pPr algn="ctr"/>
            <a:r>
              <a:rPr lang="en-US" sz="2400" dirty="0" smtClean="0"/>
              <a:t>self-learning.</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88640"/>
            <a:ext cx="3779912" cy="1143000"/>
          </a:xfrm>
        </p:spPr>
        <p:txBody>
          <a:bodyPr>
            <a:normAutofit fontScale="90000"/>
          </a:bodyPr>
          <a:lstStyle/>
          <a:p>
            <a:r>
              <a:rPr lang="en-US" b="1" dirty="0" smtClean="0">
                <a:solidFill>
                  <a:srgbClr val="FF0000"/>
                </a:solidFill>
              </a:rPr>
              <a:t>Czech lesson </a:t>
            </a:r>
            <a:br>
              <a:rPr lang="en-US" b="1" dirty="0" smtClean="0">
                <a:solidFill>
                  <a:srgbClr val="FF0000"/>
                </a:solidFill>
              </a:rPr>
            </a:br>
            <a:r>
              <a:rPr lang="en-US" b="1" dirty="0" smtClean="0">
                <a:solidFill>
                  <a:srgbClr val="FF0000"/>
                </a:solidFill>
              </a:rPr>
              <a:t>Fair-trade</a:t>
            </a:r>
            <a:endParaRPr lang="en-US" b="1" dirty="0">
              <a:solidFill>
                <a:srgbClr val="FF0000"/>
              </a:solidFill>
            </a:endParaRPr>
          </a:p>
        </p:txBody>
      </p:sp>
      <p:pic>
        <p:nvPicPr>
          <p:cNvPr id="6" name="Zástupný symbol pro obsah 5" descr="FT 3.jpg"/>
          <p:cNvPicPr>
            <a:picLocks noGrp="1" noChangeAspect="1"/>
          </p:cNvPicPr>
          <p:nvPr>
            <p:ph idx="1"/>
          </p:nvPr>
        </p:nvPicPr>
        <p:blipFill>
          <a:blip r:embed="rId2" cstate="screen"/>
          <a:stretch>
            <a:fillRect/>
          </a:stretch>
        </p:blipFill>
        <p:spPr>
          <a:xfrm>
            <a:off x="0" y="1471473"/>
            <a:ext cx="4788024" cy="5386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Obrázek 8" descr="FT 4 quiz.jpg"/>
          <p:cNvPicPr>
            <a:picLocks noChangeAspect="1"/>
          </p:cNvPicPr>
          <p:nvPr/>
        </p:nvPicPr>
        <p:blipFill>
          <a:blip r:embed="rId3" cstate="screen"/>
          <a:stretch>
            <a:fillRect/>
          </a:stretch>
        </p:blipFill>
        <p:spPr>
          <a:xfrm>
            <a:off x="5029200" y="0"/>
            <a:ext cx="41148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8064" y="0"/>
            <a:ext cx="3754760" cy="2204864"/>
          </a:xfrm>
        </p:spPr>
        <p:txBody>
          <a:bodyPr>
            <a:normAutofit/>
          </a:bodyPr>
          <a:lstStyle/>
          <a:p>
            <a:r>
              <a:rPr lang="en-US" b="1" dirty="0" smtClean="0">
                <a:solidFill>
                  <a:srgbClr val="FF0000"/>
                </a:solidFill>
              </a:rPr>
              <a:t>Fair-trade survey</a:t>
            </a:r>
            <a:endParaRPr lang="en-US" b="1" dirty="0">
              <a:solidFill>
                <a:srgbClr val="FF0000"/>
              </a:solidFill>
            </a:endParaRPr>
          </a:p>
        </p:txBody>
      </p:sp>
      <p:pic>
        <p:nvPicPr>
          <p:cNvPr id="8" name="Zástupný symbol pro obsah 3" descr="037.JPG"/>
          <p:cNvPicPr>
            <a:picLocks noChangeAspect="1"/>
          </p:cNvPicPr>
          <p:nvPr/>
        </p:nvPicPr>
        <p:blipFill>
          <a:blip r:embed="rId2" cstate="screen"/>
          <a:stretch>
            <a:fillRect/>
          </a:stretch>
        </p:blipFill>
        <p:spPr>
          <a:xfrm>
            <a:off x="3109383" y="2332037"/>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Zástupný symbol pro obsah 3" descr="031.JPG"/>
          <p:cNvPicPr>
            <a:picLocks noGrp="1" noChangeAspect="1"/>
          </p:cNvPicPr>
          <p:nvPr>
            <p:ph idx="1"/>
          </p:nvPr>
        </p:nvPicPr>
        <p:blipFill>
          <a:blip r:embed="rId3" cstate="screen"/>
          <a:stretch>
            <a:fillRect/>
          </a:stretch>
        </p:blipFill>
        <p:spPr>
          <a:xfrm>
            <a:off x="0" y="0"/>
            <a:ext cx="5004048" cy="3753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ovéPole 8"/>
          <p:cNvSpPr txBox="1"/>
          <p:nvPr/>
        </p:nvSpPr>
        <p:spPr>
          <a:xfrm>
            <a:off x="179512" y="4077072"/>
            <a:ext cx="2736304" cy="2123658"/>
          </a:xfrm>
          <a:prstGeom prst="rect">
            <a:avLst/>
          </a:prstGeom>
          <a:noFill/>
        </p:spPr>
        <p:txBody>
          <a:bodyPr wrap="square" rtlCol="0">
            <a:spAutoFit/>
          </a:bodyPr>
          <a:lstStyle/>
          <a:p>
            <a:pPr algn="ctr"/>
            <a:r>
              <a:rPr lang="en-US" sz="4400" b="1" dirty="0" smtClean="0">
                <a:solidFill>
                  <a:srgbClr val="FF0000"/>
                </a:solidFill>
              </a:rPr>
              <a:t>Testing Fair-trade chocolate</a:t>
            </a:r>
            <a:endParaRPr lang="en-US" sz="44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040.JPG"/>
          <p:cNvPicPr>
            <a:picLocks noChangeAspect="1"/>
          </p:cNvPicPr>
          <p:nvPr/>
        </p:nvPicPr>
        <p:blipFill>
          <a:blip r:embed="rId2" cstate="screen"/>
          <a:stretch>
            <a:fillRect/>
          </a:stretch>
        </p:blipFill>
        <p:spPr>
          <a:xfrm>
            <a:off x="0" y="0"/>
            <a:ext cx="5335774" cy="4001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Obrázek 7" descr="041.JPG"/>
          <p:cNvPicPr>
            <a:picLocks noChangeAspect="1"/>
          </p:cNvPicPr>
          <p:nvPr/>
        </p:nvPicPr>
        <p:blipFill>
          <a:blip r:embed="rId3" cstate="screen"/>
          <a:stretch>
            <a:fillRect/>
          </a:stretch>
        </p:blipFill>
        <p:spPr>
          <a:xfrm>
            <a:off x="3808226" y="0"/>
            <a:ext cx="5335774" cy="4001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Zástupný symbol pro obsah 5" descr="039.JPG"/>
          <p:cNvPicPr>
            <a:picLocks noGrp="1" noChangeAspect="1"/>
          </p:cNvPicPr>
          <p:nvPr>
            <p:ph idx="1"/>
          </p:nvPr>
        </p:nvPicPr>
        <p:blipFill>
          <a:blip r:embed="rId4" cstate="screen"/>
          <a:stretch>
            <a:fillRect/>
          </a:stretch>
        </p:blipFill>
        <p:spPr>
          <a:xfrm>
            <a:off x="4764020" y="3573015"/>
            <a:ext cx="4379980" cy="3284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Obrázek 8" descr="042.JPG"/>
          <p:cNvPicPr>
            <a:picLocks noChangeAspect="1"/>
          </p:cNvPicPr>
          <p:nvPr/>
        </p:nvPicPr>
        <p:blipFill>
          <a:blip r:embed="rId5" cstate="screen"/>
          <a:stretch>
            <a:fillRect/>
          </a:stretch>
        </p:blipFill>
        <p:spPr>
          <a:xfrm>
            <a:off x="0" y="3212976"/>
            <a:ext cx="4860032" cy="3645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Nadpis 1"/>
          <p:cNvSpPr>
            <a:spLocks noGrp="1"/>
          </p:cNvSpPr>
          <p:nvPr>
            <p:ph type="title"/>
          </p:nvPr>
        </p:nvSpPr>
        <p:spPr>
          <a:xfrm>
            <a:off x="323528" y="5715000"/>
            <a:ext cx="8229600" cy="1143000"/>
          </a:xfrm>
        </p:spPr>
        <p:txBody>
          <a:bodyPr>
            <a:normAutofit fontScale="90000"/>
          </a:bodyPr>
          <a:lstStyle/>
          <a:p>
            <a:r>
              <a:rPr lang="en-US" b="1" dirty="0" smtClean="0">
                <a:solidFill>
                  <a:srgbClr val="FF0000"/>
                </a:solidFill>
              </a:rPr>
              <a:t>National teams work on the lesson  outcome – Fair-trade posters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lstStyle/>
          <a:p>
            <a:r>
              <a:rPr lang="en-US" b="1" dirty="0" smtClean="0">
                <a:solidFill>
                  <a:srgbClr val="FF0000"/>
                </a:solidFill>
              </a:rPr>
              <a:t>Czech cold cuisine</a:t>
            </a:r>
            <a:endParaRPr lang="en-US" b="1" dirty="0">
              <a:solidFill>
                <a:srgbClr val="FF0000"/>
              </a:solidFill>
            </a:endParaRPr>
          </a:p>
        </p:txBody>
      </p:sp>
      <p:pic>
        <p:nvPicPr>
          <p:cNvPr id="4" name="Zástupný symbol pro obsah 3" descr="czech cold cuisine.jpg"/>
          <p:cNvPicPr>
            <a:picLocks noGrp="1" noChangeAspect="1"/>
          </p:cNvPicPr>
          <p:nvPr>
            <p:ph idx="1"/>
          </p:nvPr>
        </p:nvPicPr>
        <p:blipFill>
          <a:blip r:embed="rId2" cstate="screen"/>
          <a:stretch>
            <a:fillRect/>
          </a:stretch>
        </p:blipFill>
        <p:spPr>
          <a:xfrm>
            <a:off x="0" y="1217373"/>
            <a:ext cx="3384376" cy="5640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ovéPole 4"/>
          <p:cNvSpPr txBox="1"/>
          <p:nvPr/>
        </p:nvSpPr>
        <p:spPr>
          <a:xfrm>
            <a:off x="3707904" y="1268760"/>
            <a:ext cx="4896544" cy="5016758"/>
          </a:xfrm>
          <a:prstGeom prst="rect">
            <a:avLst/>
          </a:prstGeom>
          <a:noFill/>
        </p:spPr>
        <p:txBody>
          <a:bodyPr wrap="square" rtlCol="0">
            <a:spAutoFit/>
          </a:bodyPr>
          <a:lstStyle/>
          <a:p>
            <a:r>
              <a:rPr lang="en-US" sz="2000" b="1" dirty="0" smtClean="0"/>
              <a:t>Pupils, teachers and parents were invited to come and meet our Erasmus guests – students and teachers from Belgium, Bulgaria, Italy, Ireland and Spain. There was one condition for the Czech pupils – to bring something with them. So in the morning pupils from classes 6. B and 7. A were bringing cakes, spreads and salads, also teachers baked and cooked to introduce Czech home made meals. Pupils from grade 8</a:t>
            </a:r>
            <a:r>
              <a:rPr lang="cs-CZ" sz="2000" b="1" dirty="0" smtClean="0"/>
              <a:t>.</a:t>
            </a:r>
            <a:r>
              <a:rPr lang="en-US" sz="2000" b="1" dirty="0" smtClean="0"/>
              <a:t> prepared the feast. We would love to cook at school but there is only a little kitchen with one cooker. We had a good time talking and eating with new friends. Than some students were invited to have dinner in Czech families.</a:t>
            </a: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solidFill>
                  <a:srgbClr val="FF0000"/>
                </a:solidFill>
              </a:rPr>
              <a:t>Monday</a:t>
            </a:r>
            <a:endParaRPr lang="en-US" b="1" dirty="0">
              <a:solidFill>
                <a:srgbClr val="FF0000"/>
              </a:solidFill>
            </a:endParaRPr>
          </a:p>
        </p:txBody>
      </p:sp>
      <p:sp>
        <p:nvSpPr>
          <p:cNvPr id="3" name="Zástupný symbol pro obsah 2"/>
          <p:cNvSpPr>
            <a:spLocks noGrp="1"/>
          </p:cNvSpPr>
          <p:nvPr>
            <p:ph idx="1"/>
          </p:nvPr>
        </p:nvSpPr>
        <p:spPr>
          <a:xfrm>
            <a:off x="179512" y="1600200"/>
            <a:ext cx="8964488" cy="4525963"/>
          </a:xfrm>
        </p:spPr>
        <p:txBody>
          <a:bodyPr>
            <a:normAutofit fontScale="92500" lnSpcReduction="20000"/>
          </a:bodyPr>
          <a:lstStyle/>
          <a:p>
            <a:r>
              <a:rPr lang="en-US" dirty="0" smtClean="0"/>
              <a:t>8 – 9:00       Joined breakfast in school canteen</a:t>
            </a:r>
          </a:p>
          <a:p>
            <a:r>
              <a:rPr lang="en-US" dirty="0" smtClean="0"/>
              <a:t>9:15 – 9:40 Welcome meeting</a:t>
            </a:r>
          </a:p>
          <a:p>
            <a:r>
              <a:rPr lang="en-US" dirty="0" smtClean="0"/>
              <a:t>9:40 – 10     Geography lesson – Czech Republic</a:t>
            </a:r>
          </a:p>
          <a:p>
            <a:r>
              <a:rPr lang="en-US" dirty="0" smtClean="0"/>
              <a:t>10:15 – 12   Ice-breakers in gym</a:t>
            </a:r>
          </a:p>
          <a:p>
            <a:r>
              <a:rPr lang="en-US" dirty="0" smtClean="0"/>
              <a:t>12 – 13         Music lesson for Erasmus partners</a:t>
            </a:r>
          </a:p>
          <a:p>
            <a:r>
              <a:rPr lang="en-US" dirty="0" smtClean="0"/>
              <a:t>13 – 14         Lunch</a:t>
            </a:r>
          </a:p>
          <a:p>
            <a:r>
              <a:rPr lang="en-US" dirty="0" smtClean="0"/>
              <a:t>14 – 14:45   Fair-trade lesson</a:t>
            </a:r>
          </a:p>
          <a:p>
            <a:r>
              <a:rPr lang="en-US" dirty="0" smtClean="0"/>
              <a:t>14:45 – 15:30  Team work on Fair-trade poster</a:t>
            </a:r>
          </a:p>
          <a:p>
            <a:r>
              <a:rPr lang="en-US" dirty="0" smtClean="0"/>
              <a:t>16 – 18	Czech cold cuisine presentation + meeting     		involved Czech pupils, parents and teachers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smtClean="0">
                <a:solidFill>
                  <a:srgbClr val="FF0000"/>
                </a:solidFill>
              </a:rPr>
              <a:t>What happened before the arrival of our guest? Hunt for the bread </a:t>
            </a:r>
            <a:r>
              <a:rPr lang="cs-CZ" b="1" dirty="0" smtClean="0">
                <a:solidFill>
                  <a:srgbClr val="FF0000"/>
                </a:solidFill>
                <a:sym typeface="Wingdings" pitchFamily="2" charset="2"/>
              </a:rPr>
              <a:t></a:t>
            </a:r>
            <a:endParaRPr lang="en-US" b="1" dirty="0">
              <a:solidFill>
                <a:srgbClr val="FF0000"/>
              </a:solidFill>
            </a:endParaRPr>
          </a:p>
        </p:txBody>
      </p:sp>
      <p:pic>
        <p:nvPicPr>
          <p:cNvPr id="4" name="Zástupný symbol pro obsah 3" descr="20150126_081318.jpg"/>
          <p:cNvPicPr>
            <a:picLocks noGrp="1" noChangeAspect="1"/>
          </p:cNvPicPr>
          <p:nvPr>
            <p:ph idx="1"/>
          </p:nvPr>
        </p:nvPicPr>
        <p:blipFill>
          <a:blip r:embed="rId2" cstate="screen"/>
          <a:stretch>
            <a:fillRect/>
          </a:stretch>
        </p:blipFill>
        <p:spPr>
          <a:xfrm>
            <a:off x="827584" y="1772816"/>
            <a:ext cx="2715578"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ovéPole 4"/>
          <p:cNvSpPr txBox="1"/>
          <p:nvPr/>
        </p:nvSpPr>
        <p:spPr>
          <a:xfrm>
            <a:off x="4067944" y="1988840"/>
            <a:ext cx="4824536" cy="4154984"/>
          </a:xfrm>
          <a:prstGeom prst="rect">
            <a:avLst/>
          </a:prstGeom>
          <a:noFill/>
        </p:spPr>
        <p:txBody>
          <a:bodyPr wrap="square" rtlCol="0">
            <a:spAutoFit/>
          </a:bodyPr>
          <a:lstStyle/>
          <a:p>
            <a:r>
              <a:rPr lang="en-US" sz="2400" dirty="0" smtClean="0"/>
              <a:t>At eight o´clock, our guests were gathering at the hotel hall and a group of pupils from grade 8 was preparing their breakfast. Boys were going to bring the fresh rolls and bread from the supermarket. When we planned it on Friday, we had very nice sunny weather and no snow at all. And the weather forecast did not say anything about the snow fall which came on Saturday evening.</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lstStyle/>
          <a:p>
            <a:r>
              <a:rPr lang="en-US" b="1" dirty="0" smtClean="0">
                <a:solidFill>
                  <a:srgbClr val="FF0000"/>
                </a:solidFill>
              </a:rPr>
              <a:t>First joined breakfast in school</a:t>
            </a:r>
            <a:endParaRPr lang="en-US" b="1" dirty="0">
              <a:solidFill>
                <a:srgbClr val="FF0000"/>
              </a:solidFill>
            </a:endParaRPr>
          </a:p>
        </p:txBody>
      </p:sp>
      <p:pic>
        <p:nvPicPr>
          <p:cNvPr id="4" name="Zástupný symbol pro obsah 3" descr="007.JPG"/>
          <p:cNvPicPr>
            <a:picLocks noGrp="1" noChangeAspect="1"/>
          </p:cNvPicPr>
          <p:nvPr>
            <p:ph idx="1"/>
          </p:nvPr>
        </p:nvPicPr>
        <p:blipFill>
          <a:blip r:embed="rId2" cstate="screen"/>
          <a:stretch>
            <a:fillRect/>
          </a:stretch>
        </p:blipFill>
        <p:spPr>
          <a:xfrm>
            <a:off x="1022450" y="1108876"/>
            <a:ext cx="7221957" cy="5416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55976" y="0"/>
            <a:ext cx="4546848" cy="908720"/>
          </a:xfrm>
        </p:spPr>
        <p:txBody>
          <a:bodyPr/>
          <a:lstStyle/>
          <a:p>
            <a:r>
              <a:rPr lang="en-US" b="1" dirty="0" smtClean="0">
                <a:solidFill>
                  <a:srgbClr val="FF0000"/>
                </a:solidFill>
              </a:rPr>
              <a:t>Welcome meeting</a:t>
            </a:r>
            <a:endParaRPr lang="en-US" b="1" dirty="0">
              <a:solidFill>
                <a:srgbClr val="FF0000"/>
              </a:solidFill>
            </a:endParaRPr>
          </a:p>
        </p:txBody>
      </p:sp>
      <p:pic>
        <p:nvPicPr>
          <p:cNvPr id="5" name="Obrázek 4" descr="uvitani reditel.jpg"/>
          <p:cNvPicPr>
            <a:picLocks noChangeAspect="1"/>
          </p:cNvPicPr>
          <p:nvPr/>
        </p:nvPicPr>
        <p:blipFill>
          <a:blip r:embed="rId2" cstate="screen"/>
          <a:stretch>
            <a:fillRect/>
          </a:stretch>
        </p:blipFill>
        <p:spPr>
          <a:xfrm>
            <a:off x="0" y="0"/>
            <a:ext cx="41148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ovéPole 5"/>
          <p:cNvSpPr txBox="1"/>
          <p:nvPr/>
        </p:nvSpPr>
        <p:spPr>
          <a:xfrm>
            <a:off x="4211960" y="692696"/>
            <a:ext cx="4932040" cy="2308324"/>
          </a:xfrm>
          <a:prstGeom prst="rect">
            <a:avLst/>
          </a:prstGeom>
          <a:noFill/>
        </p:spPr>
        <p:txBody>
          <a:bodyPr wrap="square" rtlCol="0">
            <a:spAutoFit/>
          </a:bodyPr>
          <a:lstStyle/>
          <a:p>
            <a:r>
              <a:rPr lang="en-US" sz="2400" dirty="0" smtClean="0"/>
              <a:t>Representative of school education department of Ostrava-Zábřeh Mrs. </a:t>
            </a:r>
            <a:r>
              <a:rPr lang="en-US" sz="2400" dirty="0" err="1" smtClean="0"/>
              <a:t>Sládečková</a:t>
            </a:r>
            <a:r>
              <a:rPr lang="en-US" sz="2400" dirty="0" smtClean="0"/>
              <a:t> and headmaster Mr. </a:t>
            </a:r>
            <a:r>
              <a:rPr lang="en-US" sz="2400" dirty="0" err="1" smtClean="0"/>
              <a:t>Pabjan</a:t>
            </a:r>
            <a:r>
              <a:rPr lang="en-US" sz="2400" dirty="0" smtClean="0"/>
              <a:t> heartily welcomed 32 students and 10 teachers from Belgium, Bulgaria, Ireland, Italy and Spain.</a:t>
            </a:r>
            <a:endParaRPr lang="en-US" sz="2400" dirty="0"/>
          </a:p>
        </p:txBody>
      </p:sp>
      <p:pic>
        <p:nvPicPr>
          <p:cNvPr id="9" name="Zástupný symbol pro obsah 8" descr="uvitani posluchaci 1.jpg"/>
          <p:cNvPicPr>
            <a:picLocks noGrp="1" noChangeAspect="1"/>
          </p:cNvPicPr>
          <p:nvPr>
            <p:ph idx="1"/>
          </p:nvPr>
        </p:nvPicPr>
        <p:blipFill>
          <a:blip r:embed="rId3" cstate="screen"/>
          <a:stretch>
            <a:fillRect/>
          </a:stretch>
        </p:blipFill>
        <p:spPr>
          <a:xfrm>
            <a:off x="4716016" y="2996952"/>
            <a:ext cx="3498862" cy="3861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en-US" b="1" dirty="0" smtClean="0">
                <a:solidFill>
                  <a:srgbClr val="FF0000"/>
                </a:solidFill>
              </a:rPr>
              <a:t>Project coordinator Steven de </a:t>
            </a:r>
            <a:r>
              <a:rPr lang="en-US" b="1" dirty="0" err="1" smtClean="0">
                <a:solidFill>
                  <a:srgbClr val="FF0000"/>
                </a:solidFill>
              </a:rPr>
              <a:t>Foer</a:t>
            </a:r>
            <a:r>
              <a:rPr lang="en-US" b="1" dirty="0" smtClean="0">
                <a:solidFill>
                  <a:srgbClr val="FF0000"/>
                </a:solidFill>
              </a:rPr>
              <a:t> </a:t>
            </a:r>
            <a:endParaRPr lang="en-US" b="1" dirty="0">
              <a:solidFill>
                <a:srgbClr val="FF0000"/>
              </a:solidFill>
            </a:endParaRPr>
          </a:p>
        </p:txBody>
      </p:sp>
      <p:pic>
        <p:nvPicPr>
          <p:cNvPr id="4" name="Zástupný symbol pro obsah 3" descr="012.JPG"/>
          <p:cNvPicPr>
            <a:picLocks noGrp="1" noChangeAspect="1"/>
          </p:cNvPicPr>
          <p:nvPr>
            <p:ph idx="1"/>
          </p:nvPr>
        </p:nvPicPr>
        <p:blipFill>
          <a:blip r:embed="rId2" cstate="screen"/>
          <a:stretch>
            <a:fillRect/>
          </a:stretch>
        </p:blipFill>
        <p:spPr>
          <a:xfrm>
            <a:off x="899592" y="1108876"/>
            <a:ext cx="7344815" cy="5508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019.JPG"/>
          <p:cNvPicPr>
            <a:picLocks noChangeAspect="1"/>
          </p:cNvPicPr>
          <p:nvPr/>
        </p:nvPicPr>
        <p:blipFill>
          <a:blip r:embed="rId2" cstate="screen"/>
          <a:stretch>
            <a:fillRect/>
          </a:stretch>
        </p:blipFill>
        <p:spPr>
          <a:xfrm>
            <a:off x="0" y="2852936"/>
            <a:ext cx="5340085" cy="4005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Nadpis 1"/>
          <p:cNvSpPr>
            <a:spLocks noGrp="1"/>
          </p:cNvSpPr>
          <p:nvPr>
            <p:ph type="title"/>
          </p:nvPr>
        </p:nvSpPr>
        <p:spPr>
          <a:xfrm>
            <a:off x="4499992" y="188640"/>
            <a:ext cx="4427984" cy="2420888"/>
          </a:xfrm>
        </p:spPr>
        <p:txBody>
          <a:bodyPr>
            <a:normAutofit/>
          </a:bodyPr>
          <a:lstStyle/>
          <a:p>
            <a:r>
              <a:rPr lang="en-US" b="1" dirty="0" smtClean="0">
                <a:solidFill>
                  <a:srgbClr val="FF0000"/>
                </a:solidFill>
              </a:rPr>
              <a:t>Czech Geography lesson for the guests</a:t>
            </a:r>
            <a:endParaRPr lang="en-US" b="1" dirty="0">
              <a:solidFill>
                <a:srgbClr val="FF0000"/>
              </a:solidFill>
            </a:endParaRPr>
          </a:p>
        </p:txBody>
      </p:sp>
      <p:pic>
        <p:nvPicPr>
          <p:cNvPr id="6" name="Obrázek 5" descr="022.JPG"/>
          <p:cNvPicPr>
            <a:picLocks noChangeAspect="1"/>
          </p:cNvPicPr>
          <p:nvPr/>
        </p:nvPicPr>
        <p:blipFill>
          <a:blip r:embed="rId3" cstate="screen"/>
          <a:stretch>
            <a:fillRect/>
          </a:stretch>
        </p:blipFill>
        <p:spPr>
          <a:xfrm>
            <a:off x="3803915" y="2852936"/>
            <a:ext cx="5340085" cy="4005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Zástupný symbol pro obsah 3" descr="018.JPG"/>
          <p:cNvPicPr>
            <a:picLocks noGrp="1" noChangeAspect="1"/>
          </p:cNvPicPr>
          <p:nvPr>
            <p:ph idx="1"/>
          </p:nvPr>
        </p:nvPicPr>
        <p:blipFill>
          <a:blip r:embed="rId4" cstate="screen"/>
          <a:stretch>
            <a:fillRect/>
          </a:stretch>
        </p:blipFill>
        <p:spPr>
          <a:xfrm>
            <a:off x="0" y="0"/>
            <a:ext cx="4427984" cy="3320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Zástupný symbol pro obsah 15" descr="DSCN7890.JPG"/>
          <p:cNvPicPr>
            <a:picLocks noGrp="1" noChangeAspect="1"/>
          </p:cNvPicPr>
          <p:nvPr>
            <p:ph idx="1"/>
          </p:nvPr>
        </p:nvPicPr>
        <p:blipFill>
          <a:blip r:embed="rId2" cstate="screen"/>
          <a:stretch>
            <a:fillRect/>
          </a:stretch>
        </p:blipFill>
        <p:spPr>
          <a:xfrm>
            <a:off x="251520" y="476672"/>
            <a:ext cx="4747684" cy="3560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Nadpis 1"/>
          <p:cNvSpPr>
            <a:spLocks noGrp="1"/>
          </p:cNvSpPr>
          <p:nvPr>
            <p:ph type="title"/>
          </p:nvPr>
        </p:nvSpPr>
        <p:spPr>
          <a:xfrm>
            <a:off x="5076056" y="404664"/>
            <a:ext cx="3898776" cy="2218258"/>
          </a:xfrm>
        </p:spPr>
        <p:txBody>
          <a:bodyPr>
            <a:normAutofit/>
          </a:bodyPr>
          <a:lstStyle/>
          <a:p>
            <a:r>
              <a:rPr lang="en-US" sz="3200" b="1" dirty="0" smtClean="0">
                <a:solidFill>
                  <a:srgbClr val="FF0000"/>
                </a:solidFill>
              </a:rPr>
              <a:t>Ice-breakers in gym</a:t>
            </a:r>
            <a:r>
              <a:rPr lang="cs-CZ" sz="3200" b="1" dirty="0" smtClean="0">
                <a:solidFill>
                  <a:srgbClr val="FF0000"/>
                </a:solidFill>
              </a:rPr>
              <a:t> </a:t>
            </a:r>
            <a:r>
              <a:rPr lang="en-US" sz="3200" dirty="0" smtClean="0"/>
              <a:t>student were divided into 6 teams</a:t>
            </a:r>
            <a:endParaRPr lang="en-US" sz="3200" dirty="0"/>
          </a:p>
        </p:txBody>
      </p:sp>
      <p:pic>
        <p:nvPicPr>
          <p:cNvPr id="17" name="Obrázek 16" descr="DSCN7893.JPG"/>
          <p:cNvPicPr>
            <a:picLocks noChangeAspect="1"/>
          </p:cNvPicPr>
          <p:nvPr/>
        </p:nvPicPr>
        <p:blipFill>
          <a:blip r:embed="rId3" cstate="screen"/>
          <a:stretch>
            <a:fillRect/>
          </a:stretch>
        </p:blipFill>
        <p:spPr>
          <a:xfrm>
            <a:off x="3707904" y="2852936"/>
            <a:ext cx="5052848" cy="3789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Nadpis 1"/>
          <p:cNvSpPr txBox="1">
            <a:spLocks/>
          </p:cNvSpPr>
          <p:nvPr/>
        </p:nvSpPr>
        <p:spPr>
          <a:xfrm>
            <a:off x="0" y="4365104"/>
            <a:ext cx="3635896" cy="2218258"/>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Each team had a Czech, Belgium, Bulgarian, Italian, Irish and Spanish member</a:t>
            </a:r>
            <a:endParaRPr kumimoji="0" lang="en-US" sz="3200" b="0" i="0" u="none" strike="noStrike" kern="1200" cap="none" spc="0" normalizeH="0" baseline="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descr="DSCN7896.JPG"/>
          <p:cNvPicPr>
            <a:picLocks noGrp="1" noChangeAspect="1"/>
          </p:cNvPicPr>
          <p:nvPr>
            <p:ph idx="1"/>
          </p:nvPr>
        </p:nvPicPr>
        <p:blipFill>
          <a:blip r:embed="rId2" cstate="screen"/>
          <a:stretch>
            <a:fillRect/>
          </a:stretch>
        </p:blipFill>
        <p:spPr>
          <a:xfrm>
            <a:off x="0" y="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Nadpis 1"/>
          <p:cNvSpPr>
            <a:spLocks noGrp="1"/>
          </p:cNvSpPr>
          <p:nvPr>
            <p:ph type="title"/>
          </p:nvPr>
        </p:nvSpPr>
        <p:spPr>
          <a:xfrm>
            <a:off x="6263680" y="404664"/>
            <a:ext cx="2880320" cy="2376264"/>
          </a:xfrm>
        </p:spPr>
        <p:txBody>
          <a:bodyPr>
            <a:normAutofit/>
          </a:bodyPr>
          <a:lstStyle/>
          <a:p>
            <a:r>
              <a:rPr lang="en-US" sz="3200" b="1" dirty="0" smtClean="0">
                <a:solidFill>
                  <a:srgbClr val="FF0000"/>
                </a:solidFill>
              </a:rPr>
              <a:t>First activity was called „Traffic light“</a:t>
            </a:r>
            <a:endParaRPr lang="en-US" sz="3200" b="1" dirty="0">
              <a:solidFill>
                <a:srgbClr val="FF0000"/>
              </a:solidFill>
            </a:endParaRPr>
          </a:p>
        </p:txBody>
      </p:sp>
      <p:pic>
        <p:nvPicPr>
          <p:cNvPr id="6" name="Obrázek 5" descr="DSCN7897.JPG"/>
          <p:cNvPicPr>
            <a:picLocks noChangeAspect="1"/>
          </p:cNvPicPr>
          <p:nvPr/>
        </p:nvPicPr>
        <p:blipFill>
          <a:blip r:embed="rId3" cstate="screen"/>
          <a:stretch>
            <a:fillRect/>
          </a:stretch>
        </p:blipFill>
        <p:spPr>
          <a:xfrm>
            <a:off x="0" y="3455622"/>
            <a:ext cx="4536504" cy="3402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Obrázek 6" descr="DSCN7898.JPG"/>
          <p:cNvPicPr>
            <a:picLocks noChangeAspect="1"/>
          </p:cNvPicPr>
          <p:nvPr/>
        </p:nvPicPr>
        <p:blipFill>
          <a:blip r:embed="rId4" cstate="screen"/>
          <a:stretch>
            <a:fillRect/>
          </a:stretch>
        </p:blipFill>
        <p:spPr>
          <a:xfrm>
            <a:off x="4523200" y="3429000"/>
            <a:ext cx="46208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466</Words>
  <Application>Microsoft Office PowerPoint</Application>
  <PresentationFormat>Předvádění na obrazovce (4:3)</PresentationFormat>
  <Paragraphs>40</Paragraphs>
  <Slides>18</Slides>
  <Notes>0</Notes>
  <HiddenSlides>0</HiddenSlides>
  <MMClips>0</MMClips>
  <ScaleCrop>false</ScaleCrop>
  <HeadingPairs>
    <vt:vector size="4" baseType="variant">
      <vt:variant>
        <vt:lpstr>Motiv</vt:lpstr>
      </vt:variant>
      <vt:variant>
        <vt:i4>1</vt:i4>
      </vt:variant>
      <vt:variant>
        <vt:lpstr>Nadpisy snímků</vt:lpstr>
      </vt:variant>
      <vt:variant>
        <vt:i4>18</vt:i4>
      </vt:variant>
    </vt:vector>
  </HeadingPairs>
  <TitlesOfParts>
    <vt:vector size="19" baseType="lpstr">
      <vt:lpstr>Motiv sady Office</vt:lpstr>
      <vt:lpstr>Project meeting in Ostrava</vt:lpstr>
      <vt:lpstr>Monday</vt:lpstr>
      <vt:lpstr>What happened before the arrival of our guest? Hunt for the bread </vt:lpstr>
      <vt:lpstr>First joined breakfast in school</vt:lpstr>
      <vt:lpstr>Welcome meeting</vt:lpstr>
      <vt:lpstr>Project coordinator Steven de Foer </vt:lpstr>
      <vt:lpstr>Czech Geography lesson for the guests</vt:lpstr>
      <vt:lpstr>Ice-breakers in gym student were divided into 6 teams</vt:lpstr>
      <vt:lpstr>First activity was called „Traffic light“</vt:lpstr>
      <vt:lpstr>Prezentace aplikace PowerPoint</vt:lpstr>
      <vt:lpstr>Activities were prepared by teachers  Pavla Kachlířová and Adam Zielina</vt:lpstr>
      <vt:lpstr>Music lesson prepared by Czech pupils </vt:lpstr>
      <vt:lpstr>Fair-trade lesson</vt:lpstr>
      <vt:lpstr>Czech lesson  Fair-trade</vt:lpstr>
      <vt:lpstr>Czech lesson  Fair-trade</vt:lpstr>
      <vt:lpstr>Fair-trade survey</vt:lpstr>
      <vt:lpstr>National teams work on the lesson  outcome – Fair-trade posters</vt:lpstr>
      <vt:lpstr>Czech cold cuisine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meeting in Ostrava</dc:title>
  <dc:creator>a.holasova</dc:creator>
  <cp:lastModifiedBy>Buroňová Alena</cp:lastModifiedBy>
  <cp:revision>63</cp:revision>
  <dcterms:created xsi:type="dcterms:W3CDTF">2015-01-24T21:10:23Z</dcterms:created>
  <dcterms:modified xsi:type="dcterms:W3CDTF">2016-02-04T14:35:27Z</dcterms:modified>
</cp:coreProperties>
</file>