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78" r:id="rId4"/>
    <p:sldId id="279" r:id="rId5"/>
    <p:sldId id="280" r:id="rId6"/>
    <p:sldId id="281" r:id="rId7"/>
    <p:sldId id="28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83" r:id="rId21"/>
    <p:sldId id="284" r:id="rId22"/>
    <p:sldId id="285" r:id="rId23"/>
    <p:sldId id="286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1.</a:t>
            </a:r>
            <a:r>
              <a:rPr lang="en-US" baseline="0" dirty="0" smtClean="0"/>
              <a:t> ¿</a:t>
            </a:r>
            <a:r>
              <a:rPr lang="en-US" baseline="0" dirty="0" err="1" smtClean="0"/>
              <a:t>Cuánto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tiempo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vivido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España</a:t>
            </a:r>
            <a:r>
              <a:rPr lang="en-US" baseline="0" dirty="0" smtClean="0"/>
              <a:t>?</a:t>
            </a:r>
            <a:endParaRPr lang="en-US" dirty="0"/>
          </a:p>
        </c:rich>
      </c:tx>
      <c:layout>
        <c:manualLayout>
          <c:xMode val="edge"/>
          <c:yMode val="edge"/>
          <c:x val="0.13077309236947793"/>
          <c:y val="1.563517915309446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 timp au locuit in Spania?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12 años - 1</c:v>
                </c:pt>
                <c:pt idx="1">
                  <c:v>10 años - 1</c:v>
                </c:pt>
                <c:pt idx="2">
                  <c:v>5-7 años - 4</c:v>
                </c:pt>
                <c:pt idx="3">
                  <c:v>2-3 años - 8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10.</a:t>
            </a:r>
            <a:r>
              <a:rPr lang="en-US" baseline="0" dirty="0" smtClean="0"/>
              <a:t> </a:t>
            </a:r>
            <a:r>
              <a:rPr lang="es-ES" sz="1800" baseline="0" dirty="0" smtClean="0"/>
              <a:t>¿Qué similitudes existen entre la escuela de España y la de Rumanía</a:t>
            </a:r>
            <a:r>
              <a:rPr lang="es-ES" sz="1800" dirty="0" smtClean="0"/>
              <a:t>?</a:t>
            </a:r>
            <a:endParaRPr lang="en-US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Disciplina - 7</c:v>
                </c:pt>
                <c:pt idx="1">
                  <c:v>Métodos de enseñanza y evaluación - 3</c:v>
                </c:pt>
                <c:pt idx="2">
                  <c:v>Otros - 8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779136"/>
        <c:axId val="40780928"/>
        <c:axId val="0"/>
      </c:bar3DChart>
      <c:catAx>
        <c:axId val="4077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0780928"/>
        <c:crosses val="autoZero"/>
        <c:auto val="1"/>
        <c:lblAlgn val="ctr"/>
        <c:lblOffset val="100"/>
        <c:noMultiLvlLbl val="0"/>
      </c:catAx>
      <c:valAx>
        <c:axId val="4078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77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ES" sz="1800" dirty="0" smtClean="0"/>
              <a:t>11. ¿Qué</a:t>
            </a:r>
            <a:r>
              <a:rPr lang="es-ES" sz="1800" baseline="0" dirty="0" smtClean="0"/>
              <a:t> diferencias existen entre la escuela de España y la de Rumanía</a:t>
            </a:r>
            <a:r>
              <a:rPr lang="es-ES" sz="1800" dirty="0" smtClean="0"/>
              <a:t>?</a:t>
            </a:r>
            <a:endParaRPr lang="en-US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Sistema de notas - 11</c:v>
                </c:pt>
                <c:pt idx="1">
                  <c:v>Número de asignaturas que se estudian - 11</c:v>
                </c:pt>
                <c:pt idx="2">
                  <c:v>Número de horas al día - 11</c:v>
                </c:pt>
                <c:pt idx="3">
                  <c:v>Otros - 4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 dirty="0" smtClean="0">
                <a:effectLst/>
              </a:rPr>
              <a:t>1.</a:t>
            </a:r>
            <a:r>
              <a:rPr lang="ro-RO" sz="1800" b="1" i="0" u="none" strike="noStrike" baseline="0" dirty="0" smtClean="0">
                <a:effectLst/>
              </a:rPr>
              <a:t> ¿Cuántos ciudadanos rumanos viven en España</a:t>
            </a:r>
            <a:r>
              <a:rPr lang="en-US" sz="1800" dirty="0" smtClean="0"/>
              <a:t>?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139800233304168"/>
          <c:y val="0.25415187883771917"/>
          <c:w val="0.36041399338971519"/>
          <c:h val="0.655344067107928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1"/>
              <c:layout>
                <c:manualLayout>
                  <c:x val="0.15357356372120151"/>
                  <c:y val="-0.258940693947343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Menos de 1 millón (27)</c:v>
                </c:pt>
                <c:pt idx="1">
                  <c:v>Entre 1 y 2 millones (94)</c:v>
                </c:pt>
                <c:pt idx="2">
                  <c:v>Más de 2 mil. (12)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94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2. ¿</a:t>
            </a:r>
            <a:r>
              <a:rPr lang="en-US" sz="1800" dirty="0" err="1" smtClean="0"/>
              <a:t>En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qué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región</a:t>
            </a:r>
            <a:r>
              <a:rPr lang="en-US" sz="1800" baseline="0" dirty="0" smtClean="0"/>
              <a:t> de </a:t>
            </a:r>
            <a:r>
              <a:rPr lang="en-US" sz="1800" baseline="0" dirty="0" err="1" smtClean="0"/>
              <a:t>España</a:t>
            </a:r>
            <a:r>
              <a:rPr lang="en-US" sz="1800" baseline="0" dirty="0" smtClean="0"/>
              <a:t> hay </a:t>
            </a:r>
            <a:r>
              <a:rPr lang="en-US" sz="1800" baseline="0" dirty="0" err="1" smtClean="0"/>
              <a:t>muchos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rumanos</a:t>
            </a:r>
            <a:r>
              <a:rPr lang="en-US" sz="1800" dirty="0" smtClean="0"/>
              <a:t>?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19502697579469233"/>
          <c:y val="1.683619596536692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Madrid 45</c:v>
                </c:pt>
                <c:pt idx="1">
                  <c:v>Andalucía 4</c:v>
                </c:pt>
                <c:pt idx="2">
                  <c:v>Castilla y León 2</c:v>
                </c:pt>
                <c:pt idx="3">
                  <c:v>Cataluña 3</c:v>
                </c:pt>
                <c:pt idx="4">
                  <c:v>Castilla la Mancha 1</c:v>
                </c:pt>
                <c:pt idx="5">
                  <c:v>Valencia 32</c:v>
                </c:pt>
                <c:pt idx="6">
                  <c:v>Barcelona 19</c:v>
                </c:pt>
                <c:pt idx="7">
                  <c:v>Tenerife 1</c:v>
                </c:pt>
                <c:pt idx="8">
                  <c:v>Sevilla 2</c:v>
                </c:pt>
                <c:pt idx="9">
                  <c:v>Centro de España 5</c:v>
                </c:pt>
                <c:pt idx="10">
                  <c:v>Sur de España 31</c:v>
                </c:pt>
                <c:pt idx="11">
                  <c:v>Norte de España 1</c:v>
                </c:pt>
                <c:pt idx="12">
                  <c:v>Este de España 1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45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32</c:v>
                </c:pt>
                <c:pt idx="6">
                  <c:v>19</c:v>
                </c:pt>
                <c:pt idx="7">
                  <c:v>1</c:v>
                </c:pt>
                <c:pt idx="8">
                  <c:v>2</c:v>
                </c:pt>
                <c:pt idx="9">
                  <c:v>5</c:v>
                </c:pt>
                <c:pt idx="10">
                  <c:v>31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3. ¿</a:t>
            </a:r>
            <a:r>
              <a:rPr lang="en-US" sz="1800" dirty="0" err="1" smtClean="0"/>
              <a:t>Cuáles</a:t>
            </a:r>
            <a:r>
              <a:rPr lang="en-US" sz="1800" baseline="0" dirty="0" smtClean="0"/>
              <a:t> </a:t>
            </a:r>
            <a:r>
              <a:rPr lang="en-US" sz="1800" baseline="0" dirty="0" smtClean="0"/>
              <a:t>son las </a:t>
            </a:r>
            <a:r>
              <a:rPr lang="en-US" sz="1800" baseline="0" dirty="0" err="1" smtClean="0"/>
              <a:t>causas</a:t>
            </a:r>
            <a:r>
              <a:rPr lang="en-US" sz="1800" baseline="0" dirty="0" smtClean="0"/>
              <a:t> de la </a:t>
            </a:r>
            <a:r>
              <a:rPr lang="en-US" sz="1800" baseline="0" dirty="0" err="1" smtClean="0"/>
              <a:t>migración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rumana</a:t>
            </a:r>
            <a:r>
              <a:rPr lang="en-US" sz="1800" baseline="0" dirty="0" smtClean="0"/>
              <a:t> a </a:t>
            </a:r>
            <a:r>
              <a:rPr lang="en-US" sz="1800" baseline="0" dirty="0" err="1" smtClean="0"/>
              <a:t>España</a:t>
            </a:r>
            <a:r>
              <a:rPr lang="en-US" sz="1800" dirty="0" smtClean="0"/>
              <a:t>?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11990351900456887"/>
          <c:y val="1.683619596536692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Paro (55)</c:v>
                </c:pt>
                <c:pt idx="1">
                  <c:v>Sueldo bajo (121)</c:v>
                </c:pt>
                <c:pt idx="2">
                  <c:v>Familia (20)</c:v>
                </c:pt>
                <c:pt idx="3">
                  <c:v>Otros (4)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121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dirty="0" smtClean="0"/>
              <a:t>4. ¿</a:t>
            </a:r>
            <a:r>
              <a:rPr lang="en-US" sz="1800" b="1" dirty="0" err="1" smtClean="0"/>
              <a:t>Cuáles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son las </a:t>
            </a:r>
            <a:r>
              <a:rPr lang="en-US" sz="1800" b="1" baseline="0" dirty="0" err="1" smtClean="0"/>
              <a:t>ventajas</a:t>
            </a:r>
            <a:r>
              <a:rPr lang="en-US" sz="1800" b="1" baseline="0" dirty="0" smtClean="0"/>
              <a:t> de </a:t>
            </a:r>
            <a:r>
              <a:rPr lang="en-US" sz="1800" b="1" baseline="0" dirty="0" err="1" smtClean="0"/>
              <a:t>España</a:t>
            </a:r>
            <a:r>
              <a:rPr lang="en-US" sz="1800" b="1" baseline="0" dirty="0" smtClean="0"/>
              <a:t> para </a:t>
            </a:r>
            <a:r>
              <a:rPr lang="en-US" sz="1800" b="1" baseline="0" dirty="0" err="1" smtClean="0"/>
              <a:t>atraer</a:t>
            </a:r>
            <a:r>
              <a:rPr lang="en-US" sz="1800" b="1" baseline="0" dirty="0" smtClean="0"/>
              <a:t> a los </a:t>
            </a:r>
            <a:r>
              <a:rPr lang="en-US" sz="1800" b="1" baseline="0" dirty="0" err="1" smtClean="0"/>
              <a:t>emigrantes</a:t>
            </a:r>
            <a:r>
              <a:rPr lang="en-US" sz="1800" b="1" baseline="0" dirty="0" smtClean="0"/>
              <a:t> </a:t>
            </a:r>
            <a:r>
              <a:rPr lang="en-US" sz="1800" b="1" baseline="0" dirty="0" err="1" smtClean="0"/>
              <a:t>rumanos</a:t>
            </a:r>
            <a:r>
              <a:rPr lang="en-US" sz="1800" b="1" dirty="0" smtClean="0"/>
              <a:t>?</a:t>
            </a:r>
            <a:endParaRPr lang="en-US" sz="1800" b="1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Trabajos bien pagados 118</c:v>
                </c:pt>
                <c:pt idx="1">
                  <c:v>Clima 55</c:v>
                </c:pt>
                <c:pt idx="2">
                  <c:v>Gastronomía 12</c:v>
                </c:pt>
                <c:pt idx="3">
                  <c:v>Cultura 34</c:v>
                </c:pt>
                <c:pt idx="4">
                  <c:v>Sistema sanitario 27</c:v>
                </c:pt>
                <c:pt idx="5">
                  <c:v>Legislación democrática 17</c:v>
                </c:pt>
                <c:pt idx="6">
                  <c:v>Sistema educativo 36</c:v>
                </c:pt>
                <c:pt idx="7">
                  <c:v>Otros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118</c:v>
                </c:pt>
                <c:pt idx="1">
                  <c:v>55</c:v>
                </c:pt>
                <c:pt idx="2">
                  <c:v>12</c:v>
                </c:pt>
                <c:pt idx="3">
                  <c:v>34</c:v>
                </c:pt>
                <c:pt idx="4">
                  <c:v>27</c:v>
                </c:pt>
                <c:pt idx="5">
                  <c:v>17</c:v>
                </c:pt>
                <c:pt idx="6">
                  <c:v>36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800" dirty="0" smtClean="0"/>
              <a:t>5. ¿Con</a:t>
            </a:r>
            <a:r>
              <a:rPr lang="es-ES" sz="1800" baseline="0" dirty="0" smtClean="0"/>
              <a:t> </a:t>
            </a:r>
            <a:r>
              <a:rPr lang="es-ES" sz="1800" baseline="0" dirty="0" smtClean="0"/>
              <a:t>qué problemas se enfrentan los inmigrantes rumanos en España</a:t>
            </a:r>
            <a:r>
              <a:rPr lang="es-ES" sz="1800" dirty="0" smtClean="0"/>
              <a:t>?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No conocen la lengua (73)</c:v>
                </c:pt>
                <c:pt idx="1">
                  <c:v>Intolerancia de los españoles (57)</c:v>
                </c:pt>
                <c:pt idx="2">
                  <c:v>El paro (13)</c:v>
                </c:pt>
                <c:pt idx="3">
                  <c:v>Otros (6)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</c:v>
                </c:pt>
                <c:pt idx="1">
                  <c:v>57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6. ¿</a:t>
            </a:r>
            <a:r>
              <a:rPr lang="en-US" sz="1800" dirty="0" err="1" smtClean="0"/>
              <a:t>Qué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problemas</a:t>
            </a:r>
            <a:r>
              <a:rPr lang="en-US" sz="1800" baseline="0" dirty="0" smtClean="0"/>
              <a:t> ha </a:t>
            </a:r>
            <a:r>
              <a:rPr lang="en-US" sz="1800" baseline="0" dirty="0" err="1" smtClean="0"/>
              <a:t>provocado</a:t>
            </a:r>
            <a:r>
              <a:rPr lang="en-US" sz="1800" baseline="0" dirty="0" smtClean="0"/>
              <a:t> la  </a:t>
            </a:r>
            <a:r>
              <a:rPr lang="en-US" sz="1800" baseline="0" dirty="0" err="1" smtClean="0"/>
              <a:t>migración</a:t>
            </a:r>
            <a:r>
              <a:rPr lang="en-US" sz="1800" baseline="0" dirty="0" smtClean="0"/>
              <a:t> de los </a:t>
            </a:r>
            <a:r>
              <a:rPr lang="en-US" sz="1800" baseline="0" dirty="0" err="1" smtClean="0"/>
              <a:t>rumanos</a:t>
            </a:r>
            <a:r>
              <a:rPr lang="en-US" sz="1800" baseline="0" dirty="0" smtClean="0"/>
              <a:t> a </a:t>
            </a:r>
            <a:r>
              <a:rPr lang="en-US" sz="1800" baseline="0" dirty="0" err="1" smtClean="0"/>
              <a:t>España</a:t>
            </a:r>
            <a:r>
              <a:rPr lang="en-US" sz="1800" baseline="0" dirty="0" smtClean="0"/>
              <a:t> en la </a:t>
            </a:r>
            <a:r>
              <a:rPr lang="en-US" sz="1800" baseline="0" dirty="0" err="1" smtClean="0"/>
              <a:t>sociedad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rumana</a:t>
            </a:r>
            <a:r>
              <a:rPr lang="en-US" sz="1800" dirty="0" smtClean="0"/>
              <a:t>?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Envejecimiento de la población (34)</c:v>
                </c:pt>
                <c:pt idx="1">
                  <c:v>Falta de mano de obra (65)</c:v>
                </c:pt>
                <c:pt idx="2">
                  <c:v>Separación de la familia (88)</c:v>
                </c:pt>
                <c:pt idx="3">
                  <c:v>Otros (2)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65</c:v>
                </c:pt>
                <c:pt idx="2">
                  <c:v>88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7. ¿</a:t>
            </a:r>
            <a:r>
              <a:rPr lang="en-US" sz="1800" dirty="0" err="1" smtClean="0"/>
              <a:t>Tenéis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familiares</a:t>
            </a:r>
            <a:r>
              <a:rPr lang="en-US" sz="1800" baseline="0" dirty="0" smtClean="0"/>
              <a:t> o amigos que </a:t>
            </a:r>
            <a:r>
              <a:rPr lang="en-US" sz="1800" baseline="0" dirty="0" err="1" smtClean="0"/>
              <a:t>hayan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emigrado</a:t>
            </a:r>
            <a:r>
              <a:rPr lang="en-US" sz="1800" baseline="0" dirty="0" smtClean="0"/>
              <a:t>/</a:t>
            </a:r>
            <a:r>
              <a:rPr lang="en-US" sz="1800" baseline="0" dirty="0" err="1" smtClean="0"/>
              <a:t>vivido</a:t>
            </a:r>
            <a:r>
              <a:rPr lang="en-US" sz="1800" baseline="0" dirty="0" smtClean="0"/>
              <a:t> un </a:t>
            </a:r>
            <a:r>
              <a:rPr lang="en-US" sz="1800" baseline="0" dirty="0" err="1" smtClean="0"/>
              <a:t>periodo</a:t>
            </a:r>
            <a:r>
              <a:rPr lang="en-US" sz="1800" baseline="0" dirty="0" smtClean="0"/>
              <a:t> de </a:t>
            </a:r>
            <a:r>
              <a:rPr lang="en-US" sz="1800" baseline="0" dirty="0" err="1" smtClean="0"/>
              <a:t>tiempo</a:t>
            </a:r>
            <a:r>
              <a:rPr lang="en-US" sz="1800" baseline="0" dirty="0" smtClean="0"/>
              <a:t> en </a:t>
            </a:r>
            <a:r>
              <a:rPr lang="en-US" sz="1800" baseline="0" dirty="0" err="1" smtClean="0"/>
              <a:t>España</a:t>
            </a:r>
            <a:r>
              <a:rPr lang="en-US" sz="1800" dirty="0" smtClean="0"/>
              <a:t>?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Sí (88)</c:v>
                </c:pt>
                <c:pt idx="1">
                  <c:v>No (43)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6853625935646928"/>
          <c:y val="0.48756165262508777"/>
          <c:w val="9.2883493729950431E-2"/>
          <c:h val="0.1005832349933041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800" dirty="0" smtClean="0"/>
              <a:t>8. La</a:t>
            </a:r>
            <a:r>
              <a:rPr lang="es-ES" sz="1800" baseline="0" dirty="0" smtClean="0"/>
              <a:t> experiencia de estas personas en España ha sido</a:t>
            </a:r>
            <a:r>
              <a:rPr lang="es-ES" sz="1800" dirty="0" smtClean="0"/>
              <a:t>:</a:t>
            </a:r>
            <a:endParaRPr lang="en-US" sz="18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Positiva (96)</c:v>
                </c:pt>
                <c:pt idx="1">
                  <c:v>Negativa (4)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96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4162267910955579"/>
          <c:y val="0.47120248221207289"/>
          <c:w val="0.14911806163118499"/>
          <c:h val="8.3747039027937245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2.</a:t>
            </a:r>
            <a:r>
              <a:rPr lang="en-US" baseline="0" dirty="0" smtClean="0"/>
              <a:t> </a:t>
            </a:r>
            <a:r>
              <a:rPr lang="en-US" baseline="0" dirty="0" smtClean="0">
                <a:latin typeface="Times New Roman"/>
                <a:cs typeface="Times New Roman"/>
              </a:rPr>
              <a:t>¿En </a:t>
            </a:r>
            <a:r>
              <a:rPr lang="en-US" baseline="0" dirty="0" err="1" smtClean="0">
                <a:latin typeface="Times New Roman"/>
                <a:cs typeface="Times New Roman"/>
              </a:rPr>
              <a:t>qué</a:t>
            </a:r>
            <a:r>
              <a:rPr lang="en-US" baseline="0" dirty="0" smtClean="0">
                <a:latin typeface="Times New Roman"/>
                <a:cs typeface="Times New Roman"/>
              </a:rPr>
              <a:t> </a:t>
            </a:r>
            <a:r>
              <a:rPr lang="en-US" baseline="0" dirty="0" err="1" smtClean="0">
                <a:latin typeface="Times New Roman"/>
                <a:cs typeface="Times New Roman"/>
              </a:rPr>
              <a:t>región</a:t>
            </a:r>
            <a:r>
              <a:rPr lang="en-US" baseline="0" dirty="0" smtClean="0">
                <a:latin typeface="Times New Roman"/>
                <a:cs typeface="Times New Roman"/>
              </a:rPr>
              <a:t> de </a:t>
            </a:r>
            <a:r>
              <a:rPr lang="en-US" baseline="0" dirty="0" err="1" smtClean="0">
                <a:latin typeface="Times New Roman"/>
                <a:cs typeface="Times New Roman"/>
              </a:rPr>
              <a:t>España</a:t>
            </a:r>
            <a:r>
              <a:rPr lang="en-US" baseline="0" dirty="0" smtClean="0">
                <a:latin typeface="Times New Roman"/>
                <a:cs typeface="Times New Roman"/>
              </a:rPr>
              <a:t> has </a:t>
            </a:r>
            <a:r>
              <a:rPr lang="en-US" baseline="0" dirty="0" err="1" smtClean="0">
                <a:latin typeface="Times New Roman"/>
                <a:cs typeface="Times New Roman"/>
              </a:rPr>
              <a:t>vivido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Sheet1!$A$2:$A$10</c:f>
              <c:strCache>
                <c:ptCount val="9"/>
                <c:pt idx="0">
                  <c:v>País Vasco 1</c:v>
                </c:pt>
                <c:pt idx="1">
                  <c:v>Bilbao 2</c:v>
                </c:pt>
                <c:pt idx="2">
                  <c:v>Almería 2</c:v>
                </c:pt>
                <c:pt idx="3">
                  <c:v>Castilla la Mancha 1</c:v>
                </c:pt>
                <c:pt idx="4">
                  <c:v>Valencia 5</c:v>
                </c:pt>
                <c:pt idx="5">
                  <c:v>Andalucía 2</c:v>
                </c:pt>
                <c:pt idx="6">
                  <c:v>Madrid 3</c:v>
                </c:pt>
                <c:pt idx="7">
                  <c:v>Castilla y León 1</c:v>
                </c:pt>
                <c:pt idx="8">
                  <c:v>Cataluña 1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01869409180991"/>
          <c:y val="0.10914729795583369"/>
          <c:w val="0.33077722427553696"/>
          <c:h val="0.875477288465977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3. 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localidad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vivido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estaba</a:t>
            </a:r>
            <a:r>
              <a:rPr lang="en-US" baseline="0" dirty="0" smtClean="0"/>
              <a:t> en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14201108789972694"/>
          <c:y val="1.3896931094383325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Medio urbano - 16</c:v>
                </c:pt>
                <c:pt idx="1">
                  <c:v>Medio rural - 6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275328"/>
        <c:axId val="34276864"/>
        <c:axId val="0"/>
      </c:bar3DChart>
      <c:catAx>
        <c:axId val="34275328"/>
        <c:scaling>
          <c:orientation val="minMax"/>
        </c:scaling>
        <c:delete val="0"/>
        <c:axPos val="b"/>
        <c:majorTickMark val="out"/>
        <c:minorTickMark val="none"/>
        <c:tickLblPos val="nextTo"/>
        <c:crossAx val="34276864"/>
        <c:crosses val="autoZero"/>
        <c:auto val="1"/>
        <c:lblAlgn val="ctr"/>
        <c:lblOffset val="100"/>
        <c:noMultiLvlLbl val="0"/>
      </c:catAx>
      <c:valAx>
        <c:axId val="3427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75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4.</a:t>
            </a:r>
            <a:r>
              <a:rPr lang="en-US" baseline="0" dirty="0" smtClean="0"/>
              <a:t> </a:t>
            </a:r>
            <a:r>
              <a:rPr lang="en-US" baseline="0" dirty="0" smtClean="0">
                <a:latin typeface="Times New Roman"/>
                <a:cs typeface="Times New Roman"/>
              </a:rPr>
              <a:t>¿En </a:t>
            </a:r>
            <a:r>
              <a:rPr lang="en-US" baseline="0" dirty="0" err="1" smtClean="0">
                <a:latin typeface="Times New Roman"/>
                <a:cs typeface="Times New Roman"/>
              </a:rPr>
              <a:t>esa</a:t>
            </a:r>
            <a:r>
              <a:rPr lang="en-US" baseline="0" dirty="0" smtClean="0">
                <a:latin typeface="Times New Roman"/>
                <a:cs typeface="Times New Roman"/>
              </a:rPr>
              <a:t> </a:t>
            </a:r>
            <a:r>
              <a:rPr lang="en-US" baseline="0" dirty="0" err="1" smtClean="0">
                <a:latin typeface="Times New Roman"/>
                <a:cs typeface="Times New Roman"/>
              </a:rPr>
              <a:t>localidad</a:t>
            </a:r>
            <a:r>
              <a:rPr lang="en-US" baseline="0" dirty="0" smtClean="0">
                <a:latin typeface="Times New Roman"/>
                <a:cs typeface="Times New Roman"/>
              </a:rPr>
              <a:t> </a:t>
            </a:r>
            <a:r>
              <a:rPr lang="en-US" baseline="0" dirty="0" err="1" smtClean="0">
                <a:latin typeface="Times New Roman"/>
                <a:cs typeface="Times New Roman"/>
              </a:rPr>
              <a:t>había</a:t>
            </a:r>
            <a:r>
              <a:rPr lang="en-US" baseline="0" dirty="0" smtClean="0">
                <a:latin typeface="Times New Roman"/>
                <a:cs typeface="Times New Roman"/>
              </a:rPr>
              <a:t> </a:t>
            </a:r>
            <a:r>
              <a:rPr lang="en-US" baseline="0" dirty="0" err="1" smtClean="0">
                <a:latin typeface="Times New Roman"/>
                <a:cs typeface="Times New Roman"/>
              </a:rPr>
              <a:t>muchos</a:t>
            </a:r>
            <a:r>
              <a:rPr lang="en-US" baseline="0" dirty="0" smtClean="0">
                <a:latin typeface="Times New Roman"/>
                <a:cs typeface="Times New Roman"/>
              </a:rPr>
              <a:t> </a:t>
            </a:r>
            <a:r>
              <a:rPr lang="en-US" baseline="0" dirty="0" err="1" smtClean="0">
                <a:latin typeface="Times New Roman"/>
                <a:cs typeface="Times New Roman"/>
              </a:rPr>
              <a:t>rumanos</a:t>
            </a:r>
            <a:r>
              <a:rPr lang="en-US" baseline="0" dirty="0" smtClean="0"/>
              <a:t>?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Sí - 13</c:v>
                </c:pt>
                <c:pt idx="1">
                  <c:v>No - 4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314112"/>
        <c:axId val="34315648"/>
        <c:axId val="0"/>
      </c:bar3DChart>
      <c:catAx>
        <c:axId val="3431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34315648"/>
        <c:crosses val="autoZero"/>
        <c:auto val="1"/>
        <c:lblAlgn val="ctr"/>
        <c:lblOffset val="100"/>
        <c:noMultiLvlLbl val="0"/>
      </c:catAx>
      <c:valAx>
        <c:axId val="3431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14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5.</a:t>
            </a:r>
            <a:r>
              <a:rPr lang="en-US" baseline="0" dirty="0" smtClean="0"/>
              <a:t> </a:t>
            </a:r>
            <a:r>
              <a:rPr lang="ro-RO" sz="2160" b="1" i="0" u="none" strike="noStrike" baseline="0" dirty="0" smtClean="0">
                <a:effectLst/>
              </a:rPr>
              <a:t>¿Tu familia y tú os integrasteis en alguna comunidad de rumanos?</a:t>
            </a:r>
            <a:endParaRPr lang="en-US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Sí - 13</c:v>
                </c:pt>
                <c:pt idx="1">
                  <c:v>No - 4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6.</a:t>
            </a:r>
            <a:r>
              <a:rPr lang="en-US" baseline="0" dirty="0" smtClean="0"/>
              <a:t> </a:t>
            </a:r>
            <a:r>
              <a:rPr lang="es-ES" sz="1800" baseline="0" dirty="0" smtClean="0"/>
              <a:t>¿En qué actividades has participado junto a otros rumanos</a:t>
            </a:r>
            <a:r>
              <a:rPr lang="es-ES" sz="1800" dirty="0" smtClean="0"/>
              <a:t>?</a:t>
            </a:r>
            <a:endParaRPr lang="en-US" sz="18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10324401414108951"/>
          <c:y val="1.408450704225352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4"/>
                <c:pt idx="0">
                  <c:v>La celebración del Día Nacional de Rumanía 3</c:v>
                </c:pt>
                <c:pt idx="1">
                  <c:v>Actividades culturales rumanas (folclore) 4</c:v>
                </c:pt>
                <c:pt idx="2">
                  <c:v>Otros 3</c:v>
                </c:pt>
                <c:pt idx="3">
                  <c:v>No he participado 10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5136054421768708"/>
          <c:y val="0.16951110864663044"/>
          <c:w val="0.34863945578231292"/>
          <c:h val="0.647390299804073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7.</a:t>
            </a:r>
            <a:r>
              <a:rPr lang="en-US" baseline="0" dirty="0" smtClean="0"/>
              <a:t> </a:t>
            </a:r>
            <a:r>
              <a:rPr lang="en-US" sz="1800" baseline="0" dirty="0" smtClean="0"/>
              <a:t>¿Has </a:t>
            </a:r>
            <a:r>
              <a:rPr lang="en-US" sz="1800" baseline="0" dirty="0" err="1" smtClean="0"/>
              <a:t>conseguido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integrarte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rápidamente</a:t>
            </a:r>
            <a:r>
              <a:rPr lang="en-US" sz="1800" baseline="0" dirty="0" smtClean="0"/>
              <a:t> en la </a:t>
            </a:r>
            <a:r>
              <a:rPr lang="en-US" sz="1800" baseline="0" dirty="0" err="1" smtClean="0"/>
              <a:t>sociedad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española</a:t>
            </a:r>
            <a:r>
              <a:rPr lang="en-US" sz="1800" dirty="0" smtClean="0"/>
              <a:t>?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Sí - 17</c:v>
                </c:pt>
                <c:pt idx="1">
                  <c:v>No - 0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8.</a:t>
            </a:r>
            <a:r>
              <a:rPr lang="en-US" baseline="0" dirty="0" smtClean="0"/>
              <a:t> </a:t>
            </a:r>
            <a:r>
              <a:rPr lang="en-US" sz="1800" baseline="0" dirty="0" smtClean="0"/>
              <a:t>¿</a:t>
            </a:r>
            <a:r>
              <a:rPr lang="en-US" sz="1800" baseline="0" dirty="0" err="1" smtClean="0"/>
              <a:t>Qué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es</a:t>
            </a:r>
            <a:r>
              <a:rPr lang="en-US" sz="1800" baseline="0" dirty="0" smtClean="0"/>
              <a:t> lo </a:t>
            </a:r>
            <a:r>
              <a:rPr lang="en-US" sz="1800" baseline="0" dirty="0" err="1" smtClean="0"/>
              <a:t>que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más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te</a:t>
            </a:r>
            <a:r>
              <a:rPr lang="en-US" sz="1800" baseline="0" dirty="0" smtClean="0"/>
              <a:t> ha </a:t>
            </a:r>
            <a:r>
              <a:rPr lang="en-US" sz="1800" baseline="0" dirty="0" err="1" smtClean="0"/>
              <a:t>gustado</a:t>
            </a:r>
            <a:r>
              <a:rPr lang="en-US" sz="1800" baseline="0" dirty="0" smtClean="0"/>
              <a:t> de </a:t>
            </a:r>
            <a:r>
              <a:rPr lang="en-US" sz="1800" baseline="0" dirty="0" err="1" smtClean="0"/>
              <a:t>España</a:t>
            </a:r>
            <a:r>
              <a:rPr lang="en-US" sz="1800" dirty="0" smtClean="0"/>
              <a:t>?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Clima - 13</c:v>
                </c:pt>
                <c:pt idx="1">
                  <c:v>Gastronomía - 10</c:v>
                </c:pt>
                <c:pt idx="2">
                  <c:v>Carácter - 15</c:v>
                </c:pt>
                <c:pt idx="3">
                  <c:v>Naturaleza - 5</c:v>
                </c:pt>
                <c:pt idx="4">
                  <c:v>Historia - 3</c:v>
                </c:pt>
                <c:pt idx="5">
                  <c:v>Otros - 1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</c:v>
                </c:pt>
                <c:pt idx="1">
                  <c:v>10</c:v>
                </c:pt>
                <c:pt idx="2">
                  <c:v>15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54496"/>
        <c:axId val="40702336"/>
      </c:barChart>
      <c:catAx>
        <c:axId val="4095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40702336"/>
        <c:crosses val="autoZero"/>
        <c:auto val="1"/>
        <c:lblAlgn val="ctr"/>
        <c:lblOffset val="100"/>
        <c:noMultiLvlLbl val="0"/>
      </c:catAx>
      <c:valAx>
        <c:axId val="4070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954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9.</a:t>
            </a:r>
            <a:r>
              <a:rPr lang="en-US" baseline="0" dirty="0" smtClean="0"/>
              <a:t> </a:t>
            </a:r>
            <a:r>
              <a:rPr lang="en-US" sz="1800" baseline="0" dirty="0" smtClean="0"/>
              <a:t>¿Has </a:t>
            </a:r>
            <a:r>
              <a:rPr lang="en-US" sz="1800" baseline="0" dirty="0" err="1" smtClean="0"/>
              <a:t>ido</a:t>
            </a:r>
            <a:r>
              <a:rPr lang="en-US" sz="1800" baseline="0" dirty="0" smtClean="0"/>
              <a:t> a la </a:t>
            </a:r>
            <a:r>
              <a:rPr lang="en-US" sz="1800" baseline="0" dirty="0" err="1" smtClean="0"/>
              <a:t>escuela</a:t>
            </a:r>
            <a:r>
              <a:rPr lang="en-US" sz="1800" baseline="0" dirty="0" smtClean="0"/>
              <a:t> en </a:t>
            </a:r>
            <a:r>
              <a:rPr lang="en-US" sz="1800" baseline="0" dirty="0" err="1" smtClean="0"/>
              <a:t>España</a:t>
            </a:r>
            <a:r>
              <a:rPr lang="en-US" sz="1800" dirty="0" smtClean="0"/>
              <a:t>?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Sí - 14</c:v>
                </c:pt>
                <c:pt idx="1">
                  <c:v>No - 3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240785-BD86-47E2-86B2-C07473002A48}" type="datetimeFigureOut">
              <a:rPr lang="en-US" smtClean="0"/>
              <a:pPr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194D6F-D605-4705-99E3-5D7DB29A2CD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964630"/>
            <a:ext cx="6248400" cy="17526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Trabajo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estadístco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migración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alumnos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 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Liceo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Jean Louis Calderon de Timisoara: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235" y="609600"/>
            <a:ext cx="4428565" cy="14478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"/>
            <a:ext cx="2209800" cy="263037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657600" y="4766660"/>
            <a:ext cx="4943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vivido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Qu no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vivido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España</a:t>
            </a:r>
            <a:endParaRPr lang="es-ES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762000"/>
          <a:ext cx="7467600" cy="548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0668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0691007"/>
              </p:ext>
            </p:extLst>
          </p:nvPr>
        </p:nvGraphicFramePr>
        <p:xfrm>
          <a:off x="457200" y="9906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5800" y="838200"/>
          <a:ext cx="7467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9144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838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5800" y="7620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7620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838200"/>
          <a:ext cx="7467600" cy="563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752599"/>
            <a:ext cx="6553200" cy="228600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ALUMNOS  </a:t>
            </a:r>
            <a:r>
              <a:rPr lang="es-E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es-E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HAN VIVIDO EN ESPAÑA</a:t>
            </a:r>
            <a:r>
              <a:rPr lang="ro-RO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09800"/>
            <a:ext cx="6248400" cy="1828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alumnos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vivido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españa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3884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4036561"/>
              </p:ext>
            </p:extLst>
          </p:nvPr>
        </p:nvGraphicFramePr>
        <p:xfrm>
          <a:off x="381000" y="763588"/>
          <a:ext cx="7431088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Documento" r:id="rId3" imgW="9476831" imgH="6044003" progId="Word.Document.12">
                  <p:embed/>
                </p:oleObj>
              </mc:Choice>
              <mc:Fallback>
                <p:oleObj name="Documento" r:id="rId3" imgW="9476831" imgH="60440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763588"/>
                        <a:ext cx="7431088" cy="474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9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4730888"/>
              </p:ext>
            </p:extLst>
          </p:nvPr>
        </p:nvGraphicFramePr>
        <p:xfrm>
          <a:off x="461963" y="993775"/>
          <a:ext cx="7429500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Documento" r:id="rId3" imgW="9476831" imgH="6105053" progId="Word.Document.12">
                  <p:embed/>
                </p:oleObj>
              </mc:Choice>
              <mc:Fallback>
                <p:oleObj name="Documento" r:id="rId3" imgW="9476831" imgH="61050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963" y="993775"/>
                        <a:ext cx="7429500" cy="4786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70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1400856"/>
              </p:ext>
            </p:extLst>
          </p:nvPr>
        </p:nvGraphicFramePr>
        <p:xfrm>
          <a:off x="533400" y="919163"/>
          <a:ext cx="7385050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Documento" r:id="rId3" imgW="9318344" imgH="6088893" progId="Word.Document.12">
                  <p:embed/>
                </p:oleObj>
              </mc:Choice>
              <mc:Fallback>
                <p:oleObj name="Documento" r:id="rId3" imgW="9318344" imgH="60888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919163"/>
                        <a:ext cx="7385050" cy="482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7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3088014"/>
              </p:ext>
            </p:extLst>
          </p:nvPr>
        </p:nvGraphicFramePr>
        <p:xfrm>
          <a:off x="301625" y="158750"/>
          <a:ext cx="7386638" cy="484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Documento" r:id="rId3" imgW="9318344" imgH="6106490" progId="Word.Document.12">
                  <p:embed/>
                </p:oleObj>
              </mc:Choice>
              <mc:Fallback>
                <p:oleObj name="Documento" r:id="rId3" imgW="9318344" imgH="61064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625" y="158750"/>
                        <a:ext cx="7386638" cy="484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52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181752"/>
              </p:ext>
            </p:extLst>
          </p:nvPr>
        </p:nvGraphicFramePr>
        <p:xfrm>
          <a:off x="457200" y="914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474442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700940"/>
              </p:ext>
            </p:extLst>
          </p:nvPr>
        </p:nvGraphicFramePr>
        <p:xfrm>
          <a:off x="457200" y="914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168821"/>
              </p:ext>
            </p:extLst>
          </p:nvPr>
        </p:nvGraphicFramePr>
        <p:xfrm>
          <a:off x="457200" y="838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291214"/>
              </p:ext>
            </p:extLst>
          </p:nvPr>
        </p:nvGraphicFramePr>
        <p:xfrm>
          <a:off x="457200" y="1143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627437"/>
              </p:ext>
            </p:extLst>
          </p:nvPr>
        </p:nvGraphicFramePr>
        <p:xfrm>
          <a:off x="457200" y="1143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4786763"/>
              </p:ext>
            </p:extLst>
          </p:nvPr>
        </p:nvGraphicFramePr>
        <p:xfrm>
          <a:off x="461963" y="993775"/>
          <a:ext cx="7421562" cy="4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o" r:id="rId3" imgW="9361470" imgH="5748447" progId="Word.Document.12">
                  <p:embed/>
                </p:oleObj>
              </mc:Choice>
              <mc:Fallback>
                <p:oleObj name="Documento" r:id="rId3" imgW="9361470" imgH="57484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963" y="993775"/>
                        <a:ext cx="7421562" cy="456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1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89502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660481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551663"/>
              </p:ext>
            </p:extLst>
          </p:nvPr>
        </p:nvGraphicFramePr>
        <p:xfrm>
          <a:off x="457200" y="914400"/>
          <a:ext cx="7421563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o" r:id="rId3" imgW="9361470" imgH="5746651" progId="Word.Document.12">
                  <p:embed/>
                </p:oleObj>
              </mc:Choice>
              <mc:Fallback>
                <p:oleObj name="Documento" r:id="rId3" imgW="9361470" imgH="57466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914400"/>
                        <a:ext cx="7421563" cy="456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07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4517804"/>
              </p:ext>
            </p:extLst>
          </p:nvPr>
        </p:nvGraphicFramePr>
        <p:xfrm>
          <a:off x="457200" y="1066800"/>
          <a:ext cx="7423150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o" r:id="rId3" imgW="9361470" imgH="5281230" progId="Word.Document.12">
                  <p:embed/>
                </p:oleObj>
              </mc:Choice>
              <mc:Fallback>
                <p:oleObj name="Documento" r:id="rId3" imgW="9361470" imgH="52812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066800"/>
                        <a:ext cx="7423150" cy="418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4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0280554"/>
              </p:ext>
            </p:extLst>
          </p:nvPr>
        </p:nvGraphicFramePr>
        <p:xfrm>
          <a:off x="390525" y="620713"/>
          <a:ext cx="7350125" cy="481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cumento" r:id="rId3" imgW="9271625" imgH="6065191" progId="Word.Document.12">
                  <p:embed/>
                </p:oleObj>
              </mc:Choice>
              <mc:Fallback>
                <p:oleObj name="Documento" r:id="rId3" imgW="9271625" imgH="60651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525" y="620713"/>
                        <a:ext cx="7350125" cy="481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3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0079021"/>
              </p:ext>
            </p:extLst>
          </p:nvPr>
        </p:nvGraphicFramePr>
        <p:xfrm>
          <a:off x="479425" y="763588"/>
          <a:ext cx="7350125" cy="505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Documento" r:id="rId3" imgW="9271625" imgH="6371521" progId="Word.Document.12">
                  <p:embed/>
                </p:oleObj>
              </mc:Choice>
              <mc:Fallback>
                <p:oleObj name="Documento" r:id="rId3" imgW="9271625" imgH="63715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" y="763588"/>
                        <a:ext cx="7350125" cy="505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4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914400"/>
          <a:ext cx="758952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838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344</TotalTime>
  <Words>295</Words>
  <Application>Microsoft Office PowerPoint</Application>
  <PresentationFormat>Presentación en pantalla (4:3)</PresentationFormat>
  <Paragraphs>25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3" baseType="lpstr">
      <vt:lpstr>Oriel</vt:lpstr>
      <vt:lpstr>Microsoft Word Document</vt:lpstr>
      <vt:lpstr>Trabajo estadístco sobre la migración de alumnos del  Liceo Jean Louis Calderon de Timisoara:</vt:lpstr>
      <vt:lpstr>1. alumnos que han vivido en españa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2. ALUMNOS  QUE  NO HAN VIVIDO EN ESPAÑA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Prezentarea rezultatelor in urma chestionarelor</dc:title>
  <dc:creator>Diana</dc:creator>
  <cp:lastModifiedBy>usuario</cp:lastModifiedBy>
  <cp:revision>31</cp:revision>
  <dcterms:created xsi:type="dcterms:W3CDTF">2017-02-28T17:00:35Z</dcterms:created>
  <dcterms:modified xsi:type="dcterms:W3CDTF">2017-05-29T10:30:17Z</dcterms:modified>
</cp:coreProperties>
</file>