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 id="261" r:id="rId7"/>
    <p:sldId id="262" r:id="rId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0" autoAdjust="0"/>
    <p:restoredTop sz="94660"/>
  </p:normalViewPr>
  <p:slideViewPr>
    <p:cSldViewPr snapToGrid="0">
      <p:cViewPr varScale="1">
        <p:scale>
          <a:sx n="67" d="100"/>
          <a:sy n="67" d="100"/>
        </p:scale>
        <p:origin x="6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A15BF2F4-F5C6-4058-A47E-A0CA10902DCE}" type="datetimeFigureOut">
              <a:rPr lang="fr-FR" smtClean="0"/>
              <a:t>12/05/2015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C46B0FC-FBDC-42A0-8F86-8712EFE3E060}" type="slidenum">
              <a:rPr lang="fr-FR" smtClean="0"/>
              <a:t>‹N°›</a:t>
            </a:fld>
            <a:endParaRPr lang="fr-FR"/>
          </a:p>
        </p:txBody>
      </p:sp>
    </p:spTree>
    <p:extLst>
      <p:ext uri="{BB962C8B-B14F-4D97-AF65-F5344CB8AC3E}">
        <p14:creationId xmlns:p14="http://schemas.microsoft.com/office/powerpoint/2010/main" val="939353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15BF2F4-F5C6-4058-A47E-A0CA10902DCE}" type="datetimeFigureOut">
              <a:rPr lang="fr-FR" smtClean="0"/>
              <a:t>12/05/2015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C46B0FC-FBDC-42A0-8F86-8712EFE3E060}" type="slidenum">
              <a:rPr lang="fr-FR" smtClean="0"/>
              <a:t>‹N°›</a:t>
            </a:fld>
            <a:endParaRPr lang="fr-FR"/>
          </a:p>
        </p:txBody>
      </p:sp>
    </p:spTree>
    <p:extLst>
      <p:ext uri="{BB962C8B-B14F-4D97-AF65-F5344CB8AC3E}">
        <p14:creationId xmlns:p14="http://schemas.microsoft.com/office/powerpoint/2010/main" val="2167839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15BF2F4-F5C6-4058-A47E-A0CA10902DCE}" type="datetimeFigureOut">
              <a:rPr lang="fr-FR" smtClean="0"/>
              <a:t>12/05/2015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C46B0FC-FBDC-42A0-8F86-8712EFE3E060}" type="slidenum">
              <a:rPr lang="fr-FR" smtClean="0"/>
              <a:t>‹N°›</a:t>
            </a:fld>
            <a:endParaRPr lang="fr-FR"/>
          </a:p>
        </p:txBody>
      </p:sp>
    </p:spTree>
    <p:extLst>
      <p:ext uri="{BB962C8B-B14F-4D97-AF65-F5344CB8AC3E}">
        <p14:creationId xmlns:p14="http://schemas.microsoft.com/office/powerpoint/2010/main" val="1156595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15BF2F4-F5C6-4058-A47E-A0CA10902DCE}" type="datetimeFigureOut">
              <a:rPr lang="fr-FR" smtClean="0"/>
              <a:t>12/05/2015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C46B0FC-FBDC-42A0-8F86-8712EFE3E060}" type="slidenum">
              <a:rPr lang="fr-FR" smtClean="0"/>
              <a:t>‹N°›</a:t>
            </a:fld>
            <a:endParaRPr lang="fr-FR"/>
          </a:p>
        </p:txBody>
      </p:sp>
    </p:spTree>
    <p:extLst>
      <p:ext uri="{BB962C8B-B14F-4D97-AF65-F5344CB8AC3E}">
        <p14:creationId xmlns:p14="http://schemas.microsoft.com/office/powerpoint/2010/main" val="380417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A15BF2F4-F5C6-4058-A47E-A0CA10902DCE}" type="datetimeFigureOut">
              <a:rPr lang="fr-FR" smtClean="0"/>
              <a:t>12/05/2015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C46B0FC-FBDC-42A0-8F86-8712EFE3E060}" type="slidenum">
              <a:rPr lang="fr-FR" smtClean="0"/>
              <a:t>‹N°›</a:t>
            </a:fld>
            <a:endParaRPr lang="fr-FR"/>
          </a:p>
        </p:txBody>
      </p:sp>
    </p:spTree>
    <p:extLst>
      <p:ext uri="{BB962C8B-B14F-4D97-AF65-F5344CB8AC3E}">
        <p14:creationId xmlns:p14="http://schemas.microsoft.com/office/powerpoint/2010/main" val="3568382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15BF2F4-F5C6-4058-A47E-A0CA10902DCE}" type="datetimeFigureOut">
              <a:rPr lang="fr-FR" smtClean="0"/>
              <a:t>12/05/2015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C46B0FC-FBDC-42A0-8F86-8712EFE3E060}" type="slidenum">
              <a:rPr lang="fr-FR" smtClean="0"/>
              <a:t>‹N°›</a:t>
            </a:fld>
            <a:endParaRPr lang="fr-FR"/>
          </a:p>
        </p:txBody>
      </p:sp>
    </p:spTree>
    <p:extLst>
      <p:ext uri="{BB962C8B-B14F-4D97-AF65-F5344CB8AC3E}">
        <p14:creationId xmlns:p14="http://schemas.microsoft.com/office/powerpoint/2010/main" val="210450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A15BF2F4-F5C6-4058-A47E-A0CA10902DCE}" type="datetimeFigureOut">
              <a:rPr lang="fr-FR" smtClean="0"/>
              <a:t>12/05/2015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C46B0FC-FBDC-42A0-8F86-8712EFE3E060}" type="slidenum">
              <a:rPr lang="fr-FR" smtClean="0"/>
              <a:t>‹N°›</a:t>
            </a:fld>
            <a:endParaRPr lang="fr-FR"/>
          </a:p>
        </p:txBody>
      </p:sp>
    </p:spTree>
    <p:extLst>
      <p:ext uri="{BB962C8B-B14F-4D97-AF65-F5344CB8AC3E}">
        <p14:creationId xmlns:p14="http://schemas.microsoft.com/office/powerpoint/2010/main" val="3599148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A15BF2F4-F5C6-4058-A47E-A0CA10902DCE}" type="datetimeFigureOut">
              <a:rPr lang="fr-FR" smtClean="0"/>
              <a:t>12/05/2015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C46B0FC-FBDC-42A0-8F86-8712EFE3E060}" type="slidenum">
              <a:rPr lang="fr-FR" smtClean="0"/>
              <a:t>‹N°›</a:t>
            </a:fld>
            <a:endParaRPr lang="fr-FR"/>
          </a:p>
        </p:txBody>
      </p:sp>
    </p:spTree>
    <p:extLst>
      <p:ext uri="{BB962C8B-B14F-4D97-AF65-F5344CB8AC3E}">
        <p14:creationId xmlns:p14="http://schemas.microsoft.com/office/powerpoint/2010/main" val="2386286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15BF2F4-F5C6-4058-A47E-A0CA10902DCE}" type="datetimeFigureOut">
              <a:rPr lang="fr-FR" smtClean="0"/>
              <a:t>12/05/2015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C46B0FC-FBDC-42A0-8F86-8712EFE3E060}" type="slidenum">
              <a:rPr lang="fr-FR" smtClean="0"/>
              <a:t>‹N°›</a:t>
            </a:fld>
            <a:endParaRPr lang="fr-FR"/>
          </a:p>
        </p:txBody>
      </p:sp>
    </p:spTree>
    <p:extLst>
      <p:ext uri="{BB962C8B-B14F-4D97-AF65-F5344CB8AC3E}">
        <p14:creationId xmlns:p14="http://schemas.microsoft.com/office/powerpoint/2010/main" val="2838376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15BF2F4-F5C6-4058-A47E-A0CA10902DCE}" type="datetimeFigureOut">
              <a:rPr lang="fr-FR" smtClean="0"/>
              <a:t>12/05/2015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C46B0FC-FBDC-42A0-8F86-8712EFE3E060}" type="slidenum">
              <a:rPr lang="fr-FR" smtClean="0"/>
              <a:t>‹N°›</a:t>
            </a:fld>
            <a:endParaRPr lang="fr-FR"/>
          </a:p>
        </p:txBody>
      </p:sp>
    </p:spTree>
    <p:extLst>
      <p:ext uri="{BB962C8B-B14F-4D97-AF65-F5344CB8AC3E}">
        <p14:creationId xmlns:p14="http://schemas.microsoft.com/office/powerpoint/2010/main" val="2097261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15BF2F4-F5C6-4058-A47E-A0CA10902DCE}" type="datetimeFigureOut">
              <a:rPr lang="fr-FR" smtClean="0"/>
              <a:t>12/05/2015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C46B0FC-FBDC-42A0-8F86-8712EFE3E060}" type="slidenum">
              <a:rPr lang="fr-FR" smtClean="0"/>
              <a:t>‹N°›</a:t>
            </a:fld>
            <a:endParaRPr lang="fr-FR"/>
          </a:p>
        </p:txBody>
      </p:sp>
    </p:spTree>
    <p:extLst>
      <p:ext uri="{BB962C8B-B14F-4D97-AF65-F5344CB8AC3E}">
        <p14:creationId xmlns:p14="http://schemas.microsoft.com/office/powerpoint/2010/main" val="2522658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BF2F4-F5C6-4058-A47E-A0CA10902DCE}" type="datetimeFigureOut">
              <a:rPr lang="fr-FR" smtClean="0"/>
              <a:t>12/05/2015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46B0FC-FBDC-42A0-8F86-8712EFE3E060}" type="slidenum">
              <a:rPr lang="fr-FR" smtClean="0"/>
              <a:t>‹N°›</a:t>
            </a:fld>
            <a:endParaRPr lang="fr-FR"/>
          </a:p>
        </p:txBody>
      </p:sp>
    </p:spTree>
    <p:extLst>
      <p:ext uri="{BB962C8B-B14F-4D97-AF65-F5344CB8AC3E}">
        <p14:creationId xmlns:p14="http://schemas.microsoft.com/office/powerpoint/2010/main" val="482001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9.xml"/><Relationship Id="rId5" Type="http://schemas.openxmlformats.org/officeDocument/2006/relationships/audio" Target="../media/audio1.wav"/><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9.xml"/><Relationship Id="rId5" Type="http://schemas.openxmlformats.org/officeDocument/2006/relationships/image" Target="../media/image11.jpe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9.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7461504"/>
          </a:xfrm>
          <a:prstGeom prst="rect">
            <a:avLst/>
          </a:prstGeom>
        </p:spPr>
      </p:pic>
      <p:sp>
        <p:nvSpPr>
          <p:cNvPr id="2" name="Titre 1"/>
          <p:cNvSpPr>
            <a:spLocks noGrp="1"/>
          </p:cNvSpPr>
          <p:nvPr>
            <p:ph type="ctrTitle"/>
          </p:nvPr>
        </p:nvSpPr>
        <p:spPr/>
        <p:txBody>
          <a:bodyPr>
            <a:normAutofit/>
            <a:scene3d>
              <a:camera prst="orthographicFront"/>
              <a:lightRig rig="threePt" dir="t"/>
            </a:scene3d>
            <a:sp3d extrusionH="57150">
              <a:bevelT w="38100" h="38100"/>
            </a:sp3d>
          </a:bodyPr>
          <a:lstStyle/>
          <a:p>
            <a:r>
              <a:rPr lang="fr-FR" sz="9600" dirty="0" smtClean="0">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gradFill flip="none" rotWithShape="1">
                  <a:gsLst>
                    <a:gs pos="29000">
                      <a:srgbClr val="0070C0"/>
                    </a:gs>
                    <a:gs pos="43000">
                      <a:schemeClr val="bg1"/>
                    </a:gs>
                    <a:gs pos="83000">
                      <a:srgbClr val="FF0000"/>
                    </a:gs>
                  </a:gsLst>
                  <a:path path="circle">
                    <a:fillToRect r="100000" b="100000"/>
                  </a:path>
                  <a:tileRect l="-100000" t="-100000"/>
                </a:gradFill>
                <a:effectLst>
                  <a:outerShdw blurRad="38100" dist="38100" dir="2700000" algn="tl">
                    <a:srgbClr val="000000">
                      <a:alpha val="43137"/>
                    </a:srgbClr>
                  </a:outerShdw>
                </a:effectLst>
                <a:latin typeface="French Script MT" panose="03020402040607040605" pitchFamily="66" charset="0"/>
                <a:cs typeface="Lucida Sans Unicode" panose="020B0602030504020204" pitchFamily="34" charset="0"/>
              </a:rPr>
              <a:t>Le 14 juillet</a:t>
            </a:r>
            <a:endParaRPr lang="fr-FR" sz="9600" dirty="0">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gradFill flip="none" rotWithShape="1">
                <a:gsLst>
                  <a:gs pos="29000">
                    <a:srgbClr val="0070C0"/>
                  </a:gs>
                  <a:gs pos="43000">
                    <a:schemeClr val="bg1"/>
                  </a:gs>
                  <a:gs pos="83000">
                    <a:srgbClr val="FF0000"/>
                  </a:gs>
                </a:gsLst>
                <a:path path="circle">
                  <a:fillToRect r="100000" b="100000"/>
                </a:path>
                <a:tileRect l="-100000" t="-100000"/>
              </a:gradFill>
              <a:effectLst>
                <a:outerShdw blurRad="38100" dist="38100" dir="2700000" algn="tl">
                  <a:srgbClr val="000000">
                    <a:alpha val="43137"/>
                  </a:srgbClr>
                </a:outerShdw>
              </a:effectLst>
              <a:latin typeface="French Script MT" panose="03020402040607040605" pitchFamily="66" charset="0"/>
              <a:cs typeface="Lucida Sans Unicode" panose="020B0602030504020204" pitchFamily="34" charset="0"/>
            </a:endParaRPr>
          </a:p>
        </p:txBody>
      </p:sp>
      <p:pic>
        <p:nvPicPr>
          <p:cNvPr id="5" name="La Marseillaise, Hymne National FranÃ§ais">
            <a:hlinkClick r:id="" action="ppaction://media"/>
          </p:cNvPr>
          <p:cNvPicPr>
            <a:picLocks noChangeAspect="1"/>
          </p:cNvPicPr>
          <p:nvPr>
            <a:audioFile r:link="rId1"/>
            <p:extLst>
              <p:ext uri="{DAA4B4D4-6D71-4841-9C94-3DE7FCFB9230}">
                <p14:media xmlns:p14="http://schemas.microsoft.com/office/powerpoint/2010/main" r:embed="rId2">
                  <p14:trim st="33000"/>
                </p14:media>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8334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8374">
        <p15:prstTrans prst="curtains"/>
      </p:transition>
    </mc:Choice>
    <mc:Fallback xmlns="">
      <p:transition spd="slow" advTm="83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10"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2" name="Titre 1"/>
          <p:cNvSpPr>
            <a:spLocks noGrp="1"/>
          </p:cNvSpPr>
          <p:nvPr>
            <p:ph type="title"/>
          </p:nvPr>
        </p:nvSpPr>
        <p:spPr>
          <a:xfrm>
            <a:off x="1079292" y="449704"/>
            <a:ext cx="10867868" cy="5456420"/>
          </a:xfrm>
          <a:noFill/>
          <a:ln>
            <a:gradFill flip="none" rotWithShape="1">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scene3d>
            <a:camera prst="orthographicFront"/>
            <a:lightRig rig="threePt" dir="t"/>
          </a:scene3d>
          <a:sp3d>
            <a:bevelT w="165100" prst="coolSlant"/>
            <a:bevelB/>
          </a:sp3d>
        </p:spPr>
        <p:txBody>
          <a:bodyPr>
            <a:normAutofit/>
            <a:sp3d extrusionH="57150">
              <a:bevelT w="38100" h="38100"/>
            </a:sp3d>
          </a:bodyPr>
          <a:lstStyle/>
          <a:p>
            <a:r>
              <a:rPr lang="fr-FR" sz="5400" dirty="0">
                <a:solidFill>
                  <a:schemeClr val="bg1">
                    <a:lumMod val="85000"/>
                  </a:schemeClr>
                </a:solidFill>
                <a:effectLst>
                  <a:outerShdw blurRad="38100" dist="38100" dir="2700000" algn="tl">
                    <a:srgbClr val="000000">
                      <a:alpha val="43137"/>
                    </a:srgbClr>
                  </a:outerShdw>
                </a:effectLst>
                <a:latin typeface="French Script MT" panose="03020402040607040605" pitchFamily="66" charset="0"/>
              </a:rPr>
              <a:t>Le 14 juillet est une fête nationale en France.</a:t>
            </a:r>
            <a:br>
              <a:rPr lang="fr-FR" sz="5400" dirty="0">
                <a:solidFill>
                  <a:schemeClr val="bg1">
                    <a:lumMod val="85000"/>
                  </a:schemeClr>
                </a:solidFill>
                <a:effectLst>
                  <a:outerShdw blurRad="38100" dist="38100" dir="2700000" algn="tl">
                    <a:srgbClr val="000000">
                      <a:alpha val="43137"/>
                    </a:srgbClr>
                  </a:outerShdw>
                </a:effectLst>
                <a:latin typeface="French Script MT" panose="03020402040607040605" pitchFamily="66" charset="0"/>
              </a:rPr>
            </a:br>
            <a:r>
              <a:rPr lang="fr-FR" sz="5400" dirty="0">
                <a:solidFill>
                  <a:schemeClr val="bg1">
                    <a:lumMod val="85000"/>
                  </a:schemeClr>
                </a:solidFill>
                <a:effectLst>
                  <a:outerShdw blurRad="38100" dist="38100" dir="2700000" algn="tl">
                    <a:srgbClr val="000000">
                      <a:alpha val="43137"/>
                    </a:srgbClr>
                  </a:outerShdw>
                </a:effectLst>
                <a:latin typeface="French Script MT" panose="03020402040607040605" pitchFamily="66" charset="0"/>
              </a:rPr>
              <a:t>Cette fête symbolise la prise de la bastille en 1789</a:t>
            </a:r>
            <a:br>
              <a:rPr lang="fr-FR" sz="5400" dirty="0">
                <a:solidFill>
                  <a:schemeClr val="bg1">
                    <a:lumMod val="85000"/>
                  </a:schemeClr>
                </a:solidFill>
                <a:effectLst>
                  <a:outerShdw blurRad="38100" dist="38100" dir="2700000" algn="tl">
                    <a:srgbClr val="000000">
                      <a:alpha val="43137"/>
                    </a:srgbClr>
                  </a:outerShdw>
                </a:effectLst>
                <a:latin typeface="French Script MT" panose="03020402040607040605" pitchFamily="66" charset="0"/>
              </a:rPr>
            </a:br>
            <a:r>
              <a:rPr lang="fr-FR" sz="5400" dirty="0">
                <a:solidFill>
                  <a:schemeClr val="bg1">
                    <a:lumMod val="85000"/>
                  </a:schemeClr>
                </a:solidFill>
                <a:effectLst>
                  <a:outerShdw blurRad="38100" dist="38100" dir="2700000" algn="tl">
                    <a:srgbClr val="000000">
                      <a:alpha val="43137"/>
                    </a:srgbClr>
                  </a:outerShdw>
                </a:effectLst>
                <a:latin typeface="French Script MT" panose="03020402040607040605" pitchFamily="66" charset="0"/>
              </a:rPr>
              <a:t>(la fin de la monarchie absolue) et la fête de la fédération en 1790 (jour de l’union nationale).</a:t>
            </a:r>
          </a:p>
        </p:txBody>
      </p:sp>
    </p:spTree>
    <p:extLst>
      <p:ext uri="{BB962C8B-B14F-4D97-AF65-F5344CB8AC3E}">
        <p14:creationId xmlns:p14="http://schemas.microsoft.com/office/powerpoint/2010/main" val="1943070048"/>
      </p:ext>
    </p:extLst>
  </p:cSld>
  <p:clrMapOvr>
    <a:masterClrMapping/>
  </p:clrMapOvr>
  <mc:AlternateContent xmlns:mc="http://schemas.openxmlformats.org/markup-compatibility/2006" xmlns:p14="http://schemas.microsoft.com/office/powerpoint/2010/main">
    <mc:Choice Requires="p14">
      <p:transition spd="slow" p14:dur="4000" advTm="11585">
        <p14:vortex dir="r"/>
      </p:transition>
    </mc:Choice>
    <mc:Fallback xmlns="">
      <p:transition spd="slow" advTm="11585">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80902" y="488693"/>
            <a:ext cx="10515600" cy="1325563"/>
          </a:xfrm>
        </p:spPr>
        <p:txBody>
          <a:bodyPr>
            <a:normAutofit fontScale="90000"/>
          </a:bodyPr>
          <a:lstStyle/>
          <a:p>
            <a:r>
              <a:rPr lang="fr-FR" b="1" u="sng" dirty="0" smtClean="0"/>
              <a:t>La prise de la bastille et le</a:t>
            </a:r>
            <a:br>
              <a:rPr lang="fr-FR" b="1" u="sng" dirty="0" smtClean="0"/>
            </a:br>
            <a:r>
              <a:rPr lang="fr-FR" b="1" u="sng" dirty="0" smtClean="0"/>
              <a:t>signe de la fédération Française</a:t>
            </a:r>
            <a:br>
              <a:rPr lang="fr-FR" b="1" u="sng" dirty="0" smtClean="0"/>
            </a:br>
            <a:r>
              <a:rPr lang="fr-FR" b="1" u="sng" dirty="0" smtClean="0"/>
              <a:t/>
            </a:r>
            <a:br>
              <a:rPr lang="fr-FR" b="1" u="sng" dirty="0" smtClean="0"/>
            </a:br>
            <a:endParaRPr lang="fr-FR" b="1" u="sng"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0129" y="197709"/>
            <a:ext cx="4895622" cy="4351338"/>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4483" y="2992051"/>
            <a:ext cx="5372100" cy="3594100"/>
          </a:xfrm>
          <a:prstGeom prst="rect">
            <a:avLst/>
          </a:prstGeom>
        </p:spPr>
      </p:pic>
    </p:spTree>
    <p:extLst>
      <p:ext uri="{BB962C8B-B14F-4D97-AF65-F5344CB8AC3E}">
        <p14:creationId xmlns:p14="http://schemas.microsoft.com/office/powerpoint/2010/main" val="3373195324"/>
      </p:ext>
    </p:extLst>
  </p:cSld>
  <p:clrMapOvr>
    <a:masterClrMapping/>
  </p:clrMapOvr>
  <mc:AlternateContent xmlns:mc="http://schemas.openxmlformats.org/markup-compatibility/2006" xmlns:p14="http://schemas.microsoft.com/office/powerpoint/2010/main">
    <mc:Choice Requires="p14">
      <p:transition spd="slow" p14:dur="4000" advTm="12067">
        <p14:vortex dir="r"/>
      </p:transition>
    </mc:Choice>
    <mc:Fallback xmlns="">
      <p:transition spd="slow" advTm="12067">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u="sng" dirty="0" smtClean="0">
                <a:solidFill>
                  <a:srgbClr val="92D050"/>
                </a:solidFill>
                <a:latin typeface="Aharoni" panose="02010803020104030203" pitchFamily="2" charset="-79"/>
                <a:cs typeface="Aharoni" panose="02010803020104030203" pitchFamily="2" charset="-79"/>
              </a:rPr>
              <a:t>Les feux</a:t>
            </a:r>
            <a:br>
              <a:rPr lang="fr-FR" sz="4000" b="1" u="sng" dirty="0" smtClean="0">
                <a:solidFill>
                  <a:srgbClr val="92D050"/>
                </a:solidFill>
                <a:latin typeface="Aharoni" panose="02010803020104030203" pitchFamily="2" charset="-79"/>
                <a:cs typeface="Aharoni" panose="02010803020104030203" pitchFamily="2" charset="-79"/>
              </a:rPr>
            </a:br>
            <a:r>
              <a:rPr lang="fr-FR" sz="4000" b="1" u="sng" dirty="0" smtClean="0">
                <a:solidFill>
                  <a:srgbClr val="92D050"/>
                </a:solidFill>
                <a:latin typeface="Aharoni" panose="02010803020104030203" pitchFamily="2" charset="-79"/>
                <a:cs typeface="Aharoni" panose="02010803020104030203" pitchFamily="2" charset="-79"/>
              </a:rPr>
              <a:t>d’artifices !!!</a:t>
            </a:r>
            <a:endParaRPr lang="fr-FR" sz="4000" b="1" u="sng" dirty="0">
              <a:solidFill>
                <a:srgbClr val="92D050"/>
              </a:solidFill>
              <a:latin typeface="Aharoni" panose="02010803020104030203" pitchFamily="2" charset="-79"/>
              <a:cs typeface="Aharoni" panose="02010803020104030203" pitchFamily="2" charset="-79"/>
            </a:endParaRPr>
          </a:p>
        </p:txBody>
      </p:sp>
      <p:pic>
        <p:nvPicPr>
          <p:cNvPr id="4" name="Espace réservé du contenu 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0520" b="10520"/>
          <a:stretch>
            <a:fillRect/>
          </a:stretch>
        </p:blipFill>
        <p:spPr/>
      </p:pic>
      <p:sp>
        <p:nvSpPr>
          <p:cNvPr id="5" name="Espace réservé du texte 4"/>
          <p:cNvSpPr>
            <a:spLocks noGrp="1"/>
          </p:cNvSpPr>
          <p:nvPr>
            <p:ph type="body" sz="half" idx="2"/>
          </p:nvPr>
        </p:nvSpPr>
        <p:spPr/>
        <p:txBody>
          <a:bodyPr/>
          <a:lstStyle/>
          <a:p>
            <a:endParaRPr lang="fr-FR" dirty="0"/>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997" y="1961400"/>
            <a:ext cx="4013027" cy="4003589"/>
          </a:xfrm>
          <a:prstGeom prst="rect">
            <a:avLst/>
          </a:prstGeom>
        </p:spPr>
      </p:pic>
    </p:spTree>
    <p:extLst>
      <p:ext uri="{BB962C8B-B14F-4D97-AF65-F5344CB8AC3E}">
        <p14:creationId xmlns:p14="http://schemas.microsoft.com/office/powerpoint/2010/main" val="2016793710"/>
      </p:ext>
    </p:extLst>
  </p:cSld>
  <p:clrMapOvr>
    <a:masterClrMapping/>
  </p:clrMapOvr>
  <mc:AlternateContent xmlns:mc="http://schemas.openxmlformats.org/markup-compatibility/2006" xmlns:p14="http://schemas.microsoft.com/office/powerpoint/2010/main">
    <mc:Choice Requires="p14">
      <p:transition spd="slow" advTm="9796">
        <p14:flash/>
        <p:sndAc>
          <p:stSnd>
            <p:snd r:embed="rId2" name="bomb.wav"/>
          </p:stSnd>
        </p:sndAc>
      </p:transition>
    </mc:Choice>
    <mc:Fallback xmlns="">
      <p:transition spd="slow" advTm="9796">
        <p:fade/>
        <p:sndAc>
          <p:stSnd>
            <p:snd r:embed="rId5" name="bomb.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43639" y="950453"/>
            <a:ext cx="3932237" cy="1600200"/>
          </a:xfrm>
        </p:spPr>
        <p:txBody>
          <a:bodyPr>
            <a:noAutofit/>
          </a:bodyPr>
          <a:lstStyle/>
          <a:p>
            <a:r>
              <a:rPr lang="fr-FR" sz="2800" dirty="0" smtClean="0">
                <a:solidFill>
                  <a:srgbClr val="FF0000"/>
                </a:solidFill>
              </a:rPr>
              <a:t>Il y a aussi des parades à Paris:</a:t>
            </a:r>
            <a:br>
              <a:rPr lang="fr-FR" sz="2800" dirty="0" smtClean="0">
                <a:solidFill>
                  <a:srgbClr val="FF0000"/>
                </a:solidFill>
              </a:rPr>
            </a:br>
            <a:r>
              <a:rPr lang="fr-FR" sz="2800" dirty="0" smtClean="0">
                <a:solidFill>
                  <a:srgbClr val="FF0000"/>
                </a:solidFill>
              </a:rPr>
              <a:t>La parade des militaires et des avions</a:t>
            </a:r>
            <a:r>
              <a:rPr lang="fr-FR" sz="2800" dirty="0">
                <a:solidFill>
                  <a:schemeClr val="accent1">
                    <a:lumMod val="60000"/>
                    <a:lumOff val="40000"/>
                  </a:schemeClr>
                </a:solidFill>
              </a:rPr>
              <a:t> </a:t>
            </a:r>
            <a:r>
              <a:rPr lang="fr-FR" sz="2800" dirty="0" smtClean="0">
                <a:solidFill>
                  <a:srgbClr val="FF0000"/>
                </a:solidFill>
              </a:rPr>
              <a:t>de chasse (la patrouille </a:t>
            </a:r>
            <a:r>
              <a:rPr lang="fr-FR" sz="2800" smtClean="0">
                <a:solidFill>
                  <a:srgbClr val="FF0000"/>
                </a:solidFill>
              </a:rPr>
              <a:t>de France).</a:t>
            </a:r>
            <a:endParaRPr lang="fr-FR" sz="2800" dirty="0">
              <a:solidFill>
                <a:srgbClr val="FF0000"/>
              </a:solidFill>
            </a:endParaRPr>
          </a:p>
        </p:txBody>
      </p:sp>
      <p:pic>
        <p:nvPicPr>
          <p:cNvPr id="5" name="Espace réservé pour une image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859" r="7859"/>
          <a:stretch>
            <a:fillRect/>
          </a:stretch>
        </p:blipFill>
        <p:spPr>
          <a:xfrm>
            <a:off x="8209189" y="252755"/>
            <a:ext cx="3628583" cy="3127141"/>
          </a:xfr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2069" y="3131959"/>
            <a:ext cx="3980463" cy="3212756"/>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72" y="136456"/>
            <a:ext cx="3443968" cy="2995503"/>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917" y="3379896"/>
            <a:ext cx="2033278" cy="3218612"/>
          </a:xfrm>
          <a:prstGeom prst="rect">
            <a:avLst/>
          </a:prstGeom>
        </p:spPr>
      </p:pic>
    </p:spTree>
    <p:extLst>
      <p:ext uri="{BB962C8B-B14F-4D97-AF65-F5344CB8AC3E}">
        <p14:creationId xmlns:p14="http://schemas.microsoft.com/office/powerpoint/2010/main" val="4596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498">
        <p15:prstTrans prst="airplane"/>
      </p:transition>
    </mc:Choice>
    <mc:Fallback xmlns="">
      <p:transition spd="slow" advTm="9498">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30760" y="0"/>
            <a:ext cx="3853997" cy="1439562"/>
          </a:xfrm>
        </p:spPr>
        <p:txBody>
          <a:bodyPr>
            <a:normAutofit fontScale="90000"/>
          </a:bodyPr>
          <a:lstStyle/>
          <a:p>
            <a:r>
              <a:rPr lang="fr-FR" dirty="0" smtClean="0"/>
              <a:t>Sans oublier le célèbre bal des pompiers…</a:t>
            </a:r>
            <a:br>
              <a:rPr lang="fr-FR" dirty="0" smtClean="0"/>
            </a:br>
            <a:endParaRPr lang="fr-FR" dirty="0"/>
          </a:p>
        </p:txBody>
      </p:sp>
      <p:pic>
        <p:nvPicPr>
          <p:cNvPr id="5" name="Espace réservé pour une image  4"/>
          <p:cNvPicPr>
            <a:picLocks noGrp="1" noChangeAspect="1"/>
          </p:cNvPicPr>
          <p:nvPr>
            <p:ph type="pic" idx="1"/>
          </p:nvPr>
        </p:nvPicPr>
        <p:blipFill>
          <a:blip r:embed="rId2">
            <a:extLst>
              <a:ext uri="{28A0092B-C50C-407E-A947-70E740481C1C}">
                <a14:useLocalDpi xmlns:a14="http://schemas.microsoft.com/office/drawing/2010/main" val="0"/>
              </a:ext>
            </a:extLst>
          </a:blip>
          <a:srcRect t="22197" b="22197"/>
          <a:stretch>
            <a:fillRect/>
          </a:stretch>
        </p:blipFill>
        <p:spPr>
          <a:xfrm>
            <a:off x="8222540" y="620927"/>
            <a:ext cx="3738800" cy="4054131"/>
          </a:xfrm>
        </p:spPr>
      </p:pic>
      <p:sp>
        <p:nvSpPr>
          <p:cNvPr id="4" name="Espace réservé du texte 3"/>
          <p:cNvSpPr>
            <a:spLocks noGrp="1"/>
          </p:cNvSpPr>
          <p:nvPr>
            <p:ph type="body" sz="half" idx="2"/>
          </p:nvPr>
        </p:nvSpPr>
        <p:spPr>
          <a:xfrm>
            <a:off x="370231" y="544169"/>
            <a:ext cx="3932237" cy="3811588"/>
          </a:xfrm>
        </p:spPr>
        <p:txBody>
          <a:bodyPr/>
          <a:lstStyle/>
          <a:p>
            <a:endParaRPr lang="fr-FR" dirty="0"/>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5346" y="1439562"/>
            <a:ext cx="2858211" cy="4355757"/>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740" y="719781"/>
            <a:ext cx="4382188" cy="3169280"/>
          </a:xfrm>
          <a:prstGeom prst="rect">
            <a:avLst/>
          </a:prstGeom>
        </p:spPr>
      </p:pic>
    </p:spTree>
    <p:extLst>
      <p:ext uri="{BB962C8B-B14F-4D97-AF65-F5344CB8AC3E}">
        <p14:creationId xmlns:p14="http://schemas.microsoft.com/office/powerpoint/2010/main" val="836133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511">
        <p15:prstTrans prst="airplane"/>
      </p:transition>
    </mc:Choice>
    <mc:Fallback xmlns="">
      <p:transition spd="slow" advTm="4511">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95800" y="1700212"/>
            <a:ext cx="3773488" cy="2376487"/>
          </a:xfrm>
        </p:spPr>
        <p:txBody>
          <a:bodyPr>
            <a:normAutofit/>
          </a:bodyPr>
          <a:lstStyle/>
          <a:p>
            <a:r>
              <a:rPr lang="fr-FR" sz="9600" dirty="0">
                <a:latin typeface="French Script MT" panose="03020402040607040605" pitchFamily="66" charset="0"/>
              </a:rPr>
              <a:t>Fin</a:t>
            </a:r>
            <a:r>
              <a:rPr lang="fr-FR" dirty="0">
                <a:latin typeface="French Script MT" panose="03020402040607040605" pitchFamily="66" charset="0"/>
              </a:rPr>
              <a:t/>
            </a:r>
            <a:br>
              <a:rPr lang="fr-FR" dirty="0">
                <a:latin typeface="French Script MT" panose="03020402040607040605" pitchFamily="66" charset="0"/>
              </a:rPr>
            </a:br>
            <a:endParaRPr lang="fr-FR" dirty="0"/>
          </a:p>
        </p:txBody>
      </p:sp>
      <p:sp>
        <p:nvSpPr>
          <p:cNvPr id="3" name="Espace réservé pour une image  2"/>
          <p:cNvSpPr>
            <a:spLocks noGrp="1"/>
          </p:cNvSpPr>
          <p:nvPr>
            <p:ph type="pic" idx="1"/>
          </p:nvPr>
        </p:nvSpPr>
        <p:spPr>
          <a:xfrm>
            <a:off x="5183188" y="863600"/>
            <a:ext cx="6172200" cy="4873625"/>
          </a:xfrm>
        </p:spPr>
      </p:sp>
      <p:sp>
        <p:nvSpPr>
          <p:cNvPr id="4" name="Espace réservé du texte 3"/>
          <p:cNvSpPr>
            <a:spLocks noGrp="1"/>
          </p:cNvSpPr>
          <p:nvPr>
            <p:ph type="body" sz="half" idx="2"/>
          </p:nvPr>
        </p:nvSpPr>
        <p:spPr>
          <a:xfrm>
            <a:off x="309564" y="6031706"/>
            <a:ext cx="5310186" cy="3811588"/>
          </a:xfrm>
        </p:spPr>
        <p:txBody>
          <a:bodyPr>
            <a:normAutofit/>
          </a:bodyPr>
          <a:lstStyle/>
          <a:p>
            <a:r>
              <a:rPr lang="fr-FR" sz="3200" dirty="0" smtClean="0">
                <a:latin typeface="Arial" panose="020B0604020202020204" pitchFamily="34" charset="0"/>
                <a:cs typeface="Arial" panose="020B0604020202020204" pitchFamily="34" charset="0"/>
              </a:rPr>
              <a:t>Manon </a:t>
            </a:r>
            <a:r>
              <a:rPr lang="fr-FR" sz="3200" smtClean="0">
                <a:latin typeface="Arial" panose="020B0604020202020204" pitchFamily="34" charset="0"/>
                <a:cs typeface="Arial" panose="020B0604020202020204" pitchFamily="34" charset="0"/>
              </a:rPr>
              <a:t>Girardot Production</a:t>
            </a:r>
            <a:endParaRPr lang="fr-FR"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617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145">
        <p15:prstTrans prst="peelOff"/>
        <p:sndAc>
          <p:stSnd>
            <p:snd r:embed="rId2" name="applause.wav"/>
          </p:stSnd>
        </p:sndAc>
      </p:transition>
    </mc:Choice>
    <mc:Fallback xmlns="">
      <p:transition spd="slow" advTm="3145">
        <p:fade/>
        <p:sndAc>
          <p:stSnd>
            <p:snd r:embed="rId3" name="applause.wav"/>
          </p:stSnd>
        </p:sndAc>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Words>
  <Application>Microsoft Office PowerPoint</Application>
  <PresentationFormat>Grand écran</PresentationFormat>
  <Paragraphs>8</Paragraphs>
  <Slides>7</Slides>
  <Notes>0</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7</vt:i4>
      </vt:variant>
    </vt:vector>
  </HeadingPairs>
  <TitlesOfParts>
    <vt:vector size="14" baseType="lpstr">
      <vt:lpstr>Aharoni</vt:lpstr>
      <vt:lpstr>Arial</vt:lpstr>
      <vt:lpstr>Calibri</vt:lpstr>
      <vt:lpstr>Calibri Light</vt:lpstr>
      <vt:lpstr>French Script MT</vt:lpstr>
      <vt:lpstr>Lucida Sans Unicode</vt:lpstr>
      <vt:lpstr>Thème Office</vt:lpstr>
      <vt:lpstr>Le 14 juillet</vt:lpstr>
      <vt:lpstr>Le 14 juillet est une fête nationale en France. Cette fête symbolise la prise de la bastille en 1789 (la fin de la monarchie absolue) et la fête de la fédération en 1790 (jour de l’union nationale).</vt:lpstr>
      <vt:lpstr>La prise de la bastille et le signe de la fédération Française  </vt:lpstr>
      <vt:lpstr>Les feux d’artifices !!!</vt:lpstr>
      <vt:lpstr>Il y a aussi des parades à Paris: La parade des militaires et des avions de chasse (la patrouille de France).</vt:lpstr>
      <vt:lpstr>Sans oublier le célèbre bal des pompiers… </vt:lpstr>
      <vt:lpstr>Fin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14 juillet</dc:title>
  <dc:creator>Marco GOMES</dc:creator>
  <cp:lastModifiedBy>Marco GOMES</cp:lastModifiedBy>
  <cp:revision>21</cp:revision>
  <dcterms:created xsi:type="dcterms:W3CDTF">2015-04-24T15:45:06Z</dcterms:created>
  <dcterms:modified xsi:type="dcterms:W3CDTF">2015-05-12T04:35:31Z</dcterms:modified>
</cp:coreProperties>
</file>