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.xml.rels" ContentType="application/vnd.openxmlformats-package.relationships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3.jpeg" ContentType="image/jpeg"/>
  <Override PartName="/ppt/media/image21.jpeg" ContentType="image/jpeg"/>
  <Override PartName="/ppt/media/image20.jpeg" ContentType="image/jpeg"/>
  <Override PartName="/ppt/media/image18.jpeg" ContentType="image/jpeg"/>
  <Override PartName="/ppt/media/image16.jpeg" ContentType="image/jpeg"/>
  <Override PartName="/ppt/media/image12.png" ContentType="image/png"/>
  <Override PartName="/ppt/media/image3.png" ContentType="image/png"/>
  <Override PartName="/ppt/media/image17.jpeg" ContentType="image/jpeg"/>
  <Override PartName="/ppt/media/image19.jpeg" ContentType="image/jpeg"/>
  <Override PartName="/ppt/media/image11.png" ContentType="image/png"/>
  <Override PartName="/ppt/media/image10.png" ContentType="image/png"/>
  <Override PartName="/ppt/media/image9.png" ContentType="image/png"/>
  <Override PartName="/ppt/media/image15.jpeg" ContentType="image/jpeg"/>
  <Override PartName="/ppt/media/image14.jpeg" ContentType="image/jpeg"/>
  <Override PartName="/ppt/media/image8.png" ContentType="image/png"/>
  <Override PartName="/ppt/media/image7.png" ContentType="image/png"/>
  <Override PartName="/ppt/media/image6.png" ContentType="image/png"/>
  <Override PartName="/ppt/media/image5.png" ContentType="image/png"/>
  <Override PartName="/ppt/media/image22.jpeg" ContentType="image/jpeg"/>
  <Override PartName="/ppt/media/image4.png" ContentType="image/png"/>
  <Override PartName="/ppt/media/image13.jpeg" ContentType="image/jpeg"/>
  <Override PartName="/ppt/media/image2.png" ContentType="image/png"/>
  <Override PartName="/ppt/media/image1.png" ContentType="image/png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2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1640" cy="1247760"/>
          </a:xfrm>
          <a:prstGeom prst="rect">
            <a:avLst/>
          </a:prstGeom>
        </p:spPr>
        <p:txBody>
          <a:bodyPr lIns="0" rIns="0" tIns="0" bIns="0" anchor="ctr"/>
          <a:p>
            <a:r>
              <a:rPr lang="cs-CZ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1640" cy="1247760"/>
          </a:xfrm>
          <a:prstGeom prst="rect">
            <a:avLst/>
          </a:prstGeom>
        </p:spPr>
        <p:txBody>
          <a:bodyPr lIns="0" rIns="0" tIns="0" bIns="0" anchor="ctr"/>
          <a:p>
            <a:r>
              <a:rPr lang="cs-CZ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288000"/>
            <a:ext cx="9071640" cy="1247760"/>
          </a:xfrm>
          <a:prstGeom prst="rect">
            <a:avLst/>
          </a:prstGeom>
        </p:spPr>
        <p:txBody>
          <a:bodyPr lIns="0" rIns="0" tIns="0" bIns="0" anchor="ctr"/>
          <a:p>
            <a:r>
              <a:rPr lang="cs-CZ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4000" y="182376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Sedmá úroveň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152680" y="1823760"/>
            <a:ext cx="442656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>
                <a:latin typeface="Arial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0" y="0"/>
            <a:ext cx="10079280" cy="7559640"/>
          </a:xfrm>
          <a:prstGeom prst="rect">
            <a:avLst/>
          </a:prstGeom>
          <a:ln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cs-CZ" sz="4400">
                <a:latin typeface="Arial"/>
              </a:rPr>
              <a:t>Klikněte pro úpravu formátu textu nadpisu</a:t>
            </a:r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cs-CZ" sz="3200">
                <a:latin typeface="Arial"/>
              </a:rPr>
              <a:t>Klikněte pro úpravu formátu textu osnovy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cs-CZ" sz="2800">
                <a:latin typeface="Arial"/>
              </a:rPr>
              <a:t>Druhá úroveň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cs-CZ" sz="2400">
                <a:latin typeface="Arial"/>
              </a:rPr>
              <a:t>Třetí úroveň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cs-CZ" sz="2000">
                <a:latin typeface="Arial"/>
              </a:rPr>
              <a:t>Čtvrtá úroveň osnovy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Pátá úroveň osnovy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Šestá úroveň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cs-CZ" sz="2000">
                <a:latin typeface="Arial"/>
              </a:rPr>
              <a:t>Sedmá úroveň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2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2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504000" y="237960"/>
            <a:ext cx="9071640" cy="1347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i="1" lang="cs-CZ" sz="4759" strike="noStrike">
                <a:solidFill>
                  <a:srgbClr val="000099"/>
                </a:solidFill>
                <a:latin typeface="Arial"/>
              </a:rPr>
              <a:t>Bezpečnost na internetu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cs-CZ" sz="4759" strike="noStrike">
                <a:solidFill>
                  <a:srgbClr val="000099"/>
                </a:solidFill>
                <a:latin typeface="Arial"/>
              </a:rPr>
              <a:t>úkol č.3</a:t>
            </a:r>
            <a:endParaRPr/>
          </a:p>
        </p:txBody>
      </p:sp>
      <p:sp>
        <p:nvSpPr>
          <p:cNvPr id="150" name="CustomShape 2"/>
          <p:cNvSpPr/>
          <p:nvPr/>
        </p:nvSpPr>
        <p:spPr>
          <a:xfrm>
            <a:off x="504000" y="1823760"/>
            <a:ext cx="907164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cs-CZ" sz="3200" strike="noStrike">
                <a:latin typeface="Arial"/>
              </a:rPr>
              <a:t>Naše děti z předškolní třídy -</a:t>
            </a:r>
            <a:endParaRPr/>
          </a:p>
          <a:p>
            <a:pPr algn="ctr">
              <a:lnSpc>
                <a:spcPct val="100000"/>
              </a:lnSpc>
            </a:pPr>
            <a:r>
              <a:rPr lang="cs-CZ" sz="3200" strike="noStrike">
                <a:latin typeface="Arial"/>
              </a:rPr>
              <a:t>Předškoláci z Hleďsebe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</p:spTree>
  </p:cSld>
  <p:transition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i="1" lang="cs-CZ" sz="4000" strike="noStrike">
                <a:solidFill>
                  <a:srgbClr val="000099"/>
                </a:solidFill>
                <a:latin typeface="Arial"/>
              </a:rPr>
              <a:t>Úvod do začátku</a:t>
            </a: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504000" y="1823760"/>
            <a:ext cx="907164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r>
              <a:rPr lang="cs-CZ" sz="2000" strike="noStrike">
                <a:latin typeface="Arial"/>
              </a:rPr>
              <a:t>Zeptala jsem se svých dětí v mateřské škole, kde najdou internet. </a:t>
            </a:r>
            <a:endParaRPr/>
          </a:p>
          <a:p>
            <a:r>
              <a:rPr lang="cs-CZ" sz="2000" strike="noStrike">
                <a:latin typeface="Arial"/>
              </a:rPr>
              <a:t>  </a:t>
            </a:r>
            <a:r>
              <a:rPr lang="cs-CZ" sz="2000" strike="noStrike">
                <a:latin typeface="Arial"/>
              </a:rPr>
              <a:t>První odpovědi zněly: „Na stole, na skříni.“ :-), ale protože při našem hravém učení používáme i notebook, kde hledáme odpovědi na otázky nebo si třeba prohlížíme obrázky, rychle jsme našli lepší odpovědi. Došli jsme i k tomu, že maminky používají Facebook a k čemu. </a:t>
            </a:r>
            <a:endParaRPr/>
          </a:p>
          <a:p>
            <a:r>
              <a:rPr lang="cs-CZ" sz="2000" strike="noStrike">
                <a:latin typeface="Arial"/>
              </a:rPr>
              <a:t>Díky jedné kolegyni (bohužel si nepamatuji jméno), která na FB stránkách eTwinningu nasdílela odkaz na www.ovce.sk, jsem mohla dětem pomocí kreslené pohádky ( https://youtu.be/iGSJqn0BKtI) přiblížit svět internetu blíže. Díky našemu projektu se slovenskou školkou, jim slovenština nebyla až tak cizí. Pak jsme si povídali o pohádce a následně jsem chtěla od dětí nakreslit 2 obrázky. 1. nevhodný ( kde se někdo nechová hezky, straší ostatní-vyhrožuje nebo fotí se obnažený ) a 2. třeba naše oblíbené zvířátko ( které vyfotit a dát na internet můžeme ). Jak úkol zpracovaly už posuďte sami. Jsem na své děti moc pyšná, jsou velmi šikovné a vnímavé všem novinkám, které se jim dostávají. </a:t>
            </a:r>
            <a:endParaRPr/>
          </a:p>
        </p:txBody>
      </p:sp>
    </p:spTree>
  </p:cSld>
  <p:transition>
    <p:random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04000" y="288000"/>
            <a:ext cx="9071640" cy="12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i="1" lang="cs-CZ" sz="2800" strike="noStrike">
                <a:solidFill>
                  <a:srgbClr val="000099"/>
                </a:solidFill>
                <a:latin typeface="Arial"/>
              </a:rPr>
              <a:t>A tady jsou naše děti, jak úkol kreslí.</a:t>
            </a:r>
            <a:endParaRPr/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503640" y="2355840"/>
            <a:ext cx="4426560" cy="331956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5152320" y="2355840"/>
            <a:ext cx="4426560" cy="3319560"/>
          </a:xfrm>
          <a:prstGeom prst="rect">
            <a:avLst/>
          </a:prstGeom>
          <a:ln>
            <a:noFill/>
          </a:ln>
        </p:spPr>
      </p:pic>
    </p:spTree>
  </p:cSld>
  <p:transition>
    <p:random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504000" y="288000"/>
            <a:ext cx="9071640" cy="12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503640" y="2355840"/>
            <a:ext cx="4426560" cy="331956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5152320" y="2355840"/>
            <a:ext cx="4426560" cy="3319560"/>
          </a:xfrm>
          <a:prstGeom prst="rect">
            <a:avLst/>
          </a:prstGeom>
          <a:ln>
            <a:noFill/>
          </a:ln>
        </p:spPr>
      </p:pic>
    </p:spTree>
  </p:cSld>
  <p:transition>
    <p:random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04000" y="288000"/>
            <a:ext cx="9071640" cy="12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i="1" lang="cs-CZ" sz="3200" strike="noStrike">
                <a:solidFill>
                  <a:srgbClr val="000099"/>
                </a:solidFill>
                <a:latin typeface="Arial"/>
              </a:rPr>
              <a:t>Strašidelný upír x holčička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cs-CZ" sz="3200" strike="noStrike">
                <a:solidFill>
                  <a:srgbClr val="000099"/>
                </a:solidFill>
                <a:latin typeface="Arial"/>
              </a:rPr>
              <a:t>Strašidlo x koník</a:t>
            </a:r>
            <a:endParaRPr/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503640" y="2600640"/>
            <a:ext cx="4426560" cy="2829960"/>
          </a:xfrm>
          <a:prstGeom prst="rect">
            <a:avLst/>
          </a:prstGeom>
          <a:ln>
            <a:noFill/>
          </a:ln>
        </p:spPr>
      </p:pic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5152320" y="2355840"/>
            <a:ext cx="4426560" cy="3319560"/>
          </a:xfrm>
          <a:prstGeom prst="rect">
            <a:avLst/>
          </a:prstGeom>
          <a:ln>
            <a:noFill/>
          </a:ln>
        </p:spPr>
      </p:pic>
    </p:spTree>
  </p:cSld>
  <p:transition>
    <p:random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504000" y="119160"/>
            <a:ext cx="9071640" cy="15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lang="cs-CZ" sz="4759" strike="noStrike">
                <a:latin typeface="Arial"/>
              </a:rPr>
              <a:t> </a:t>
            </a:r>
            <a:r>
              <a:rPr b="1" i="1" lang="cs-CZ" sz="3200" strike="noStrike">
                <a:solidFill>
                  <a:srgbClr val="000099"/>
                </a:solidFill>
                <a:latin typeface="Arial"/>
              </a:rPr>
              <a:t>Strašák x zvířátkové narozeniny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cs-CZ" sz="3200" strike="noStrike">
                <a:solidFill>
                  <a:srgbClr val="000099"/>
                </a:solidFill>
                <a:latin typeface="Arial"/>
              </a:rPr>
              <a:t>Obnažený pán vykonávající potřebu x oblečená holčička</a:t>
            </a:r>
            <a:endParaRPr/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503640" y="2355840"/>
            <a:ext cx="4426200" cy="331956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5323680" y="2484360"/>
            <a:ext cx="4083480" cy="3062520"/>
          </a:xfrm>
          <a:prstGeom prst="rect">
            <a:avLst/>
          </a:prstGeom>
          <a:ln>
            <a:noFill/>
          </a:ln>
        </p:spPr>
      </p:pic>
    </p:spTree>
  </p:cSld>
  <p:transition>
    <p:random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04000" y="288000"/>
            <a:ext cx="9071640" cy="12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i="1" lang="cs-CZ" sz="3200" strike="noStrike">
                <a:solidFill>
                  <a:srgbClr val="000099"/>
                </a:solidFill>
                <a:latin typeface="Arial"/>
              </a:rPr>
              <a:t>Upír x šašek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cs-CZ" sz="3200" strike="noStrike">
                <a:solidFill>
                  <a:srgbClr val="000099"/>
                </a:solidFill>
                <a:latin typeface="Arial"/>
              </a:rPr>
              <a:t>Had ( strach ) x princezna</a:t>
            </a:r>
            <a:endParaRPr/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503640" y="2398320"/>
            <a:ext cx="4426560" cy="3234240"/>
          </a:xfrm>
          <a:prstGeom prst="rect">
            <a:avLst/>
          </a:prstGeom>
          <a:ln>
            <a:noFill/>
          </a:ln>
        </p:spPr>
      </p:pic>
      <p:pic>
        <p:nvPicPr>
          <p:cNvPr id="167" name="" descr=""/>
          <p:cNvPicPr/>
          <p:nvPr/>
        </p:nvPicPr>
        <p:blipFill>
          <a:blip r:embed="rId2"/>
          <a:stretch/>
        </p:blipFill>
        <p:spPr>
          <a:xfrm>
            <a:off x="5152320" y="2388600"/>
            <a:ext cx="4426560" cy="3253680"/>
          </a:xfrm>
          <a:prstGeom prst="rect">
            <a:avLst/>
          </a:prstGeom>
          <a:ln>
            <a:noFill/>
          </a:ln>
        </p:spPr>
      </p:pic>
    </p:spTree>
  </p:cSld>
  <p:transition>
    <p:random/>
  </p:transition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04000" y="288000"/>
            <a:ext cx="9071640" cy="578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TextShape 2"/>
          <p:cNvSpPr txBox="1"/>
          <p:nvPr/>
        </p:nvSpPr>
        <p:spPr>
          <a:xfrm>
            <a:off x="1697760" y="1296000"/>
            <a:ext cx="6336000" cy="502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lang="cs-CZ" sz="2200">
                <a:latin typeface="Arial"/>
              </a:rPr>
              <a:t>Tak tohle jsou některé práce našich dětí – týmu „Předškoláci z Hleďsebe“, jak se jim povedly už posuďte sami.</a:t>
            </a:r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endParaRPr/>
          </a:p>
          <a:p>
            <a:pPr algn="ctr"/>
            <a:r>
              <a:rPr lang="cs-CZ">
                <a:latin typeface="Arial"/>
              </a:rPr>
              <a:t>Zpracovala: Barbora Milfaitová, učitelka</a:t>
            </a:r>
            <a:endParaRPr/>
          </a:p>
        </p:txBody>
      </p:sp>
      <p:pic>
        <p:nvPicPr>
          <p:cNvPr id="170" name="" descr=""/>
          <p:cNvPicPr/>
          <p:nvPr/>
        </p:nvPicPr>
        <p:blipFill>
          <a:blip r:embed="rId1"/>
          <a:stretch/>
        </p:blipFill>
        <p:spPr>
          <a:xfrm>
            <a:off x="2520000" y="2880000"/>
            <a:ext cx="4464000" cy="2736000"/>
          </a:xfrm>
          <a:prstGeom prst="rect">
            <a:avLst/>
          </a:prstGeom>
          <a:ln>
            <a:noFill/>
          </a:ln>
        </p:spPr>
      </p:pic>
    </p:spTree>
  </p:cSld>
  <p:transition>
    <p:random/>
  </p:transition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