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9" r:id="rId2"/>
    <p:sldId id="256" r:id="rId3"/>
    <p:sldId id="257" r:id="rId4"/>
    <p:sldId id="268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BB14A-9364-44A3-B43C-AA25B54EDEE4}" type="datetimeFigureOut">
              <a:rPr lang="cs-CZ" smtClean="0"/>
              <a:pPr/>
              <a:t>4.4.2015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EBB28-0DA5-48B3-8FF4-09A6C17C40E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EBB28-0DA5-48B3-8FF4-09A6C17C40EB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Fairtrade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has two main purposes: to eliminate child labour and to make sure that a farmer gets fair price for his product.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EBB28-0DA5-48B3-8FF4-09A6C17C40EB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Fairtrade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has two main purposes: to eliminate child labour and to make sure that a farmer gets fair price for his product.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EBB28-0DA5-48B3-8FF4-09A6C17C40EB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EBB28-0DA5-48B3-8FF4-09A6C17C40EB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031B7-258F-4AE8-84C6-160BEF4989A0}" type="datetimeFigureOut">
              <a:rPr lang="cs-CZ" smtClean="0"/>
              <a:pPr/>
              <a:t>4.4.2015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DE02-9C37-468B-AA27-A5F30CFDE5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031B7-258F-4AE8-84C6-160BEF4989A0}" type="datetimeFigureOut">
              <a:rPr lang="cs-CZ" smtClean="0"/>
              <a:pPr/>
              <a:t>4.4.2015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DE02-9C37-468B-AA27-A5F30CFDE5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031B7-258F-4AE8-84C6-160BEF4989A0}" type="datetimeFigureOut">
              <a:rPr lang="cs-CZ" smtClean="0"/>
              <a:pPr/>
              <a:t>4.4.2015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DE02-9C37-468B-AA27-A5F30CFDE5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031B7-258F-4AE8-84C6-160BEF4989A0}" type="datetimeFigureOut">
              <a:rPr lang="cs-CZ" smtClean="0"/>
              <a:pPr/>
              <a:t>4.4.2015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DE02-9C37-468B-AA27-A5F30CFDE5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031B7-258F-4AE8-84C6-160BEF4989A0}" type="datetimeFigureOut">
              <a:rPr lang="cs-CZ" smtClean="0"/>
              <a:pPr/>
              <a:t>4.4.2015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DE02-9C37-468B-AA27-A5F30CFDE5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031B7-258F-4AE8-84C6-160BEF4989A0}" type="datetimeFigureOut">
              <a:rPr lang="cs-CZ" smtClean="0"/>
              <a:pPr/>
              <a:t>4.4.2015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DE02-9C37-468B-AA27-A5F30CFDE5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031B7-258F-4AE8-84C6-160BEF4989A0}" type="datetimeFigureOut">
              <a:rPr lang="cs-CZ" smtClean="0"/>
              <a:pPr/>
              <a:t>4.4.2015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DE02-9C37-468B-AA27-A5F30CFDE5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031B7-258F-4AE8-84C6-160BEF4989A0}" type="datetimeFigureOut">
              <a:rPr lang="cs-CZ" smtClean="0"/>
              <a:pPr/>
              <a:t>4.4.2015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DE02-9C37-468B-AA27-A5F30CFDE5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031B7-258F-4AE8-84C6-160BEF4989A0}" type="datetimeFigureOut">
              <a:rPr lang="cs-CZ" smtClean="0"/>
              <a:pPr/>
              <a:t>4.4.2015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DE02-9C37-468B-AA27-A5F30CFDE5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031B7-258F-4AE8-84C6-160BEF4989A0}" type="datetimeFigureOut">
              <a:rPr lang="cs-CZ" smtClean="0"/>
              <a:pPr/>
              <a:t>4.4.2015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DE02-9C37-468B-AA27-A5F30CFDE5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031B7-258F-4AE8-84C6-160BEF4989A0}" type="datetimeFigureOut">
              <a:rPr lang="cs-CZ" smtClean="0"/>
              <a:pPr/>
              <a:t>4.4.2015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DE02-9C37-468B-AA27-A5F30CFDE5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031B7-258F-4AE8-84C6-160BEF4989A0}" type="datetimeFigureOut">
              <a:rPr lang="cs-CZ" smtClean="0"/>
              <a:pPr/>
              <a:t>4.4.2015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8DE02-9C37-468B-AA27-A5F30CFDE50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utnycaj.cz/pestovani-sklizen/" TargetMode="External"/><Relationship Id="rId2" Type="http://schemas.openxmlformats.org/officeDocument/2006/relationships/hyperlink" Target="http://www.google.com/image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airtradecentrum.cz/caj/c-6/" TargetMode="External"/><Relationship Id="rId4" Type="http://schemas.openxmlformats.org/officeDocument/2006/relationships/hyperlink" Target="http://www.dtest.cz/clanek-3628/co-to-znamena-kdyz-je-vyrobek-fair-trade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470025"/>
          </a:xfrm>
        </p:spPr>
        <p:txBody>
          <a:bodyPr>
            <a:normAutofit/>
          </a:bodyPr>
          <a:lstStyle/>
          <a:p>
            <a:r>
              <a:rPr lang="cs-CZ" sz="8800" b="1" dirty="0" smtClean="0">
                <a:solidFill>
                  <a:srgbClr val="92D050"/>
                </a:solidFill>
              </a:rPr>
              <a:t>FAIRTRADE  TEA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Global problems and human rights are important topic for Europeans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cs-CZ" b="1" dirty="0" err="1" smtClean="0">
                <a:solidFill>
                  <a:srgbClr val="92D050"/>
                </a:solidFill>
              </a:rPr>
              <a:t>Faitrade</a:t>
            </a:r>
            <a:r>
              <a:rPr lang="cs-CZ" b="1" dirty="0" smtClean="0">
                <a:solidFill>
                  <a:srgbClr val="92D050"/>
                </a:solidFill>
              </a:rPr>
              <a:t> </a:t>
            </a:r>
            <a:r>
              <a:rPr lang="cs-CZ" b="1" dirty="0" err="1" smtClean="0">
                <a:solidFill>
                  <a:srgbClr val="92D050"/>
                </a:solidFill>
              </a:rPr>
              <a:t>products</a:t>
            </a:r>
            <a:r>
              <a:rPr lang="cs-CZ" b="1" dirty="0" smtClean="0">
                <a:solidFill>
                  <a:srgbClr val="92D050"/>
                </a:solidFill>
              </a:rPr>
              <a:t> </a:t>
            </a:r>
            <a:r>
              <a:rPr lang="cs-CZ" dirty="0" smtClean="0">
                <a:solidFill>
                  <a:srgbClr val="92D050"/>
                </a:solidFill>
              </a:rPr>
              <a:t/>
            </a:r>
            <a:br>
              <a:rPr lang="cs-CZ" dirty="0" smtClean="0">
                <a:solidFill>
                  <a:srgbClr val="92D050"/>
                </a:solidFill>
              </a:rPr>
            </a:br>
            <a:r>
              <a:rPr lang="cs-CZ" dirty="0" smtClean="0">
                <a:solidFill>
                  <a:srgbClr val="92D050"/>
                </a:solidFill>
              </a:rPr>
              <a:t>are sold in </a:t>
            </a:r>
            <a:r>
              <a:rPr lang="cs-CZ" dirty="0" err="1" smtClean="0">
                <a:solidFill>
                  <a:srgbClr val="92D050"/>
                </a:solidFill>
              </a:rPr>
              <a:t>the</a:t>
            </a:r>
            <a:r>
              <a:rPr lang="cs-CZ" dirty="0" smtClean="0">
                <a:solidFill>
                  <a:srgbClr val="92D050"/>
                </a:solidFill>
              </a:rPr>
              <a:t> </a:t>
            </a:r>
            <a:r>
              <a:rPr lang="cs-CZ" dirty="0" err="1" smtClean="0">
                <a:solidFill>
                  <a:srgbClr val="92D050"/>
                </a:solidFill>
              </a:rPr>
              <a:t>Czech</a:t>
            </a:r>
            <a:r>
              <a:rPr lang="cs-CZ" dirty="0" smtClean="0">
                <a:solidFill>
                  <a:srgbClr val="92D050"/>
                </a:solidFill>
              </a:rPr>
              <a:t> </a:t>
            </a:r>
            <a:r>
              <a:rPr lang="cs-CZ" dirty="0" err="1" smtClean="0">
                <a:solidFill>
                  <a:srgbClr val="92D050"/>
                </a:solidFill>
              </a:rPr>
              <a:t>Republic</a:t>
            </a:r>
            <a:r>
              <a:rPr lang="cs-CZ" dirty="0" smtClean="0">
                <a:solidFill>
                  <a:srgbClr val="92D050"/>
                </a:solidFill>
              </a:rPr>
              <a:t> in:</a:t>
            </a:r>
            <a:endParaRPr lang="cs-CZ" dirty="0">
              <a:solidFill>
                <a:srgbClr val="92D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F0"/>
                </a:solidFill>
              </a:rPr>
              <a:t>DM, </a:t>
            </a:r>
          </a:p>
          <a:p>
            <a:r>
              <a:rPr lang="cs-CZ" dirty="0" err="1" smtClean="0">
                <a:solidFill>
                  <a:srgbClr val="00B0F0"/>
                </a:solidFill>
              </a:rPr>
              <a:t>Marks</a:t>
            </a:r>
            <a:r>
              <a:rPr lang="cs-CZ" dirty="0" smtClean="0">
                <a:solidFill>
                  <a:srgbClr val="00B0F0"/>
                </a:solidFill>
              </a:rPr>
              <a:t> &amp; </a:t>
            </a:r>
            <a:r>
              <a:rPr lang="cs-CZ" dirty="0" err="1" smtClean="0">
                <a:solidFill>
                  <a:srgbClr val="00B0F0"/>
                </a:solidFill>
              </a:rPr>
              <a:t>Spencer</a:t>
            </a:r>
            <a:r>
              <a:rPr lang="cs-CZ" dirty="0" smtClean="0">
                <a:solidFill>
                  <a:srgbClr val="00B0F0"/>
                </a:solidFill>
              </a:rPr>
              <a:t> </a:t>
            </a:r>
          </a:p>
          <a:p>
            <a:r>
              <a:rPr lang="cs-CZ" dirty="0" err="1" smtClean="0">
                <a:solidFill>
                  <a:srgbClr val="00B0F0"/>
                </a:solidFill>
              </a:rPr>
              <a:t>Starbucks</a:t>
            </a:r>
            <a:endParaRPr lang="cs-CZ" dirty="0" smtClean="0">
              <a:solidFill>
                <a:srgbClr val="00B0F0"/>
              </a:solidFill>
            </a:endParaRPr>
          </a:p>
          <a:p>
            <a:r>
              <a:rPr lang="cs-CZ" dirty="0" smtClean="0">
                <a:solidFill>
                  <a:srgbClr val="00B0F0"/>
                </a:solidFill>
              </a:rPr>
              <a:t>Bio food</a:t>
            </a:r>
            <a:endParaRPr lang="cs-CZ" dirty="0">
              <a:solidFill>
                <a:srgbClr val="00B0F0"/>
              </a:solidFill>
            </a:endParaRPr>
          </a:p>
        </p:txBody>
      </p:sp>
      <p:pic>
        <p:nvPicPr>
          <p:cNvPr id="4" name="Obrázek 3" descr="Interspar_FT_EZA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2420888"/>
            <a:ext cx="2983895" cy="3976291"/>
          </a:xfrm>
          <a:prstGeom prst="rect">
            <a:avLst/>
          </a:prstGeom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67544" y="4581128"/>
            <a:ext cx="43204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This a </a:t>
            </a:r>
            <a:r>
              <a:rPr kumimoji="0" lang="en-GB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Fairtrade</a:t>
            </a:r>
            <a:r>
              <a:rPr kumimoji="0" lang="en-GB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stand in the local supermarket</a:t>
            </a:r>
            <a:r>
              <a:rPr kumimoji="0" lang="cs-C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GB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Short quiz to sum up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sz="2400" b="1" dirty="0" smtClean="0">
                <a:solidFill>
                  <a:srgbClr val="00B0F0"/>
                </a:solidFill>
              </a:rPr>
              <a:t>What is Fairtrade? </a:t>
            </a:r>
          </a:p>
          <a:p>
            <a:pPr marL="514350" indent="-514350">
              <a:buAutoNum type="alphaLcParenR"/>
            </a:pPr>
            <a:r>
              <a:rPr lang="en-US" sz="2400" dirty="0" smtClean="0"/>
              <a:t>Righteous shopping</a:t>
            </a:r>
          </a:p>
          <a:p>
            <a:pPr marL="514350" indent="-514350">
              <a:buAutoNum type="alphaLcParenR"/>
            </a:pPr>
            <a:r>
              <a:rPr lang="en-US" sz="2400" dirty="0" smtClean="0"/>
              <a:t>Society of righteous people</a:t>
            </a:r>
          </a:p>
          <a:p>
            <a:pPr marL="514350" indent="-514350">
              <a:buNone/>
            </a:pPr>
            <a:r>
              <a:rPr lang="en-US" sz="2400" b="1" dirty="0" smtClean="0">
                <a:solidFill>
                  <a:srgbClr val="00B0F0"/>
                </a:solidFill>
              </a:rPr>
              <a:t>2. Which drink is more consumed than tea?</a:t>
            </a:r>
          </a:p>
          <a:p>
            <a:pPr marL="514350" indent="-514350">
              <a:buAutoNum type="alphaLcParenR"/>
            </a:pPr>
            <a:r>
              <a:rPr lang="en-US" sz="2400" dirty="0" smtClean="0"/>
              <a:t>Coca – cola</a:t>
            </a:r>
          </a:p>
          <a:p>
            <a:pPr marL="514350" indent="-514350">
              <a:buAutoNum type="alphaLcParenR"/>
            </a:pPr>
            <a:r>
              <a:rPr lang="en-US" sz="2400" dirty="0" smtClean="0"/>
              <a:t>Water</a:t>
            </a:r>
          </a:p>
          <a:p>
            <a:pPr marL="514350" indent="-514350">
              <a:buAutoNum type="alphaLcParenR" startAt="3"/>
            </a:pPr>
            <a:r>
              <a:rPr lang="en-US" sz="2400" dirty="0" smtClean="0"/>
              <a:t>Coffee</a:t>
            </a:r>
          </a:p>
          <a:p>
            <a:pPr marL="514350" indent="-514350">
              <a:buNone/>
            </a:pPr>
            <a:r>
              <a:rPr lang="en-US" sz="2400" b="1" dirty="0" smtClean="0">
                <a:solidFill>
                  <a:srgbClr val="00B0F0"/>
                </a:solidFill>
              </a:rPr>
              <a:t>3. In which shop you can buy Fairtrade products in our country?</a:t>
            </a:r>
          </a:p>
          <a:p>
            <a:pPr marL="514350" indent="-514350">
              <a:buAutoNum type="alphaLcParenR"/>
            </a:pPr>
            <a:r>
              <a:rPr lang="en-US" sz="2400" dirty="0" smtClean="0"/>
              <a:t>New Yorker</a:t>
            </a:r>
          </a:p>
          <a:p>
            <a:pPr marL="514350" indent="-514350">
              <a:buAutoNum type="alphaLcParenR"/>
            </a:pPr>
            <a:r>
              <a:rPr lang="en-US" sz="2400" dirty="0" smtClean="0"/>
              <a:t>DM </a:t>
            </a:r>
          </a:p>
          <a:p>
            <a:pPr marL="514350" indent="-514350">
              <a:buAutoNum type="alphaLcParenR"/>
            </a:pPr>
            <a:r>
              <a:rPr lang="en-US" sz="2400" dirty="0" smtClean="0"/>
              <a:t>Gate </a:t>
            </a:r>
          </a:p>
          <a:p>
            <a:pPr marL="514350" indent="-514350">
              <a:buNone/>
            </a:pPr>
            <a:endParaRPr lang="cs-CZ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92D050"/>
                </a:solidFill>
              </a:rPr>
              <a:t>Sources</a:t>
            </a:r>
            <a:endParaRPr lang="cs-CZ" dirty="0">
              <a:solidFill>
                <a:srgbClr val="92D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www.</a:t>
            </a:r>
            <a:r>
              <a:rPr lang="cs-CZ" dirty="0" err="1" smtClean="0">
                <a:hlinkClick r:id="rId2"/>
              </a:rPr>
              <a:t>google.com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images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chutnycaj.cz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pestovani</a:t>
            </a:r>
            <a:r>
              <a:rPr lang="cs-CZ" dirty="0" smtClean="0">
                <a:hlinkClick r:id="rId3"/>
              </a:rPr>
              <a:t>-sklizen/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http://www.</a:t>
            </a:r>
            <a:r>
              <a:rPr lang="cs-CZ" dirty="0" err="1" smtClean="0">
                <a:hlinkClick r:id="rId4"/>
              </a:rPr>
              <a:t>dtest.cz</a:t>
            </a:r>
            <a:r>
              <a:rPr lang="cs-CZ" dirty="0" smtClean="0">
                <a:hlinkClick r:id="rId4"/>
              </a:rPr>
              <a:t>/</a:t>
            </a:r>
            <a:r>
              <a:rPr lang="cs-CZ" dirty="0" err="1" smtClean="0">
                <a:hlinkClick r:id="rId4"/>
              </a:rPr>
              <a:t>clanek</a:t>
            </a:r>
            <a:r>
              <a:rPr lang="cs-CZ" dirty="0" smtClean="0">
                <a:hlinkClick r:id="rId4"/>
              </a:rPr>
              <a:t>-3628/co-to-</a:t>
            </a:r>
            <a:r>
              <a:rPr lang="cs-CZ" dirty="0" err="1" smtClean="0">
                <a:hlinkClick r:id="rId4"/>
              </a:rPr>
              <a:t>znamena</a:t>
            </a:r>
            <a:r>
              <a:rPr lang="cs-CZ" dirty="0" smtClean="0">
                <a:hlinkClick r:id="rId4"/>
              </a:rPr>
              <a:t>-</a:t>
            </a:r>
            <a:r>
              <a:rPr lang="cs-CZ" dirty="0" err="1" smtClean="0">
                <a:hlinkClick r:id="rId4"/>
              </a:rPr>
              <a:t>kdyz</a:t>
            </a:r>
            <a:r>
              <a:rPr lang="cs-CZ" dirty="0" smtClean="0">
                <a:hlinkClick r:id="rId4"/>
              </a:rPr>
              <a:t>-je-</a:t>
            </a:r>
            <a:r>
              <a:rPr lang="cs-CZ" dirty="0" err="1" smtClean="0">
                <a:hlinkClick r:id="rId4"/>
              </a:rPr>
              <a:t>vyrobek</a:t>
            </a:r>
            <a:r>
              <a:rPr lang="cs-CZ" dirty="0" smtClean="0">
                <a:hlinkClick r:id="rId4"/>
              </a:rPr>
              <a:t>-fair-</a:t>
            </a:r>
            <a:r>
              <a:rPr lang="cs-CZ" dirty="0" err="1" smtClean="0">
                <a:hlinkClick r:id="rId4"/>
              </a:rPr>
              <a:t>trade</a:t>
            </a:r>
            <a:endParaRPr lang="cs-CZ" dirty="0" smtClean="0"/>
          </a:p>
          <a:p>
            <a:r>
              <a:rPr lang="cs-CZ" dirty="0" smtClean="0">
                <a:hlinkClick r:id="rId5"/>
              </a:rPr>
              <a:t>http://www.</a:t>
            </a:r>
            <a:r>
              <a:rPr lang="cs-CZ" dirty="0" err="1" smtClean="0">
                <a:hlinkClick r:id="rId5"/>
              </a:rPr>
              <a:t>fairtradecentrum.cz</a:t>
            </a:r>
            <a:r>
              <a:rPr lang="cs-CZ" dirty="0" smtClean="0">
                <a:hlinkClick r:id="rId5"/>
              </a:rPr>
              <a:t>/</a:t>
            </a:r>
            <a:r>
              <a:rPr lang="cs-CZ" dirty="0" err="1" smtClean="0">
                <a:hlinkClick r:id="rId5"/>
              </a:rPr>
              <a:t>caj</a:t>
            </a:r>
            <a:r>
              <a:rPr lang="cs-CZ" dirty="0" smtClean="0">
                <a:hlinkClick r:id="rId5"/>
              </a:rPr>
              <a:t>/c-6/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92D050"/>
                </a:solidFill>
              </a:rPr>
              <a:t>The</a:t>
            </a:r>
            <a:r>
              <a:rPr lang="cs-CZ" dirty="0" smtClean="0">
                <a:solidFill>
                  <a:srgbClr val="92D050"/>
                </a:solidFill>
              </a:rPr>
              <a:t> end</a:t>
            </a:r>
            <a:endParaRPr lang="cs-CZ" dirty="0">
              <a:solidFill>
                <a:srgbClr val="92D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Natálie Třeštíková a Michaela Hladká</a:t>
            </a:r>
            <a:endParaRPr lang="cs-CZ" dirty="0"/>
          </a:p>
        </p:txBody>
      </p:sp>
      <p:pic>
        <p:nvPicPr>
          <p:cNvPr id="4" name="Obrázek 3" descr="10743261_856195137746876_686911703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2204864"/>
            <a:ext cx="2574032" cy="3552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www.entrepreneur.com/dbimages/article/fair-trade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149080"/>
            <a:ext cx="1584176" cy="2188177"/>
          </a:xfrm>
          <a:prstGeom prst="rect">
            <a:avLst/>
          </a:prstGeom>
          <a:noFill/>
        </p:spPr>
      </p:pic>
      <p:pic>
        <p:nvPicPr>
          <p:cNvPr id="6" name="Picture 2" descr="https://img.signaly.cz/upload/d/4/5c8a2d164dff7f8655d04199e933f5/fairtrad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32656"/>
            <a:ext cx="3343275" cy="3933826"/>
          </a:xfrm>
          <a:prstGeom prst="rect">
            <a:avLst/>
          </a:prstGeom>
          <a:noFill/>
        </p:spPr>
      </p:pic>
      <p:pic>
        <p:nvPicPr>
          <p:cNvPr id="11270" name="Picture 6" descr="http://www.fairtrade-cesko.cz/images/full/wfto_logo_rough.40a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4077072"/>
            <a:ext cx="2088232" cy="2088233"/>
          </a:xfrm>
          <a:prstGeom prst="rect">
            <a:avLst/>
          </a:prstGeom>
          <a:noFill/>
        </p:spPr>
      </p:pic>
      <p:pic>
        <p:nvPicPr>
          <p:cNvPr id="11272" name="Picture 8" descr="http://fairtradeburlington.files.wordpress.com/2010/10/transfair-usa-logo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4293096"/>
            <a:ext cx="1728192" cy="2363389"/>
          </a:xfrm>
          <a:prstGeom prst="rect">
            <a:avLst/>
          </a:prstGeom>
          <a:noFill/>
        </p:spPr>
      </p:pic>
      <p:cxnSp>
        <p:nvCxnSpPr>
          <p:cNvPr id="9" name="Přímá spojovací šipka 8"/>
          <p:cNvCxnSpPr/>
          <p:nvPr/>
        </p:nvCxnSpPr>
        <p:spPr>
          <a:xfrm>
            <a:off x="1691680" y="1340768"/>
            <a:ext cx="792088" cy="936104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0" y="260648"/>
            <a:ext cx="3131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3200" b="1" dirty="0" smtClean="0"/>
              <a:t>T</a:t>
            </a:r>
            <a:r>
              <a:rPr lang="en-GB" sz="3200" b="1" dirty="0" smtClean="0"/>
              <a:t>he most common </a:t>
            </a:r>
            <a:r>
              <a:rPr lang="en-GB" sz="3200" b="1" dirty="0" smtClean="0"/>
              <a:t>logo</a:t>
            </a:r>
            <a:endParaRPr lang="cs-CZ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92D050"/>
                </a:solidFill>
              </a:rPr>
              <a:t>WHAT IS FAIRTRADE</a:t>
            </a:r>
            <a:endParaRPr lang="cs-CZ" dirty="0">
              <a:solidFill>
                <a:srgbClr val="92D05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83568" y="1340768"/>
            <a:ext cx="7992888" cy="5040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3600" dirty="0" err="1" smtClean="0">
                <a:solidFill>
                  <a:schemeClr val="tx1"/>
                </a:solidFill>
              </a:rPr>
              <a:t>Fairtrade</a:t>
            </a:r>
            <a:r>
              <a:rPr lang="en-GB" sz="3600" dirty="0" smtClean="0">
                <a:solidFill>
                  <a:schemeClr val="tx1"/>
                </a:solidFill>
              </a:rPr>
              <a:t> has two main purposes: </a:t>
            </a:r>
            <a:endParaRPr lang="cs-CZ" sz="3600" dirty="0" smtClean="0">
              <a:solidFill>
                <a:schemeClr val="tx1"/>
              </a:solidFill>
            </a:endParaRPr>
          </a:p>
          <a:p>
            <a:pPr lvl="0" algn="ctr"/>
            <a:endParaRPr lang="cs-CZ" sz="3600" dirty="0" smtClean="0">
              <a:solidFill>
                <a:schemeClr val="tx1"/>
              </a:solidFill>
            </a:endParaRPr>
          </a:p>
          <a:p>
            <a:pPr lvl="0" algn="ctr"/>
            <a:r>
              <a:rPr lang="en-GB" sz="3600" dirty="0" smtClean="0">
                <a:solidFill>
                  <a:schemeClr val="tx1"/>
                </a:solidFill>
              </a:rPr>
              <a:t>to eliminate child labour </a:t>
            </a:r>
            <a:endParaRPr lang="cs-CZ" sz="3600" dirty="0" smtClean="0">
              <a:solidFill>
                <a:schemeClr val="tx1"/>
              </a:solidFill>
            </a:endParaRPr>
          </a:p>
          <a:p>
            <a:pPr lvl="0" algn="ctr"/>
            <a:endParaRPr lang="cs-CZ" sz="3600" dirty="0" smtClean="0">
              <a:solidFill>
                <a:schemeClr val="tx1"/>
              </a:solidFill>
            </a:endParaRPr>
          </a:p>
          <a:p>
            <a:pPr lvl="0" algn="ctr"/>
            <a:r>
              <a:rPr lang="en-GB" sz="3600" dirty="0" smtClean="0">
                <a:solidFill>
                  <a:schemeClr val="tx1"/>
                </a:solidFill>
              </a:rPr>
              <a:t>and </a:t>
            </a:r>
            <a:endParaRPr lang="cs-CZ" sz="3600" dirty="0" smtClean="0">
              <a:solidFill>
                <a:schemeClr val="tx1"/>
              </a:solidFill>
            </a:endParaRPr>
          </a:p>
          <a:p>
            <a:pPr lvl="0" algn="ctr"/>
            <a:endParaRPr lang="cs-CZ" sz="3600" dirty="0" smtClean="0">
              <a:solidFill>
                <a:schemeClr val="tx1"/>
              </a:solidFill>
            </a:endParaRPr>
          </a:p>
          <a:p>
            <a:pPr lvl="0" algn="ctr"/>
            <a:r>
              <a:rPr lang="en-GB" sz="3600" dirty="0" smtClean="0">
                <a:solidFill>
                  <a:schemeClr val="tx1"/>
                </a:solidFill>
              </a:rPr>
              <a:t>to make sure that a farmer gets fair price for his product.</a:t>
            </a:r>
            <a:endParaRPr lang="cs-CZ" sz="3600" dirty="0" smtClean="0">
              <a:solidFill>
                <a:schemeClr val="tx1"/>
              </a:solidFill>
            </a:endParaRPr>
          </a:p>
          <a:p>
            <a:pPr algn="ctr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92D050"/>
                </a:solidFill>
              </a:rPr>
              <a:t>WHAT IS FAIRTRADE</a:t>
            </a:r>
            <a:endParaRPr lang="cs-CZ" dirty="0">
              <a:solidFill>
                <a:srgbClr val="92D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Fair trade </a:t>
            </a:r>
            <a:r>
              <a:rPr lang="en-US" dirty="0" smtClean="0"/>
              <a:t>is </a:t>
            </a:r>
            <a:r>
              <a:rPr lang="en-US" b="1" dirty="0" smtClean="0">
                <a:solidFill>
                  <a:srgbClr val="00B0F0"/>
                </a:solidFill>
              </a:rPr>
              <a:t>fair selling and buying products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</a:p>
          <a:p>
            <a:r>
              <a:rPr lang="en-US" dirty="0" smtClean="0"/>
              <a:t>People from Africa, Asia, and Latin America get a chance </a:t>
            </a:r>
            <a:r>
              <a:rPr lang="en-US" b="1" dirty="0" smtClean="0">
                <a:solidFill>
                  <a:srgbClr val="00B0F0"/>
                </a:solidFill>
              </a:rPr>
              <a:t>to make living with their work </a:t>
            </a:r>
            <a:endParaRPr lang="cs-CZ" b="1" dirty="0" smtClean="0">
              <a:solidFill>
                <a:srgbClr val="00B0F0"/>
              </a:solidFill>
            </a:endParaRPr>
          </a:p>
          <a:p>
            <a:r>
              <a:rPr lang="cs-CZ" dirty="0" err="1" smtClean="0"/>
              <a:t>People</a:t>
            </a:r>
            <a:r>
              <a:rPr lang="cs-CZ" dirty="0" smtClean="0"/>
              <a:t> </a:t>
            </a:r>
            <a:r>
              <a:rPr lang="cs-CZ" dirty="0" err="1" smtClean="0"/>
              <a:t>work</a:t>
            </a:r>
            <a:r>
              <a:rPr lang="cs-CZ" dirty="0" smtClean="0"/>
              <a:t> </a:t>
            </a:r>
            <a:r>
              <a:rPr lang="en-US" dirty="0" smtClean="0"/>
              <a:t>under conditions respecting human rights</a:t>
            </a:r>
            <a:endParaRPr lang="cs-CZ" dirty="0" smtClean="0"/>
          </a:p>
          <a:p>
            <a:r>
              <a:rPr lang="en-US" dirty="0" smtClean="0"/>
              <a:t>The farmers are paid fair for their hard work </a:t>
            </a:r>
            <a:endParaRPr lang="cs-CZ" dirty="0" smtClean="0"/>
          </a:p>
          <a:p>
            <a:r>
              <a:rPr lang="cs-CZ" dirty="0" err="1" smtClean="0"/>
              <a:t>Farmers</a:t>
            </a:r>
            <a:r>
              <a:rPr lang="en-US" dirty="0" smtClean="0"/>
              <a:t> respect living environment </a:t>
            </a:r>
            <a:endParaRPr lang="cs-CZ" dirty="0" smtClean="0"/>
          </a:p>
          <a:p>
            <a:r>
              <a:rPr lang="cs-CZ" b="1" dirty="0">
                <a:solidFill>
                  <a:srgbClr val="00B0F0"/>
                </a:solidFill>
              </a:rPr>
              <a:t>T</a:t>
            </a:r>
            <a:r>
              <a:rPr lang="en-US" b="1" dirty="0" smtClean="0">
                <a:solidFill>
                  <a:srgbClr val="00B0F0"/>
                </a:solidFill>
              </a:rPr>
              <a:t>heir children can go to school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974716_856159711083752_1921122864_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588495">
            <a:off x="2810422" y="2027337"/>
            <a:ext cx="4741500" cy="3556125"/>
          </a:xfrm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273225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You can see the </a:t>
            </a:r>
            <a:r>
              <a:rPr kumimoji="0" lang="en-GB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Fairtrade</a:t>
            </a:r>
            <a:r>
              <a:rPr kumimoji="0" lang="en-GB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logo on the bottom right</a:t>
            </a:r>
            <a:endParaRPr kumimoji="0" lang="en-GB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Přímá spojovací šipka 6"/>
          <p:cNvCxnSpPr/>
          <p:nvPr/>
        </p:nvCxnSpPr>
        <p:spPr>
          <a:xfrm flipH="1" flipV="1">
            <a:off x="6156176" y="5517232"/>
            <a:ext cx="1224136" cy="864096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296144"/>
          </a:xfrm>
        </p:spPr>
        <p:txBody>
          <a:bodyPr>
            <a:normAutofit fontScale="90000"/>
          </a:bodyPr>
          <a:lstStyle/>
          <a:p>
            <a:pPr lvl="0"/>
            <a:r>
              <a:rPr lang="cs-CZ" dirty="0" err="1" smtClean="0">
                <a:solidFill>
                  <a:srgbClr val="92D050"/>
                </a:solidFill>
              </a:rPr>
              <a:t>Tea</a:t>
            </a:r>
            <a:r>
              <a:rPr lang="cs-CZ" dirty="0" smtClean="0">
                <a:solidFill>
                  <a:srgbClr val="92D050"/>
                </a:solidFill>
              </a:rPr>
              <a:t> </a:t>
            </a:r>
            <a:r>
              <a:rPr lang="en-GB" dirty="0" smtClean="0">
                <a:solidFill>
                  <a:srgbClr val="92D050"/>
                </a:solidFill>
              </a:rPr>
              <a:t>is a cultural drink</a:t>
            </a:r>
            <a:r>
              <a:rPr lang="cs-CZ" dirty="0" smtClean="0">
                <a:solidFill>
                  <a:srgbClr val="92D050"/>
                </a:solidFill>
              </a:rPr>
              <a:t> </a:t>
            </a:r>
            <a:br>
              <a:rPr lang="cs-CZ" dirty="0" smtClean="0">
                <a:solidFill>
                  <a:srgbClr val="92D050"/>
                </a:solidFill>
              </a:rPr>
            </a:br>
            <a:r>
              <a:rPr lang="cs-CZ" dirty="0" err="1" smtClean="0">
                <a:solidFill>
                  <a:srgbClr val="92D050"/>
                </a:solidFill>
              </a:rPr>
              <a:t>and</a:t>
            </a:r>
            <a:r>
              <a:rPr lang="cs-CZ" dirty="0" smtClean="0">
                <a:solidFill>
                  <a:srgbClr val="92D050"/>
                </a:solidFill>
              </a:rPr>
              <a:t> has </a:t>
            </a:r>
            <a:r>
              <a:rPr lang="cs-CZ" dirty="0" err="1" smtClean="0">
                <a:solidFill>
                  <a:srgbClr val="92D050"/>
                </a:solidFill>
              </a:rPr>
              <a:t>medical</a:t>
            </a:r>
            <a:r>
              <a:rPr lang="cs-CZ" dirty="0" smtClean="0">
                <a:solidFill>
                  <a:srgbClr val="92D050"/>
                </a:solidFill>
              </a:rPr>
              <a:t> </a:t>
            </a:r>
            <a:r>
              <a:rPr lang="cs-CZ" dirty="0" err="1" smtClean="0">
                <a:solidFill>
                  <a:srgbClr val="92D050"/>
                </a:solidFill>
              </a:rPr>
              <a:t>benifits</a:t>
            </a:r>
            <a:r>
              <a:rPr lang="cs-CZ" dirty="0" smtClean="0">
                <a:solidFill>
                  <a:srgbClr val="92D050"/>
                </a:solidFill>
              </a:rPr>
              <a:t> </a:t>
            </a:r>
            <a:endParaRPr lang="cs-CZ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92D050"/>
                </a:solidFill>
              </a:rPr>
              <a:t>Some</a:t>
            </a:r>
            <a:r>
              <a:rPr lang="cs-CZ" dirty="0" smtClean="0">
                <a:solidFill>
                  <a:srgbClr val="92D050"/>
                </a:solidFill>
              </a:rPr>
              <a:t> </a:t>
            </a:r>
            <a:r>
              <a:rPr lang="cs-CZ" dirty="0" err="1" smtClean="0">
                <a:solidFill>
                  <a:srgbClr val="92D050"/>
                </a:solidFill>
              </a:rPr>
              <a:t>facts</a:t>
            </a:r>
            <a:r>
              <a:rPr lang="cs-CZ" dirty="0" smtClean="0">
                <a:solidFill>
                  <a:srgbClr val="92D050"/>
                </a:solidFill>
              </a:rPr>
              <a:t> </a:t>
            </a:r>
            <a:r>
              <a:rPr lang="cs-CZ" dirty="0" err="1" smtClean="0">
                <a:solidFill>
                  <a:srgbClr val="92D050"/>
                </a:solidFill>
              </a:rPr>
              <a:t>about</a:t>
            </a:r>
            <a:r>
              <a:rPr lang="cs-CZ" dirty="0" smtClean="0">
                <a:solidFill>
                  <a:srgbClr val="92D050"/>
                </a:solidFill>
              </a:rPr>
              <a:t> </a:t>
            </a:r>
            <a:r>
              <a:rPr lang="cs-CZ" dirty="0" err="1" smtClean="0">
                <a:solidFill>
                  <a:srgbClr val="92D050"/>
                </a:solidFill>
              </a:rPr>
              <a:t>tea</a:t>
            </a:r>
            <a:endParaRPr lang="cs-CZ" dirty="0">
              <a:solidFill>
                <a:srgbClr val="92D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978896" cy="463711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Tea </a:t>
            </a:r>
            <a:r>
              <a:rPr lang="en-US" sz="2800" dirty="0" smtClean="0"/>
              <a:t>is the second most spread drink on the Earth, after water. The drink is prepared from leaves. </a:t>
            </a:r>
          </a:p>
          <a:p>
            <a:r>
              <a:rPr lang="en-US" sz="2800" b="1" dirty="0" smtClean="0">
                <a:solidFill>
                  <a:srgbClr val="00B0F0"/>
                </a:solidFill>
              </a:rPr>
              <a:t>Tea </a:t>
            </a:r>
            <a:r>
              <a:rPr lang="en-US" sz="2800" dirty="0" smtClean="0"/>
              <a:t>is part of culture but it has also medical effects on the body because it contains vitamins, minerals, anti-oxidants and even it is a cancer prevention.</a:t>
            </a:r>
            <a:endParaRPr lang="en-US" sz="2800" dirty="0"/>
          </a:p>
        </p:txBody>
      </p:sp>
      <p:pic>
        <p:nvPicPr>
          <p:cNvPr id="5" name="Obrázek 4" descr="10743285_856159627750427_623786536_n.jpg"/>
          <p:cNvPicPr>
            <a:picLocks noChangeAspect="1"/>
          </p:cNvPicPr>
          <p:nvPr/>
        </p:nvPicPr>
        <p:blipFill>
          <a:blip r:embed="rId2" cstate="print"/>
          <a:srcRect t="10000" r="17778"/>
          <a:stretch>
            <a:fillRect/>
          </a:stretch>
        </p:blipFill>
        <p:spPr>
          <a:xfrm>
            <a:off x="5652120" y="1844824"/>
            <a:ext cx="2664296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626469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Good and </a:t>
            </a:r>
            <a:r>
              <a:rPr lang="en-US" sz="2800" b="1" dirty="0" smtClean="0">
                <a:solidFill>
                  <a:srgbClr val="00B0F0"/>
                </a:solidFill>
              </a:rPr>
              <a:t>quality tea </a:t>
            </a:r>
            <a:r>
              <a:rPr lang="en-US" sz="2800" dirty="0" smtClean="0"/>
              <a:t>helps to find the lost balance, encourages, strengthens, and energizes. These may be the reasons why the number of the tea-lovers is growing in the Czech Republic. </a:t>
            </a:r>
          </a:p>
          <a:p>
            <a:r>
              <a:rPr lang="en-US" sz="2800" dirty="0" smtClean="0"/>
              <a:t>Tea is very closely connected with the human society</a:t>
            </a:r>
          </a:p>
          <a:p>
            <a:r>
              <a:rPr lang="en-US" sz="2800" dirty="0" smtClean="0"/>
              <a:t>People drink tea for breakfast, when they meditate, relax, during cultural and social events, and it can also </a:t>
            </a:r>
            <a:r>
              <a:rPr lang="en-US" sz="2800" b="1" dirty="0" smtClean="0">
                <a:solidFill>
                  <a:srgbClr val="00B0F0"/>
                </a:solidFill>
              </a:rPr>
              <a:t>heal.</a:t>
            </a:r>
            <a:endParaRPr lang="en-US" sz="2800" dirty="0">
              <a:solidFill>
                <a:srgbClr val="00B0F0"/>
              </a:solidFill>
            </a:endParaRPr>
          </a:p>
        </p:txBody>
      </p:sp>
      <p:pic>
        <p:nvPicPr>
          <p:cNvPr id="5" name="Obrázek 4" descr="10726466_856159577750432_5194491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4788024" y="3933056"/>
            <a:ext cx="3515883" cy="2636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 smtClean="0">
                <a:solidFill>
                  <a:srgbClr val="92D050"/>
                </a:solidFill>
              </a:rPr>
              <a:t>TEA HARVEST</a:t>
            </a:r>
            <a:endParaRPr lang="cs-CZ" sz="4800" dirty="0">
              <a:solidFill>
                <a:srgbClr val="92D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TEA BUSH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TEA LEAVES  </a:t>
            </a:r>
            <a:endParaRPr lang="cs-CZ" dirty="0"/>
          </a:p>
        </p:txBody>
      </p:sp>
      <p:cxnSp>
        <p:nvCxnSpPr>
          <p:cNvPr id="5" name="Přímá spojovací šipka 4"/>
          <p:cNvCxnSpPr/>
          <p:nvPr/>
        </p:nvCxnSpPr>
        <p:spPr>
          <a:xfrm>
            <a:off x="2195736" y="1916832"/>
            <a:ext cx="2520280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6" name="Obrázek 5" descr="1733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556792"/>
            <a:ext cx="3902995" cy="2592288"/>
          </a:xfrm>
          <a:prstGeom prst="rect">
            <a:avLst/>
          </a:prstGeom>
        </p:spPr>
      </p:pic>
      <p:cxnSp>
        <p:nvCxnSpPr>
          <p:cNvPr id="8" name="Přímá spojovací šipka 7"/>
          <p:cNvCxnSpPr/>
          <p:nvPr/>
        </p:nvCxnSpPr>
        <p:spPr>
          <a:xfrm>
            <a:off x="611560" y="3284984"/>
            <a:ext cx="792088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9" name="Obrázek 8" descr="0147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4509120"/>
            <a:ext cx="2721669" cy="1624480"/>
          </a:xfrm>
          <a:prstGeom prst="rect">
            <a:avLst/>
          </a:prstGeom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499992" y="4653136"/>
            <a:ext cx="413995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This is tea in its natural form, here you can see the tea leaves</a:t>
            </a:r>
            <a:r>
              <a:rPr kumimoji="0" lang="cs-C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GB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 smtClean="0">
                <a:solidFill>
                  <a:srgbClr val="92D050"/>
                </a:solidFill>
              </a:rPr>
              <a:t>PROCEDURE </a:t>
            </a:r>
            <a:r>
              <a:rPr lang="cs-CZ" sz="4800" dirty="0" err="1" smtClean="0">
                <a:solidFill>
                  <a:srgbClr val="92D050"/>
                </a:solidFill>
              </a:rPr>
              <a:t>for</a:t>
            </a:r>
            <a:r>
              <a:rPr lang="cs-CZ" sz="4800" dirty="0" smtClean="0">
                <a:solidFill>
                  <a:srgbClr val="92D050"/>
                </a:solidFill>
              </a:rPr>
              <a:t> </a:t>
            </a:r>
            <a:r>
              <a:rPr lang="cs-CZ" sz="4800" dirty="0" err="1" smtClean="0">
                <a:solidFill>
                  <a:srgbClr val="92D050"/>
                </a:solidFill>
              </a:rPr>
              <a:t>making</a:t>
            </a:r>
            <a:r>
              <a:rPr lang="cs-CZ" sz="4800" dirty="0" smtClean="0">
                <a:solidFill>
                  <a:srgbClr val="92D050"/>
                </a:solidFill>
              </a:rPr>
              <a:t> </a:t>
            </a:r>
            <a:r>
              <a:rPr lang="cs-CZ" sz="4800" dirty="0" err="1" smtClean="0">
                <a:solidFill>
                  <a:srgbClr val="92D050"/>
                </a:solidFill>
              </a:rPr>
              <a:t>tea</a:t>
            </a:r>
            <a:endParaRPr lang="cs-CZ" sz="4800" dirty="0">
              <a:solidFill>
                <a:srgbClr val="92D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lphaUcParenR"/>
            </a:pPr>
            <a:r>
              <a:rPr lang="en-US" sz="2800" dirty="0" smtClean="0"/>
              <a:t>Harvest</a:t>
            </a:r>
          </a:p>
          <a:p>
            <a:pPr marL="514350" indent="-514350">
              <a:buAutoNum type="alphaUcParenR"/>
            </a:pPr>
            <a:r>
              <a:rPr lang="en-US" sz="2800" dirty="0" smtClean="0"/>
              <a:t>Withering</a:t>
            </a:r>
          </a:p>
          <a:p>
            <a:pPr marL="514350" indent="-514350">
              <a:buAutoNum type="alphaUcParenR"/>
            </a:pPr>
            <a:r>
              <a:rPr lang="en-US" sz="2800" dirty="0" smtClean="0"/>
              <a:t>Rolling</a:t>
            </a:r>
          </a:p>
          <a:p>
            <a:pPr marL="514350" indent="-514350">
              <a:buAutoNum type="alphaUcParenR"/>
            </a:pPr>
            <a:r>
              <a:rPr lang="en-US" sz="2800" dirty="0" smtClean="0"/>
              <a:t>Fermentation</a:t>
            </a:r>
          </a:p>
          <a:p>
            <a:pPr marL="514350" indent="-514350">
              <a:buAutoNum type="alphaUcParenR"/>
            </a:pPr>
            <a:r>
              <a:rPr lang="en-US" sz="2800" dirty="0" smtClean="0"/>
              <a:t>Roasting</a:t>
            </a:r>
          </a:p>
          <a:p>
            <a:pPr marL="514350" indent="-514350">
              <a:buAutoNum type="alphaUcParenR"/>
            </a:pPr>
            <a:r>
              <a:rPr lang="en-US" sz="2800" dirty="0" smtClean="0"/>
              <a:t>Sorting</a:t>
            </a:r>
          </a:p>
          <a:p>
            <a:pPr marL="514350" indent="-514350">
              <a:buAutoNum type="alphaUcParenR"/>
            </a:pPr>
            <a:r>
              <a:rPr lang="en-US" sz="2800" dirty="0" smtClean="0"/>
              <a:t>Quality control – tasting</a:t>
            </a:r>
            <a:endParaRPr lang="cs-CZ" sz="2800" dirty="0" smtClean="0"/>
          </a:p>
          <a:p>
            <a:pPr marL="514350" indent="-514350">
              <a:buAutoNum type="alphaUcParenR"/>
            </a:pPr>
            <a:r>
              <a:rPr lang="en-US" sz="2800" dirty="0" smtClean="0"/>
              <a:t>Packing comes in two forms: loose and bagged</a:t>
            </a:r>
          </a:p>
          <a:p>
            <a:pPr marL="514350" indent="-514350">
              <a:buAutoNum type="alphaUcParenR"/>
            </a:pPr>
            <a:endParaRPr lang="en-US" sz="2800" dirty="0"/>
          </a:p>
        </p:txBody>
      </p:sp>
      <p:pic>
        <p:nvPicPr>
          <p:cNvPr id="4" name="Obrázek 3" descr="0147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556792"/>
            <a:ext cx="4125622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418</Words>
  <Application>Microsoft Office PowerPoint</Application>
  <PresentationFormat>Předvádění na obrazovce (4:3)</PresentationFormat>
  <Paragraphs>71</Paragraphs>
  <Slides>13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sady Office</vt:lpstr>
      <vt:lpstr>FAIRTRADE  TEA</vt:lpstr>
      <vt:lpstr>Snímek 2</vt:lpstr>
      <vt:lpstr>WHAT IS FAIRTRADE</vt:lpstr>
      <vt:lpstr>WHAT IS FAIRTRADE</vt:lpstr>
      <vt:lpstr>Tea is a cultural drink  and has medical benifits </vt:lpstr>
      <vt:lpstr>Some facts about tea</vt:lpstr>
      <vt:lpstr>Snímek 7</vt:lpstr>
      <vt:lpstr>TEA HARVEST</vt:lpstr>
      <vt:lpstr>PROCEDURE for making tea</vt:lpstr>
      <vt:lpstr>Faitrade products  are sold in the Czech Republic in:</vt:lpstr>
      <vt:lpstr>Short quiz to sum up</vt:lpstr>
      <vt:lpstr>Sources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USER</dc:creator>
  <cp:lastModifiedBy>a.holasova</cp:lastModifiedBy>
  <cp:revision>32</cp:revision>
  <dcterms:created xsi:type="dcterms:W3CDTF">2014-10-19T13:55:21Z</dcterms:created>
  <dcterms:modified xsi:type="dcterms:W3CDTF">2015-04-04T09:19:27Z</dcterms:modified>
</cp:coreProperties>
</file>