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handoutMasterIdLst>
    <p:handoutMasterId r:id="rId9"/>
  </p:handoutMasterIdLst>
  <p:sldIdLst>
    <p:sldId id="264" r:id="rId3"/>
    <p:sldId id="274" r:id="rId4"/>
    <p:sldId id="276" r:id="rId5"/>
    <p:sldId id="277" r:id="rId6"/>
    <p:sldId id="275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2. 6. 2015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2. 6. 2015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2. 6. 2015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2. 6. 2015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anmiguel.blogspot.com/p/etwinning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winspace.etwinning.net/4963/pages/page/393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exandra-sahajova.webnode.cz/mezinarodni-projekt-etwinnin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4133" y="1268760"/>
            <a:ext cx="6552728" cy="2030065"/>
          </a:xfrm>
        </p:spPr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000099"/>
                </a:solidFill>
                <a:latin typeface="Century Gothic"/>
              </a:rPr>
              <a:t>HOW ARE WE LEARNING WITH</a:t>
            </a:r>
            <a:r>
              <a:rPr lang="cs-CZ" sz="5400" b="1" i="0" dirty="0" smtClean="0">
                <a:solidFill>
                  <a:srgbClr val="000099"/>
                </a:solidFill>
                <a:latin typeface="Century Gothic"/>
              </a:rPr>
              <a:t> </a:t>
            </a:r>
            <a:endParaRPr lang="cs-CZ" sz="5400" b="1" i="0" baseline="0" dirty="0">
              <a:solidFill>
                <a:srgbClr val="000099"/>
              </a:solidFill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38228" y="5698947"/>
            <a:ext cx="4536504" cy="684439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b="1" dirty="0" smtClean="0">
                <a:solidFill>
                  <a:srgbClr val="FFCC00"/>
                </a:solidFill>
              </a:rPr>
              <a:t>7.B</a:t>
            </a:r>
            <a:r>
              <a:rPr lang="cs-CZ" b="1" dirty="0" smtClean="0">
                <a:solidFill>
                  <a:srgbClr val="FFCC00"/>
                </a:solidFill>
              </a:rPr>
              <a:t>, ZŠ TGM Mnichovice</a:t>
            </a:r>
            <a:endParaRPr lang="cs-CZ" sz="2800" b="1" i="0" dirty="0">
              <a:solidFill>
                <a:srgbClr val="FFCC00"/>
              </a:solidFill>
            </a:endParaRPr>
          </a:p>
        </p:txBody>
      </p:sp>
      <p:pic>
        <p:nvPicPr>
          <p:cNvPr id="2050" name="Picture 2" descr="http://1.bp.blogspot.com/-_By7VU4OHvw/TrmbOxBhDSI/AAAAAAAAAos/ThHoenkKPBU/s1600/eTwinningLogoFlat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235">
            <a:off x="7232418" y="2968967"/>
            <a:ext cx="4763372" cy="1899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4000">
        <p15:prstTrans prst="curtains"/>
        <p:sndAc>
          <p:stSnd>
            <p:snd r:embed="rId2" name="applause.wav"/>
          </p:stSnd>
        </p:sndAc>
      </p:transition>
    </mc:Choice>
    <mc:Fallback>
      <p:transition spd="slow" advClick="0" advTm="4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5780" y="404664"/>
            <a:ext cx="10868883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000099"/>
                </a:solidFill>
              </a:rPr>
              <a:t>What are we learning with </a:t>
            </a:r>
            <a:r>
              <a:rPr lang="en-GB" b="1" dirty="0" err="1" smtClean="0">
                <a:solidFill>
                  <a:srgbClr val="000099"/>
                </a:solidFill>
              </a:rPr>
              <a:t>eTwinning</a:t>
            </a:r>
            <a:r>
              <a:rPr lang="cs-CZ" b="1">
                <a:solidFill>
                  <a:srgbClr val="000099"/>
                </a:solidFill>
              </a:rPr>
              <a:t>?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09836" y="1772816"/>
            <a:ext cx="10589402" cy="4470400"/>
          </a:xfrm>
        </p:spPr>
        <p:txBody>
          <a:bodyPr/>
          <a:lstStyle/>
          <a:p>
            <a:r>
              <a:rPr lang="en-GB" b="1" dirty="0" smtClean="0">
                <a:solidFill>
                  <a:srgbClr val="000099"/>
                </a:solidFill>
              </a:rPr>
              <a:t>We learn English.</a:t>
            </a:r>
          </a:p>
          <a:p>
            <a:r>
              <a:rPr lang="en-GB" b="1" dirty="0" smtClean="0">
                <a:solidFill>
                  <a:srgbClr val="000099"/>
                </a:solidFill>
              </a:rPr>
              <a:t>We are working with some IT programmes, that we didn‘t know that they exist.</a:t>
            </a:r>
          </a:p>
          <a:p>
            <a:r>
              <a:rPr lang="en-GB" b="1" dirty="0" smtClean="0">
                <a:solidFill>
                  <a:srgbClr val="000099"/>
                </a:solidFill>
              </a:rPr>
              <a:t>We can found new friends and some of us are writing with them from the fifth class to now.</a:t>
            </a:r>
          </a:p>
          <a:p>
            <a:r>
              <a:rPr lang="en-GB" b="1" dirty="0" smtClean="0">
                <a:solidFill>
                  <a:srgbClr val="000099"/>
                </a:solidFill>
              </a:rPr>
              <a:t>We are enjoying using modern and new social sites like Skype and </a:t>
            </a:r>
            <a:r>
              <a:rPr lang="en-GB" b="1" dirty="0" err="1" smtClean="0">
                <a:solidFill>
                  <a:srgbClr val="000099"/>
                </a:solidFill>
              </a:rPr>
              <a:t>TwinSpace</a:t>
            </a:r>
            <a:endParaRPr lang="en-GB" b="1" dirty="0" smtClean="0">
              <a:solidFill>
                <a:srgbClr val="000099"/>
              </a:solidFill>
            </a:endParaRPr>
          </a:p>
          <a:p>
            <a:r>
              <a:rPr lang="en-GB" b="1" dirty="0" smtClean="0">
                <a:solidFill>
                  <a:srgbClr val="000099"/>
                </a:solidFill>
              </a:rPr>
              <a:t>And we are not learning </a:t>
            </a:r>
            <a:r>
              <a:rPr lang="en-GB" b="1" dirty="0" smtClean="0">
                <a:solidFill>
                  <a:srgbClr val="000099"/>
                </a:solidFill>
                <a:sym typeface="Wingdings" panose="05000000000000000000" pitchFamily="2" charset="2"/>
              </a:rPr>
              <a:t></a:t>
            </a:r>
            <a:r>
              <a:rPr lang="en-GB" b="1" dirty="0" smtClean="0">
                <a:solidFill>
                  <a:srgbClr val="000099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winSpaces - Blog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1" t="22566" r="24597" b="37929"/>
          <a:stretch/>
        </p:blipFill>
        <p:spPr>
          <a:xfrm>
            <a:off x="9117" y="-387424"/>
            <a:ext cx="12179708" cy="7488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8784976" cy="1397000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WITH WHAT ARE WE LEARNING WITH eTWINNING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smtClean="0">
                <a:solidFill>
                  <a:srgbClr val="FFFF00"/>
                </a:solidFill>
              </a:rPr>
              <a:t>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828" y="2564904"/>
            <a:ext cx="7848872" cy="216024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We use our school tablets and PCs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Sometimes we are learning in ,,Project days‘‘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We often work in small groups (3-5 children)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9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winspace.etwinning.net/files/collabspace/3/63/963/4963/images/ae18969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15" y="-68929"/>
            <a:ext cx="12237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1578" y="332656"/>
            <a:ext cx="10157354" cy="852512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EFFECTS OF eTWINNING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496" y="2100427"/>
            <a:ext cx="8505495" cy="2519288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We can better speak, write and understand English.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We have got lots of friends from other countries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smtClean="0">
                <a:solidFill>
                  <a:srgbClr val="FFFF00"/>
                </a:solidFill>
              </a:rPr>
              <a:t>And they are great friends.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We have got lots of fun in the lessons.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5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alexandra-sahajova.webnode.cz/200000629-d8c93d9c3a/etwin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332656"/>
            <a:ext cx="799800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981844" y="836712"/>
            <a:ext cx="1296144" cy="122413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1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6454452" y="5157192"/>
            <a:ext cx="1296144" cy="122413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 0</a:t>
            </a:r>
            <a:endParaRPr lang="cs-CZ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2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495">
        <p14:prism/>
      </p:transition>
    </mc:Choice>
    <mc:Fallback xmlns="">
      <p:transition spd="slow" advTm="6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84 -0.17547 L 0.10003 0.70486 L 0.10003 0.70486 " pathEditMode="relative" ptsTypes="AA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77 -0.00556 -0.01341 -0.01158 -0.02032 -0.0169 C -0.02175 -0.01806 -0.02344 -0.01829 -0.02501 -0.01898 L -0.03569 -0.02315 C -0.0422 -0.03472 -0.04337 -0.03796 -0.05001 -0.04653 C -0.05236 -0.04954 -0.0547 -0.05232 -0.05718 -0.05486 C -0.06382 -0.06204 -0.06004 -0.05602 -0.06551 -0.06343 C -0.06759 -0.06621 -0.06981 -0.06852 -0.0715 -0.07199 C -0.07333 -0.0757 -0.07619 -0.08449 -0.07619 -0.08449 C -0.07658 -0.0875 -0.07684 -0.09028 -0.07736 -0.09306 C -0.0788 -0.09884 -0.08218 -0.10996 -0.08218 -0.10996 C -0.08492 -0.1338 -0.08153 -0.10718 -0.0857 -0.13125 C -0.08752 -0.14097 -0.08895 -0.15093 -0.09052 -0.16088 C -0.09091 -0.16366 -0.09117 -0.16644 -0.09169 -0.16921 C -0.09547 -0.18935 -0.09364 -0.17037 -0.09651 -0.19884 C -0.09781 -0.21227 -0.10003 -0.23912 -0.10003 -0.23912 C -0.10042 -0.25046 -0.10081 -0.26158 -0.1012 -0.27292 C -0.10159 -0.28148 -0.1025 -0.28982 -0.10237 -0.29838 C -0.10146 -0.37454 -0.10016 -0.35949 -0.09534 -0.42963 C -0.09338 -0.45648 -0.09455 -0.44074 -0.09169 -0.47616 C -0.0913 -0.48102 -0.09104 -0.48611 -0.09052 -0.49097 C -0.08974 -0.49792 -0.08882 -0.50509 -0.08817 -0.51204 C -0.08765 -0.5169 -0.08739 -0.52199 -0.087 -0.52685 C -0.08583 -0.5375 -0.08453 -0.54792 -0.08335 -0.55857 C -0.08205 -0.5713 -0.08205 -0.58449 -0.07984 -0.59676 C -0.07541 -0.62037 -0.07906 -0.59908 -0.07619 -0.61991 C -0.06812 -0.68079 -0.07515 -0.63704 -0.06903 -0.66227 C -0.06603 -0.675 -0.07072 -0.66412 -0.06317 -0.68357 C -0.06212 -0.68588 -0.06069 -0.68773 -0.05952 -0.68982 C -0.05522 -0.70556 -0.05848 -0.69607 -0.04767 -0.71528 C -0.04376 -0.72199 -0.04155 -0.72662 -0.03699 -0.73218 C -0.03542 -0.73403 -0.03373 -0.73496 -0.03217 -0.73634 C -0.03022 -0.73843 -0.02839 -0.74097 -0.02618 -0.74283 C -0.02475 -0.74398 -0.02292 -0.74375 -0.02149 -0.74491 C -0.01498 -0.74954 -0.00873 -0.75463 -0.00247 -0.75972 L -0.00247 -0.75972 C 0.00456 -0.76783 0.00378 -0.76736 0.0155 -0.77662 C 0.01902 -0.7794 0.02253 -0.78264 0.02618 -0.78519 C 0.03321 -0.78982 0.04012 -0.79653 0.04754 -0.79769 L 0.06069 -0.79977 C 0.06981 -0.79769 0.07932 -0.79815 0.08804 -0.79352 C 0.09156 -0.79167 0.09312 -0.78357 0.09638 -0.78079 C 0.10237 -0.7757 0.10914 -0.77384 0.11553 -0.77037 C 0.11865 -0.76667 0.12191 -0.76343 0.12503 -0.75972 C 0.12829 -0.75579 0.13115 -0.7507 0.13454 -0.74699 C 0.15069 -0.7294 0.1447 -0.74375 0.16189 -0.71736 C 0.16866 -0.70695 0.17453 -0.69468 0.18091 -0.68357 C 0.18599 -0.67477 0.19641 -0.6581 0.19641 -0.6581 C 0.20005 -0.64607 0.20448 -0.63496 0.20722 -0.62222 C 0.20891 -0.61343 0.20852 -0.60371 0.20956 -0.59468 C 0.21164 -0.57616 0.21438 -0.55787 0.21672 -0.53959 C 0.21868 -0.52338 0.22141 -0.50741 0.22258 -0.49097 C 0.22298 -0.48519 0.22324 -0.47963 0.22389 -0.47408 C 0.2248 -0.46412 0.22649 -0.4544 0.2274 -0.44445 C 0.23027 -0.41296 0.23079 -0.4 0.23222 -0.37246 C 0.23053 -0.34283 0.2304 -0.31273 0.2274 -0.28357 C 0.22636 -0.27361 0.22232 -0.26551 0.22024 -0.25602 C 0.21516 -0.2331 0.2106 -0.20023 0.20722 -0.17778 C 0.20448 -0.15996 0.20083 -0.12894 0.19758 -0.11644 C 0.19562 -0.10857 0.19445 -0.1 0.19172 -0.09306 C 0.18846 -0.08496 0.18325 -0.07963 0.17974 -0.07199 C 0.17453 -0.05996 0.17023 -0.04653 0.16554 -0.0338 C 0.16346 -0.02824 0.16202 -0.02199 0.15955 -0.0169 C 0.1559 -0.00926 0.15082 0.00185 0.14639 0.00856 C 0.1434 0.01296 0.14027 0.01736 0.13689 0.02129 C 0.13037 0.0287 0.12425 0.03889 0.1167 0.04236 L 0.09404 0.05301 C 0.0913 0.0544 0.08857 0.05648 0.0857 0.05717 C 0.06421 0.06204 0.09065 0.05648 0.05835 0.06134 C 0.05509 0.0618 0.05197 0.06273 0.04884 0.06342 C 0.04559 0.06065 0.04233 0.0581 0.0392 0.05509 C 0.03321 0.0493 0.03139 0.04491 0.02384 0.04236 C 0.01837 0.04051 0.01263 0.04097 0.00716 0.04028 C -0.00039 0.03125 0.00026 0.03403 -0.00482 0.02129 C -0.00612 0.01782 -0.00677 0.01366 -0.00833 0.01065 C -0.01042 0.00694 -0.01354 0.00579 -0.0155 0.00208 C -0.02149 -0.00857 -0.01823 -0.0044 -0.02501 -0.01042 L -0.03451 -0.02755 C -0.0392 -0.03588 -0.03985 -0.0338 -0.03334 -0.0338 " pathEditMode="relative" ptsTypes="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"/>
</p:tagLst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153</Words>
  <Application>Microsoft Office PowerPoint</Application>
  <PresentationFormat>Vlastní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</vt:lpstr>
      <vt:lpstr>Books_16x9</vt:lpstr>
      <vt:lpstr>HOW ARE WE LEARNING WITH </vt:lpstr>
      <vt:lpstr>What are we learning with eTwinning?</vt:lpstr>
      <vt:lpstr>WITH WHAT ARE WE LEARNING WITH eTWINNING ?</vt:lpstr>
      <vt:lpstr>EFFECTS OF eTWINNING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2015-05-22T11:18:20Z</dcterms:created>
  <dcterms:modified xsi:type="dcterms:W3CDTF">2015-06-02T18:22:05Z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