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5" r:id="rId4"/>
    <p:sldId id="266" r:id="rId5"/>
    <p:sldId id="268" r:id="rId6"/>
    <p:sldId id="267" r:id="rId7"/>
    <p:sldId id="270" r:id="rId8"/>
    <p:sldId id="269" r:id="rId9"/>
    <p:sldId id="272" r:id="rId10"/>
    <p:sldId id="271" r:id="rId11"/>
    <p:sldId id="273" r:id="rId12"/>
    <p:sldId id="274" r:id="rId13"/>
    <p:sldId id="276" r:id="rId14"/>
    <p:sldId id="275" r:id="rId15"/>
    <p:sldId id="258" r:id="rId16"/>
    <p:sldId id="260" r:id="rId17"/>
    <p:sldId id="261" r:id="rId18"/>
    <p:sldId id="262" r:id="rId19"/>
    <p:sldId id="263" r:id="rId20"/>
    <p:sldId id="264" r:id="rId21"/>
    <p:sldId id="278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C6B9C-F0E6-432F-90EB-EE5AA82910FF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40C12-29BC-40DC-AC58-7443337F82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65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8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39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0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7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5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10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0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2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13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9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B0F0-6C57-4170-9F46-00E1D182D659}" type="datetimeFigureOut">
              <a:rPr lang="cs-CZ" smtClean="0"/>
              <a:t>27. 9. 2015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AC47-FF6A-4C2B-BF4F-349307E90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65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8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cs-CZ" sz="8000" b="1" spc="50" dirty="0">
              <a:ln w="1143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Zuzana Nesrstová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5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ŠPATNĚ!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Neodpověděl/a si správně. Zkus to znovu, nebo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716016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2483768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Zkusím to znovu</a:t>
            </a:r>
            <a:endParaRPr lang="cs-CZ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8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ŠPATNĚ!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Neodpověděl/a si správně. Zkus to znovu, nebo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716016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2483768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Zkusím to znovu</a:t>
            </a:r>
            <a:endParaRPr lang="cs-CZ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89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SPRÁVNĚ!!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Odpověděl/a si správně.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3707904" y="2441670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80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ŠPATNĚ!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Neodpověděl/a si správně. Zkus to znovu, </a:t>
            </a: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nebo přejdi k hodnocení.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716016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Přejdu k hodnocení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2483768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Zkusím to znovu</a:t>
            </a:r>
            <a:endParaRPr lang="cs-CZ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10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SPRÁVNĚ!!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Odpověděl/a si správně. </a:t>
            </a: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Přejdi k hodnocení.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3707904" y="2441670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Přejdi k hodnocení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13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Co je správně napsané?</a:t>
            </a:r>
            <a:endParaRPr lang="cs-CZ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Ich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mag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Pizza.</a:t>
            </a:r>
          </a:p>
          <a:p>
            <a:pPr marL="514350" indent="-514350"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Ich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mage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Pizza.</a:t>
            </a:r>
          </a:p>
          <a:p>
            <a:pPr marL="514350" indent="-514350"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Ich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mag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pizza.</a:t>
            </a: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Pěticípá hvězda 3">
            <a:hlinkClick r:id="rId3" action="ppaction://hlinksldjump"/>
          </p:cNvPr>
          <p:cNvSpPr/>
          <p:nvPr/>
        </p:nvSpPr>
        <p:spPr>
          <a:xfrm>
            <a:off x="1224786" y="4311561"/>
            <a:ext cx="1512168" cy="12961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a)</a:t>
            </a:r>
            <a:endParaRPr lang="cs-C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ěticípá hvězda 4">
            <a:hlinkClick r:id="rId4" action="ppaction://hlinksldjump"/>
          </p:cNvPr>
          <p:cNvSpPr/>
          <p:nvPr/>
        </p:nvSpPr>
        <p:spPr>
          <a:xfrm>
            <a:off x="6084168" y="4311561"/>
            <a:ext cx="1512168" cy="129614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c)</a:t>
            </a:r>
            <a:endParaRPr lang="cs-CZ" sz="3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ěticípá hvězda 5">
            <a:hlinkClick r:id="rId4" action="ppaction://hlinksldjump"/>
          </p:cNvPr>
          <p:cNvSpPr/>
          <p:nvPr/>
        </p:nvSpPr>
        <p:spPr>
          <a:xfrm>
            <a:off x="3707904" y="4309213"/>
            <a:ext cx="1512168" cy="129614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b)</a:t>
            </a:r>
            <a:endParaRPr lang="cs-CZ" sz="3200" b="1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11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cs-CZ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Co je správně přeložené?</a:t>
            </a:r>
            <a:endParaRPr lang="cs-CZ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On hraje na kytaru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a) Er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spiele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die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gittare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b)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Sie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spielt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die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Gittare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c) Er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spielt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die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Gitarre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.</a:t>
            </a: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Pěticípá hvězda 3">
            <a:hlinkClick r:id="rId3" action="ppaction://hlinksldjump"/>
          </p:cNvPr>
          <p:cNvSpPr/>
          <p:nvPr/>
        </p:nvSpPr>
        <p:spPr>
          <a:xfrm>
            <a:off x="1224786" y="4311561"/>
            <a:ext cx="1512168" cy="12961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a)</a:t>
            </a:r>
            <a:endParaRPr lang="cs-C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ěticípá hvězda 4">
            <a:hlinkClick r:id="rId4" action="ppaction://hlinksldjump"/>
          </p:cNvPr>
          <p:cNvSpPr/>
          <p:nvPr/>
        </p:nvSpPr>
        <p:spPr>
          <a:xfrm>
            <a:off x="6084168" y="4311561"/>
            <a:ext cx="1512168" cy="129614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c)</a:t>
            </a:r>
            <a:endParaRPr lang="cs-CZ" sz="3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ěticípá hvězda 5">
            <a:hlinkClick r:id="rId3" action="ppaction://hlinksldjump"/>
          </p:cNvPr>
          <p:cNvSpPr/>
          <p:nvPr/>
        </p:nvSpPr>
        <p:spPr>
          <a:xfrm>
            <a:off x="3707904" y="4309213"/>
            <a:ext cx="1512168" cy="129614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b)</a:t>
            </a:r>
            <a:endParaRPr lang="cs-CZ" sz="3200" b="1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7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cs-CZ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Doplň</a:t>
            </a:r>
            <a:endParaRPr lang="cs-CZ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Wo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…….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du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err="1">
                <a:solidFill>
                  <a:schemeClr val="bg1"/>
                </a:solidFill>
                <a:latin typeface="Adobe Caslon Pro Bold" pitchFamily="18" charset="-18"/>
              </a:rPr>
              <a:t>m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agst</a:t>
            </a:r>
            <a:endParaRPr lang="cs-CZ" dirty="0" smtClean="0">
              <a:solidFill>
                <a:schemeClr val="bg1"/>
              </a:solidFill>
              <a:latin typeface="Adobe Caslon Pro Bold" pitchFamily="18" charset="-18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 err="1">
                <a:solidFill>
                  <a:schemeClr val="bg1"/>
                </a:solidFill>
                <a:latin typeface="Adobe Caslon Pro Bold" pitchFamily="18" charset="-18"/>
              </a:rPr>
              <a:t>k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ommt</a:t>
            </a:r>
            <a:endParaRPr lang="cs-CZ" dirty="0" smtClean="0">
              <a:solidFill>
                <a:schemeClr val="bg1"/>
              </a:solidFill>
              <a:latin typeface="Adobe Caslon Pro Bold" pitchFamily="18" charset="-18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wohnst</a:t>
            </a: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Pěticípá hvězda 3">
            <a:hlinkClick r:id="rId3" action="ppaction://hlinksldjump"/>
          </p:cNvPr>
          <p:cNvSpPr/>
          <p:nvPr/>
        </p:nvSpPr>
        <p:spPr>
          <a:xfrm>
            <a:off x="1224786" y="4311561"/>
            <a:ext cx="1512168" cy="12961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a)</a:t>
            </a:r>
            <a:endParaRPr lang="cs-C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ěticípá hvězda 4">
            <a:hlinkClick r:id="rId4" action="ppaction://hlinksldjump"/>
          </p:cNvPr>
          <p:cNvSpPr/>
          <p:nvPr/>
        </p:nvSpPr>
        <p:spPr>
          <a:xfrm>
            <a:off x="6084168" y="4311561"/>
            <a:ext cx="1512168" cy="129614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c)</a:t>
            </a:r>
            <a:endParaRPr lang="cs-CZ" sz="3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ěticípá hvězda 5">
            <a:hlinkClick r:id="rId3" action="ppaction://hlinksldjump"/>
          </p:cNvPr>
          <p:cNvSpPr/>
          <p:nvPr/>
        </p:nvSpPr>
        <p:spPr>
          <a:xfrm>
            <a:off x="3707904" y="4309213"/>
            <a:ext cx="1512168" cy="129614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b)</a:t>
            </a:r>
            <a:endParaRPr lang="cs-CZ" sz="3200" b="1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6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cs-CZ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Kde je chyba?</a:t>
            </a:r>
            <a:endParaRPr lang="cs-CZ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Která čísla nejdou správně za sebou?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neunzehn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dreizehn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vierzehn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eins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zwei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drei</a:t>
            </a:r>
            <a:endParaRPr lang="cs-CZ" dirty="0" smtClean="0">
              <a:solidFill>
                <a:schemeClr val="bg1"/>
              </a:solidFill>
              <a:latin typeface="Adobe Caslon Pro Bold" pitchFamily="18" charset="-18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sechzehn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seibzehn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achtzehn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</a:p>
          <a:p>
            <a:pPr marL="514350" indent="-514350">
              <a:buAutoNum type="alphaLcParenR"/>
            </a:pP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Pěticípá hvězda 3">
            <a:hlinkClick r:id="rId3" action="ppaction://hlinksldjump"/>
          </p:cNvPr>
          <p:cNvSpPr/>
          <p:nvPr/>
        </p:nvSpPr>
        <p:spPr>
          <a:xfrm>
            <a:off x="1224786" y="4311561"/>
            <a:ext cx="1512168" cy="12961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a)</a:t>
            </a:r>
            <a:endParaRPr lang="cs-C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ěticípá hvězda 4">
            <a:hlinkClick r:id="rId3" action="ppaction://hlinksldjump"/>
          </p:cNvPr>
          <p:cNvSpPr/>
          <p:nvPr/>
        </p:nvSpPr>
        <p:spPr>
          <a:xfrm>
            <a:off x="6084168" y="4311561"/>
            <a:ext cx="1512168" cy="129614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c)</a:t>
            </a:r>
            <a:endParaRPr lang="cs-CZ" sz="3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ěticípá hvězda 5">
            <a:hlinkClick r:id="rId4" action="ppaction://hlinksldjump"/>
          </p:cNvPr>
          <p:cNvSpPr/>
          <p:nvPr/>
        </p:nvSpPr>
        <p:spPr>
          <a:xfrm>
            <a:off x="3707904" y="4309213"/>
            <a:ext cx="1512168" cy="129614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b)</a:t>
            </a:r>
            <a:endParaRPr lang="cs-CZ" sz="3200" b="1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6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Poznáš barvu</a:t>
            </a:r>
            <a:endParaRPr lang="cs-CZ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err="1">
                <a:solidFill>
                  <a:schemeClr val="bg1"/>
                </a:solidFill>
                <a:latin typeface="Adobe Caslon Pro Bold" pitchFamily="18" charset="-18"/>
              </a:rPr>
              <a:t>g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elb</a:t>
            </a:r>
            <a:endParaRPr lang="cs-CZ" dirty="0" smtClean="0">
              <a:solidFill>
                <a:schemeClr val="bg1"/>
              </a:solidFill>
              <a:latin typeface="Adobe Caslon Pro Bold" pitchFamily="18" charset="-18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>
                <a:solidFill>
                  <a:schemeClr val="bg1"/>
                </a:solidFill>
                <a:latin typeface="Adobe Caslon Pro Bold" pitchFamily="18" charset="-18"/>
              </a:rPr>
              <a:t>z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elená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>
                <a:solidFill>
                  <a:schemeClr val="bg1"/>
                </a:solidFill>
                <a:latin typeface="Adobe Caslon Pro Bold" pitchFamily="18" charset="-18"/>
              </a:rPr>
              <a:t>h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nědá</a:t>
            </a:r>
          </a:p>
          <a:p>
            <a:pPr marL="514350" indent="-514350">
              <a:buFont typeface="+mj-lt"/>
              <a:buAutoNum type="alphaLcParenR"/>
            </a:pPr>
            <a:r>
              <a:rPr lang="cs-CZ" smtClean="0">
                <a:solidFill>
                  <a:schemeClr val="bg1"/>
                </a:solidFill>
                <a:latin typeface="Adobe Caslon Pro Bold" pitchFamily="18" charset="-18"/>
              </a:rPr>
              <a:t>žlutá</a:t>
            </a: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Pěticípá hvězda 3">
            <a:hlinkClick r:id="rId3" action="ppaction://hlinksldjump"/>
          </p:cNvPr>
          <p:cNvSpPr/>
          <p:nvPr/>
        </p:nvSpPr>
        <p:spPr>
          <a:xfrm>
            <a:off x="1224786" y="4311561"/>
            <a:ext cx="1512168" cy="12961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a)</a:t>
            </a:r>
            <a:endParaRPr lang="cs-C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ěticípá hvězda 4">
            <a:hlinkClick r:id="rId4" action="ppaction://hlinksldjump"/>
          </p:cNvPr>
          <p:cNvSpPr/>
          <p:nvPr/>
        </p:nvSpPr>
        <p:spPr>
          <a:xfrm>
            <a:off x="6084168" y="4311561"/>
            <a:ext cx="1512168" cy="129614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c)</a:t>
            </a:r>
            <a:endParaRPr lang="cs-CZ" sz="3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ěticípá hvězda 5">
            <a:hlinkClick r:id="rId3" action="ppaction://hlinksldjump"/>
          </p:cNvPr>
          <p:cNvSpPr/>
          <p:nvPr/>
        </p:nvSpPr>
        <p:spPr>
          <a:xfrm>
            <a:off x="3707904" y="4309213"/>
            <a:ext cx="1512168" cy="129614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b)</a:t>
            </a:r>
            <a:endParaRPr lang="cs-CZ" sz="3200" b="1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6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Otázky</a:t>
            </a:r>
            <a:endParaRPr lang="cs-CZ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1. Co je správně napsané?</a:t>
            </a:r>
          </a:p>
          <a:p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2. Co je správně přeložené?</a:t>
            </a:r>
          </a:p>
          <a:p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3. Doplň</a:t>
            </a:r>
          </a:p>
          <a:p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4. Kde je chyba?</a:t>
            </a:r>
          </a:p>
          <a:p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5. Poznáš barvu?</a:t>
            </a:r>
          </a:p>
          <a:p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6. Dny v týdnu</a:t>
            </a: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6876256" y="4797152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Začni</a:t>
            </a:r>
            <a:endParaRPr lang="cs-CZ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2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Dny v týdnu</a:t>
            </a:r>
            <a:endParaRPr lang="cs-CZ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Co je správně?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Montag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Deinstag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Mittwoch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Freitag</a:t>
            </a:r>
            <a:endParaRPr lang="cs-CZ" dirty="0" smtClean="0">
              <a:solidFill>
                <a:schemeClr val="bg1"/>
              </a:solidFill>
              <a:latin typeface="Adobe Caslon Pro Bold" pitchFamily="18" charset="-18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Samstag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Donnerstag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Sonntag</a:t>
            </a:r>
            <a:endParaRPr lang="cs-CZ" dirty="0" smtClean="0">
              <a:solidFill>
                <a:schemeClr val="bg1"/>
              </a:solidFill>
              <a:latin typeface="Adobe Caslon Pro Bold" pitchFamily="18" charset="-18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Mittwoch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Donnerstag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Freitag</a:t>
            </a: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Pěticípá hvězda 3">
            <a:hlinkClick r:id="rId3" action="ppaction://hlinksldjump"/>
          </p:cNvPr>
          <p:cNvSpPr/>
          <p:nvPr/>
        </p:nvSpPr>
        <p:spPr>
          <a:xfrm>
            <a:off x="1224786" y="4311561"/>
            <a:ext cx="1512168" cy="12961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a)</a:t>
            </a:r>
            <a:endParaRPr lang="cs-CZ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ěticípá hvězda 4">
            <a:hlinkClick r:id="rId4" action="ppaction://hlinksldjump"/>
          </p:cNvPr>
          <p:cNvSpPr/>
          <p:nvPr/>
        </p:nvSpPr>
        <p:spPr>
          <a:xfrm>
            <a:off x="6084168" y="4311561"/>
            <a:ext cx="1512168" cy="129614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c)</a:t>
            </a:r>
            <a:endParaRPr lang="cs-CZ" sz="3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ěticípá hvězda 5">
            <a:hlinkClick r:id="rId3" action="ppaction://hlinksldjump"/>
          </p:cNvPr>
          <p:cNvSpPr/>
          <p:nvPr/>
        </p:nvSpPr>
        <p:spPr>
          <a:xfrm>
            <a:off x="3707904" y="4309213"/>
            <a:ext cx="1512168" cy="129614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b)</a:t>
            </a:r>
            <a:endParaRPr lang="cs-CZ" sz="3200" b="1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645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Hodnocení</a:t>
            </a:r>
            <a:endParaRPr lang="cs-CZ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Hodnocení podle počtu bodů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6 z 6 bodů – 1*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5 z 6 bodů – 1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4 z 6 bodů – 2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3 z 6 bodů – 3</a:t>
            </a:r>
            <a:endParaRPr lang="cs-CZ" dirty="0" smtClean="0">
              <a:solidFill>
                <a:srgbClr val="FF0000"/>
              </a:solidFill>
              <a:latin typeface="Adobe Caslon Pro Bold" pitchFamily="18" charset="-1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76056" y="2204864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  <a:latin typeface="Adobe Caslon Pro Bold" pitchFamily="18" charset="-18"/>
              </a:rPr>
              <a:t>2 z 6 bodů – 4</a:t>
            </a:r>
          </a:p>
          <a:p>
            <a:r>
              <a:rPr lang="cs-CZ" sz="3200" dirty="0">
                <a:solidFill>
                  <a:schemeClr val="bg1"/>
                </a:solidFill>
                <a:latin typeface="Adobe Caslon Pro Bold" pitchFamily="18" charset="-18"/>
              </a:rPr>
              <a:t>1 z 6 bodů – 5</a:t>
            </a:r>
          </a:p>
          <a:p>
            <a:r>
              <a:rPr lang="cs-CZ" sz="3200" dirty="0">
                <a:solidFill>
                  <a:schemeClr val="bg1"/>
                </a:solidFill>
                <a:latin typeface="Adobe Caslon Pro Bold" pitchFamily="18" charset="-18"/>
              </a:rPr>
              <a:t>0 z </a:t>
            </a:r>
            <a:r>
              <a:rPr lang="cs-CZ" sz="3200" dirty="0" smtClean="0">
                <a:solidFill>
                  <a:schemeClr val="bg1"/>
                </a:solidFill>
                <a:latin typeface="Adobe Caslon Pro Bold" pitchFamily="18" charset="-18"/>
              </a:rPr>
              <a:t>6 bodů - 5</a:t>
            </a:r>
            <a:endParaRPr lang="cs-CZ" sz="3200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78091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Konec </a:t>
            </a:r>
            <a:r>
              <a:rPr lang="cs-CZ" b="1" spc="50" dirty="0" err="1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Quizu</a:t>
            </a:r>
            <a:r>
              <a:rPr lang="cs-CZ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cs-CZ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>
              <a:solidFill>
                <a:schemeClr val="bg1"/>
              </a:solidFill>
              <a:latin typeface="Adobe Caslon Pro Bold" pitchFamily="18" charset="-18"/>
            </a:endParaRPr>
          </a:p>
          <a:p>
            <a:pPr marL="0" indent="0" algn="ctr">
              <a:buNone/>
            </a:pP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  <a:p>
            <a:pPr marL="0" indent="0" algn="ctr">
              <a:buNone/>
            </a:pPr>
            <a:endParaRPr lang="cs-CZ" dirty="0" smtClean="0">
              <a:solidFill>
                <a:schemeClr val="bg1"/>
              </a:solidFill>
              <a:latin typeface="Adobe Caslon Pro Bold" pitchFamily="18" charset="-18"/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Děkuji za vyplnění </a:t>
            </a:r>
            <a:r>
              <a:rPr lang="cs-CZ" dirty="0" err="1" smtClean="0">
                <a:solidFill>
                  <a:schemeClr val="bg1"/>
                </a:solidFill>
                <a:latin typeface="Adobe Caslon Pro Bold" pitchFamily="18" charset="-18"/>
              </a:rPr>
              <a:t>Quizu</a:t>
            </a:r>
            <a:r>
              <a:rPr lang="cs-CZ" dirty="0" smtClean="0">
                <a:solidFill>
                  <a:schemeClr val="bg1"/>
                </a:solidFill>
                <a:latin typeface="Adobe Caslon Pro Bold" pitchFamily="18" charset="-18"/>
              </a:rPr>
              <a:t> </a:t>
            </a:r>
            <a:endParaRPr lang="cs-CZ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3442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ŠPATNĚ!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Neodpověděl/a si správně. Zkus to znovu, nebo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716016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2483768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Zkusím to znovu</a:t>
            </a:r>
            <a:endParaRPr lang="cs-CZ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2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SPRÁVNĚ!!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Odpověděl/a si správně.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3707904" y="2441670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3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SPRÁVNĚ!!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Odpověděl/a si správně.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3707904" y="2441670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6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ŠPATNĚ!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Neodpověděl/a si správně. Zkus to znovu, nebo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716016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2483768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Zkusím to znovu</a:t>
            </a:r>
            <a:endParaRPr lang="cs-CZ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73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SPRÁVNĚ!!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Odpověděl/a si správně.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3707904" y="2441670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8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ŠPATNĚ!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Neodpověděl/a si správně. Zkus to znovu, nebo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716016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2483768" y="2876453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Zkusím to znovu</a:t>
            </a:r>
            <a:endParaRPr lang="cs-CZ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79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SPRÁVNĚ!!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>
                <a:solidFill>
                  <a:schemeClr val="bg1"/>
                </a:solidFill>
                <a:latin typeface="Adobe Caslon Pro Bold" pitchFamily="18" charset="-18"/>
              </a:rPr>
              <a:t>Odpověděl/a si správně. Pokračuj na další otázku.</a:t>
            </a:r>
            <a:endParaRPr lang="cs-CZ" i="1" dirty="0">
              <a:solidFill>
                <a:schemeClr val="bg1"/>
              </a:solidFill>
              <a:latin typeface="Adobe Caslon Pro Bold" pitchFamily="18" charset="-18"/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3707904" y="2441670"/>
            <a:ext cx="1728192" cy="100811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Pokračuju na další otázku</a:t>
            </a:r>
            <a:endParaRPr lang="cs-C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6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476</Words>
  <Application>Microsoft Office PowerPoint</Application>
  <PresentationFormat>Předvádění na obrazovce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Quiz</vt:lpstr>
      <vt:lpstr>Otázky</vt:lpstr>
      <vt:lpstr>ŠPATNĚ!</vt:lpstr>
      <vt:lpstr>SPRÁVNĚ!!</vt:lpstr>
      <vt:lpstr>SPRÁVNĚ!!</vt:lpstr>
      <vt:lpstr>ŠPATNĚ!</vt:lpstr>
      <vt:lpstr>SPRÁVNĚ!!</vt:lpstr>
      <vt:lpstr>ŠPATNĚ!</vt:lpstr>
      <vt:lpstr>SPRÁVNĚ!!</vt:lpstr>
      <vt:lpstr>ŠPATNĚ!</vt:lpstr>
      <vt:lpstr>ŠPATNĚ!</vt:lpstr>
      <vt:lpstr>SPRÁVNĚ!!</vt:lpstr>
      <vt:lpstr>ŠPATNĚ!</vt:lpstr>
      <vt:lpstr>SPRÁVNĚ!!</vt:lpstr>
      <vt:lpstr>1. Co je správně napsané?</vt:lpstr>
      <vt:lpstr>2. Co je správně přeložené?</vt:lpstr>
      <vt:lpstr>3. Doplň</vt:lpstr>
      <vt:lpstr>4. Kde je chyba?</vt:lpstr>
      <vt:lpstr>5. Poznáš barvu</vt:lpstr>
      <vt:lpstr>6. Dny v týdnu</vt:lpstr>
      <vt:lpstr>Hodnocení</vt:lpstr>
      <vt:lpstr>Konec Quizu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Asus</dc:creator>
  <cp:lastModifiedBy>Asus</cp:lastModifiedBy>
  <cp:revision>10</cp:revision>
  <dcterms:created xsi:type="dcterms:W3CDTF">2015-09-23T18:57:41Z</dcterms:created>
  <dcterms:modified xsi:type="dcterms:W3CDTF">2015-09-27T17:22:56Z</dcterms:modified>
</cp:coreProperties>
</file>