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0080625" cy="7559675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116" y="18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Obrázek 36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38" name="Obrázek 37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>
                <a:latin typeface="Times New Roman"/>
              </a:rPr>
              <a:t>&lt;datum/čas&gt;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cs-CZ" sz="1400">
                <a:latin typeface="Times New Roman"/>
              </a:rPr>
              <a:t>&lt;zápatí&gt;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16C512FB-4FB2-41CA-915D-12C26D972CE4}" type="slidenum">
              <a:rPr lang="cs-CZ" sz="1400">
                <a:latin typeface="Times New Roman"/>
              </a:rPr>
              <a:pPr algn="r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400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8346" y="1344569"/>
            <a:ext cx="8286808" cy="621510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254494" y="422251"/>
            <a:ext cx="215397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tx2">
                    <a:lumMod val="75000"/>
                  </a:schemeClr>
                </a:solidFill>
                <a:latin typeface="Segoe Script" pitchFamily="34" charset="0"/>
              </a:rPr>
              <a:t>Vítejte</a:t>
            </a:r>
            <a:endParaRPr lang="cs-CZ" sz="4400" dirty="0">
              <a:solidFill>
                <a:schemeClr val="tx2">
                  <a:lumMod val="75000"/>
                </a:schemeClr>
              </a:solidFill>
              <a:latin typeface="Segoe Script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400">
                <a:solidFill>
                  <a:srgbClr val="FF3300"/>
                </a:solidFill>
                <a:latin typeface="Segoe Script"/>
              </a:rPr>
              <a:t>Počítačová učebna</a:t>
            </a:r>
            <a:endParaRPr/>
          </a:p>
        </p:txBody>
      </p:sp>
      <p:sp>
        <p:nvSpPr>
          <p:cNvPr id="66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67" name="Obrázek 66"/>
          <p:cNvPicPr/>
          <p:nvPr/>
        </p:nvPicPr>
        <p:blipFill>
          <a:blip r:embed="rId2" cstate="print"/>
          <a:stretch/>
        </p:blipFill>
        <p:spPr>
          <a:xfrm>
            <a:off x="1461600" y="1769040"/>
            <a:ext cx="7106400" cy="5270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0" fill="hold"/>
                                        <p:tgtEl>
                                          <p:spTgt spid="65">
                                            <p:txEl>
                                              <p:p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65">
                                            <p:txEl>
                                              <p:p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65">
                                            <p:txEl>
                                              <p:p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0" fill="hold"/>
                                        <p:tgtEl>
                                          <p:spTgt spid="65">
                                            <p:txEl>
                                              <p:p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freeze">
                            <p:stCondLst>
                              <p:cond delay="5000"/>
                            </p:stCondLst>
                            <p:childTnLst>
                              <p:par>
                                <p:cTn id="12" presetID="5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5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Segoe Script"/>
              </a:rPr>
              <a:t>Cvič. Kuchyňky        dílny </a:t>
            </a:r>
            <a:r>
              <a:rPr lang="cs-CZ" sz="4400">
                <a:latin typeface="Arial"/>
              </a:rPr>
              <a:t>  </a:t>
            </a:r>
            <a:endParaRPr/>
          </a:p>
        </p:txBody>
      </p:sp>
      <p:sp>
        <p:nvSpPr>
          <p:cNvPr id="69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Obrázek 69"/>
          <p:cNvPicPr/>
          <p:nvPr/>
        </p:nvPicPr>
        <p:blipFill>
          <a:blip r:embed="rId2"/>
          <a:stretch/>
        </p:blipFill>
        <p:spPr>
          <a:xfrm>
            <a:off x="576000" y="1563480"/>
            <a:ext cx="5162400" cy="5466240"/>
          </a:xfrm>
          <a:prstGeom prst="rect">
            <a:avLst/>
          </a:prstGeom>
          <a:ln>
            <a:noFill/>
          </a:ln>
        </p:spPr>
      </p:pic>
      <p:pic>
        <p:nvPicPr>
          <p:cNvPr id="71" name="Obrázek 70"/>
          <p:cNvPicPr/>
          <p:nvPr/>
        </p:nvPicPr>
        <p:blipFill>
          <a:blip r:embed="rId3"/>
          <a:stretch/>
        </p:blipFill>
        <p:spPr>
          <a:xfrm>
            <a:off x="5577120" y="1505160"/>
            <a:ext cx="4464000" cy="552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circle(in)">
                                      <p:cBhvr additive="repl">
                                        <p:cTn id="7" dur="2000"/>
                                        <p:tgtEl>
                                          <p:spTgt spid="68">
                                            <p:txEl>
                                              <p:pRg st="0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freeze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11" dur="5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freeze">
                            <p:stCondLst>
                              <p:cond delay="7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diamond(in)">
                                      <p:cBhvr additive="repl">
                                        <p:cTn id="15" dur="5000"/>
                                        <p:tgtEl>
                                          <p:spTgt spid="68">
                                            <p:txEl>
                                              <p:pRg st="0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freeze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9" dur="5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Beseda s Petrem </a:t>
            </a:r>
            <a:r>
              <a:rPr lang="cs-CZ" b="1" dirty="0" err="1" smtClean="0">
                <a:solidFill>
                  <a:srgbClr val="FFFF00"/>
                </a:solidFill>
              </a:rPr>
              <a:t>Morkesem</a:t>
            </a:r>
            <a:r>
              <a:rPr lang="cs-CZ" b="1" dirty="0" smtClean="0">
                <a:solidFill>
                  <a:srgbClr val="FFFF00"/>
                </a:solidFill>
              </a:rPr>
              <a:t>                                            </a:t>
            </a:r>
            <a:r>
              <a:rPr lang="cs-CZ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Noc s Andersenem</a:t>
            </a:r>
            <a:br>
              <a:rPr lang="cs-CZ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/>
          </p:nvPr>
        </p:nvSpPr>
        <p:spPr>
          <a:xfrm>
            <a:off x="554651" y="6745182"/>
            <a:ext cx="9071640" cy="4384440"/>
          </a:xfrm>
        </p:spPr>
        <p:txBody>
          <a:bodyPr/>
          <a:lstStyle/>
          <a:p>
            <a:r>
              <a:rPr lang="cs-CZ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PATRON -1. a 9. třída</a:t>
            </a:r>
            <a:endParaRPr lang="cs-CZ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1038888"/>
            <a:ext cx="3503612" cy="26277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384" y="983496"/>
            <a:ext cx="4463720" cy="33477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142" y="4331286"/>
            <a:ext cx="3983666" cy="298775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7400940" y="6708662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La </a:t>
            </a:r>
            <a:r>
              <a:rPr lang="cs-CZ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Ngonpo</a:t>
            </a:r>
            <a:endParaRPr lang="cs-CZ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8" y="3715342"/>
            <a:ext cx="4030439" cy="302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1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11222" y="922317"/>
            <a:ext cx="857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287784" y="251445"/>
            <a:ext cx="957706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/>
            <a:r>
              <a:rPr lang="cs-CZ" sz="3200" b="1" dirty="0">
                <a:solidFill>
                  <a:srgbClr val="FFFF00"/>
                </a:solidFill>
                <a:latin typeface="Liberation Sans" panose="020B0604020202020204" pitchFamily="34" charset="0"/>
              </a:rPr>
              <a:t>Základní škola Nový Rychnov byla založena </a:t>
            </a:r>
            <a:r>
              <a:rPr lang="cs-CZ" sz="3200" b="1" dirty="0">
                <a:solidFill>
                  <a:srgbClr val="FFFF00"/>
                </a:solidFill>
                <a:latin typeface="Mangal" panose="02040503050203030202" pitchFamily="18" charset="0"/>
              </a:rPr>
              <a:t>roku </a:t>
            </a:r>
            <a:r>
              <a:rPr lang="cs-CZ" sz="3200" b="1" i="1" u="sng" dirty="0">
                <a:solidFill>
                  <a:srgbClr val="FFFF00"/>
                </a:solidFill>
                <a:latin typeface="Mangal" panose="02040503050203030202" pitchFamily="18" charset="0"/>
              </a:rPr>
              <a:t>1961</a:t>
            </a:r>
            <a:r>
              <a:rPr lang="cs-CZ" sz="3200" b="1" dirty="0">
                <a:solidFill>
                  <a:srgbClr val="FFFF00"/>
                </a:solidFill>
                <a:latin typeface="Mangal" panose="02040503050203030202" pitchFamily="18" charset="0"/>
              </a:rPr>
              <a:t>. Původní škola byla místo dnešního poštovního úřadu. V roce </a:t>
            </a:r>
            <a:r>
              <a:rPr lang="cs-CZ" sz="3200" b="1" i="1" u="sng" dirty="0">
                <a:solidFill>
                  <a:srgbClr val="FFFF00"/>
                </a:solidFill>
                <a:latin typeface="Mangal" panose="02040503050203030202" pitchFamily="18" charset="0"/>
              </a:rPr>
              <a:t>1985</a:t>
            </a:r>
            <a:r>
              <a:rPr lang="cs-CZ" sz="3200" b="1" dirty="0">
                <a:solidFill>
                  <a:srgbClr val="FFFF00"/>
                </a:solidFill>
                <a:latin typeface="Mangal" panose="02040503050203030202" pitchFamily="18" charset="0"/>
              </a:rPr>
              <a:t> byla dokončena přístavba. </a:t>
            </a:r>
            <a:endParaRPr lang="cs-CZ" sz="3200" b="1" dirty="0" smtClean="0">
              <a:solidFill>
                <a:srgbClr val="FFFF00"/>
              </a:solidFill>
              <a:latin typeface="Mangal" panose="02040503050203030202" pitchFamily="18" charset="0"/>
            </a:endParaRPr>
          </a:p>
          <a:p>
            <a:pPr marR="0" algn="just"/>
            <a:r>
              <a:rPr lang="cs-CZ" sz="3200" b="1" dirty="0" smtClean="0">
                <a:solidFill>
                  <a:srgbClr val="FFFF00"/>
                </a:solidFill>
                <a:latin typeface="Mangal" panose="02040503050203030202" pitchFamily="18" charset="0"/>
              </a:rPr>
              <a:t>Ve </a:t>
            </a:r>
            <a:r>
              <a:rPr lang="cs-CZ" sz="3200" b="1" dirty="0">
                <a:solidFill>
                  <a:srgbClr val="FFFF00"/>
                </a:solidFill>
                <a:latin typeface="Mangal" panose="02040503050203030202" pitchFamily="18" charset="0"/>
              </a:rPr>
              <a:t>škole je 12 učeben z toho 5 odborných. Ve škole je 120 </a:t>
            </a:r>
            <a:r>
              <a:rPr lang="cs-CZ" sz="3200" b="1" dirty="0" smtClean="0">
                <a:solidFill>
                  <a:srgbClr val="FFFF00"/>
                </a:solidFill>
                <a:latin typeface="Mangal" panose="02040503050203030202" pitchFamily="18" charset="0"/>
              </a:rPr>
              <a:t>žáků, na </a:t>
            </a:r>
            <a:r>
              <a:rPr lang="cs-CZ" sz="3200" b="1" dirty="0">
                <a:solidFill>
                  <a:srgbClr val="FFFF00"/>
                </a:solidFill>
                <a:latin typeface="Mangal" panose="02040503050203030202" pitchFamily="18" charset="0"/>
              </a:rPr>
              <a:t>prvním stupni : 69 a na </a:t>
            </a:r>
            <a:r>
              <a:rPr lang="cs-CZ" sz="3200" b="1" dirty="0" smtClean="0">
                <a:solidFill>
                  <a:srgbClr val="FFFF00"/>
                </a:solidFill>
                <a:latin typeface="Mangal" panose="02040503050203030202" pitchFamily="18" charset="0"/>
              </a:rPr>
              <a:t>druhém 51. </a:t>
            </a:r>
          </a:p>
          <a:p>
            <a:pPr marR="0" algn="just"/>
            <a:r>
              <a:rPr lang="cs-CZ" sz="3200" b="1" dirty="0" smtClean="0">
                <a:solidFill>
                  <a:srgbClr val="FFFF00"/>
                </a:solidFill>
                <a:latin typeface="Mangal" panose="02040503050203030202" pitchFamily="18" charset="0"/>
              </a:rPr>
              <a:t>Naše </a:t>
            </a:r>
            <a:r>
              <a:rPr lang="cs-CZ" sz="3200" b="1" dirty="0">
                <a:solidFill>
                  <a:srgbClr val="FFFF00"/>
                </a:solidFill>
                <a:latin typeface="Mangal" panose="02040503050203030202" pitchFamily="18" charset="0"/>
              </a:rPr>
              <a:t>škola se většinou umístí na nějakém dobrém místě v </a:t>
            </a:r>
            <a:r>
              <a:rPr lang="cs-CZ" sz="3200" b="1" dirty="0" smtClean="0">
                <a:solidFill>
                  <a:srgbClr val="FFFF00"/>
                </a:solidFill>
                <a:latin typeface="Mangal" panose="02040503050203030202" pitchFamily="18" charset="0"/>
              </a:rPr>
              <a:t>soutěžích, jak  sportovních, tak vědomostních zapojuje se do různých projektů a využívá moderní technologie k výuce. I když je to malá venkovská škola má k dispozici počítačovou učebnu a 3 interaktivní tabule. </a:t>
            </a:r>
            <a:endParaRPr lang="cs-CZ" sz="3200" b="1" dirty="0">
              <a:solidFill>
                <a:srgbClr val="FFFF00"/>
              </a:solidFill>
              <a:latin typeface="Mangal" panose="02040503050203030202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5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46" name="Obrázek 45"/>
          <p:cNvPicPr/>
          <p:nvPr/>
        </p:nvPicPr>
        <p:blipFill>
          <a:blip r:embed="rId2" cstate="print"/>
          <a:stretch/>
        </p:blipFill>
        <p:spPr>
          <a:xfrm>
            <a:off x="527040" y="1769040"/>
            <a:ext cx="8544960" cy="5355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 additive="repl">
                                        <p:cTn id="7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400">
                <a:solidFill>
                  <a:srgbClr val="00CC00"/>
                </a:solidFill>
                <a:latin typeface="Segoe Script"/>
              </a:rPr>
              <a:t>ZŠ Nový Rychnov</a:t>
            </a:r>
            <a:endParaRPr/>
          </a:p>
        </p:txBody>
      </p:sp>
      <p:sp>
        <p:nvSpPr>
          <p:cNvPr id="48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49" name="Obrázek 48"/>
          <p:cNvPicPr/>
          <p:nvPr/>
        </p:nvPicPr>
        <p:blipFill>
          <a:blip r:embed="rId2" cstate="print"/>
          <a:stretch/>
        </p:blipFill>
        <p:spPr>
          <a:xfrm>
            <a:off x="1152000" y="1769400"/>
            <a:ext cx="7538400" cy="4854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0" fill="hold"/>
                                        <p:tgtEl>
                                          <p:spTgt spid="47">
                                            <p:txEl>
                                              <p:p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47">
                                            <p:txEl>
                                              <p:p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freeze">
                            <p:stCondLst>
                              <p:cond delay="5000"/>
                            </p:stCondLst>
                            <p:childTnLst>
                              <p:par>
                                <p:cTn id="10" presetID="4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400">
                <a:solidFill>
                  <a:srgbClr val="111111"/>
                </a:solidFill>
                <a:latin typeface="Segoe Script"/>
              </a:rPr>
              <a:t>Naše respírium</a:t>
            </a:r>
            <a:endParaRPr/>
          </a:p>
        </p:txBody>
      </p:sp>
      <p:sp>
        <p:nvSpPr>
          <p:cNvPr id="51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52" name="Obrázek 51"/>
          <p:cNvPicPr/>
          <p:nvPr/>
        </p:nvPicPr>
        <p:blipFill>
          <a:blip r:embed="rId2" cstate="print"/>
          <a:stretch/>
        </p:blipFill>
        <p:spPr>
          <a:xfrm>
            <a:off x="1368000" y="1711800"/>
            <a:ext cx="7754400" cy="512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45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6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 fmla="y-sin(pi*$)/3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660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9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830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27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410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81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freeze">
                            <p:stCondLst>
                              <p:cond delay="5000"/>
                            </p:stCondLst>
                            <p:childTnLst>
                              <p:par>
                                <p:cTn id="1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400">
                <a:solidFill>
                  <a:srgbClr val="0000CC"/>
                </a:solidFill>
                <a:latin typeface="Segoe Script"/>
              </a:rPr>
              <a:t>jídelna</a:t>
            </a:r>
            <a:endParaRPr/>
          </a:p>
        </p:txBody>
      </p:sp>
      <p:sp>
        <p:nvSpPr>
          <p:cNvPr id="54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55" name="Obrázek 54"/>
          <p:cNvPicPr/>
          <p:nvPr/>
        </p:nvPicPr>
        <p:blipFill>
          <a:blip r:embed="rId2" cstate="print"/>
          <a:stretch/>
        </p:blipFill>
        <p:spPr>
          <a:xfrm>
            <a:off x="1296000" y="2088000"/>
            <a:ext cx="7106400" cy="4840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0" fill="hold"/>
                                        <p:tgtEl>
                                          <p:spTgt spid="53">
                                            <p:txEl>
                                              <p:p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53">
                                            <p:txEl>
                                              <p:p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0"/>
                                        <p:tgtEl>
                                          <p:spTgt spid="53">
                                            <p:txEl>
                                              <p:pRg st="0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freeze">
                            <p:stCondLst>
                              <p:cond delay="5000"/>
                            </p:stCondLst>
                            <p:childTnLst>
                              <p:par>
                                <p:cTn id="11" presetID="3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400">
                <a:solidFill>
                  <a:srgbClr val="0066CC"/>
                </a:solidFill>
                <a:latin typeface="Segoe Script"/>
              </a:rPr>
              <a:t>družina</a:t>
            </a:r>
            <a:endParaRPr/>
          </a:p>
        </p:txBody>
      </p:sp>
      <p:sp>
        <p:nvSpPr>
          <p:cNvPr id="57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58" name="Obrázek 57"/>
          <p:cNvPicPr/>
          <p:nvPr/>
        </p:nvPicPr>
        <p:blipFill>
          <a:blip r:embed="rId2" cstate="print"/>
          <a:stretch/>
        </p:blipFill>
        <p:spPr>
          <a:xfrm>
            <a:off x="1173600" y="2016000"/>
            <a:ext cx="7394400" cy="505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0"/>
                                        <p:tgtEl>
                                          <p:spTgt spid="56">
                                            <p:txEl>
                                              <p:pRg st="0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freeze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3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257" y="1822266"/>
            <a:ext cx="7128791" cy="543976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75816" y="683493"/>
            <a:ext cx="792087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dirty="0">
                <a:solidFill>
                  <a:srgbClr val="FF9900"/>
                </a:solidFill>
                <a:latin typeface="Segoe Script" panose="020B0504020000000003" pitchFamily="34" charset="0"/>
              </a:rPr>
              <a:t>Učebna </a:t>
            </a:r>
            <a:r>
              <a:rPr lang="cs-CZ" sz="4800" dirty="0" smtClean="0">
                <a:solidFill>
                  <a:srgbClr val="FF9900"/>
                </a:solidFill>
                <a:latin typeface="Segoe Script" panose="020B0504020000000003" pitchFamily="34" charset="0"/>
              </a:rPr>
              <a:t>HV</a:t>
            </a:r>
          </a:p>
          <a:p>
            <a:pPr algn="ctr"/>
            <a:r>
              <a:rPr lang="cs-CZ" sz="2000" dirty="0" smtClean="0">
                <a:solidFill>
                  <a:srgbClr val="FF9900"/>
                </a:solidFill>
                <a:latin typeface="Segoe Script" panose="020B0504020000000003" pitchFamily="34" charset="0"/>
              </a:rPr>
              <a:t>Mimo záběr stojí klavír</a:t>
            </a:r>
            <a:endParaRPr lang="cs-CZ" sz="2000" dirty="0">
              <a:solidFill>
                <a:prstClr val="black"/>
              </a:solidFill>
              <a:latin typeface="Mangal" panose="02040503050203030202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400">
                <a:solidFill>
                  <a:srgbClr val="000099"/>
                </a:solidFill>
                <a:latin typeface="Segoe Script"/>
              </a:rPr>
              <a:t>hala</a:t>
            </a:r>
            <a:endParaRPr/>
          </a:p>
        </p:txBody>
      </p:sp>
      <p:sp>
        <p:nvSpPr>
          <p:cNvPr id="63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64" name="Obrázek 63"/>
          <p:cNvPicPr/>
          <p:nvPr/>
        </p:nvPicPr>
        <p:blipFill>
          <a:blip r:embed="rId2" cstate="print"/>
          <a:stretch/>
        </p:blipFill>
        <p:spPr>
          <a:xfrm>
            <a:off x="1583928" y="1549208"/>
            <a:ext cx="7322360" cy="572405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plus(out)">
                                      <p:cBhvr additive="repl">
                                        <p:cTn id="7" dur="2000"/>
                                        <p:tgtEl>
                                          <p:spTgt spid="62">
                                            <p:txEl>
                                              <p:pRg st="0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freeze">
                            <p:stCondLst>
                              <p:cond delay="5000"/>
                            </p:stCondLst>
                            <p:childTnLst>
                              <p:par>
                                <p:cTn id="9" presetID="3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4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136</Words>
  <Application>Microsoft Office PowerPoint</Application>
  <PresentationFormat>Vlastní</PresentationFormat>
  <Paragraphs>16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0" baseType="lpstr">
      <vt:lpstr>Arial</vt:lpstr>
      <vt:lpstr>DejaVu Sans</vt:lpstr>
      <vt:lpstr>Liberation Sans</vt:lpstr>
      <vt:lpstr>Mangal</vt:lpstr>
      <vt:lpstr>Segoe Script</vt:lpstr>
      <vt:lpstr>StarSymbol</vt:lpstr>
      <vt:lpstr>Times New Roman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Beseda s Petrem Morkesem                                            Noc s Andersenem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cp:lastModifiedBy>Mateju Ruzena</cp:lastModifiedBy>
  <cp:revision>5</cp:revision>
  <dcterms:modified xsi:type="dcterms:W3CDTF">2015-04-27T08:50:34Z</dcterms:modified>
</cp:coreProperties>
</file>