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0" r:id="rId2"/>
    <p:sldId id="286" r:id="rId3"/>
    <p:sldId id="283" r:id="rId4"/>
    <p:sldId id="258" r:id="rId5"/>
    <p:sldId id="261" r:id="rId6"/>
    <p:sldId id="260" r:id="rId7"/>
    <p:sldId id="290" r:id="rId8"/>
    <p:sldId id="289" r:id="rId9"/>
    <p:sldId id="279" r:id="rId10"/>
    <p:sldId id="265" r:id="rId11"/>
    <p:sldId id="264" r:id="rId12"/>
    <p:sldId id="303" r:id="rId13"/>
    <p:sldId id="277" r:id="rId14"/>
    <p:sldId id="285" r:id="rId15"/>
    <p:sldId id="273" r:id="rId16"/>
    <p:sldId id="304" r:id="rId17"/>
    <p:sldId id="297" r:id="rId18"/>
    <p:sldId id="296" r:id="rId19"/>
    <p:sldId id="284" r:id="rId20"/>
    <p:sldId id="29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p:scale>
          <a:sx n="80" d="100"/>
          <a:sy n="80" d="100"/>
        </p:scale>
        <p:origin x="288" y="461"/>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0B4017-E306-4E6F-979E-B16218FB6FA2}" type="datetimeFigureOut">
              <a:rPr lang="en-GB" smtClean="0"/>
              <a:pPr/>
              <a:t>30/10/2021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4BDADB-11AF-4327-9326-BF641BAE238B}" type="slidenum">
              <a:rPr lang="en-GB" smtClean="0"/>
              <a:pPr/>
              <a:t>‹nº›</a:t>
            </a:fld>
            <a:endParaRPr lang="en-GB"/>
          </a:p>
        </p:txBody>
      </p:sp>
    </p:spTree>
    <p:extLst>
      <p:ext uri="{BB962C8B-B14F-4D97-AF65-F5344CB8AC3E}">
        <p14:creationId xmlns:p14="http://schemas.microsoft.com/office/powerpoint/2010/main" xmlns="" val="424019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Antarctic</a:t>
            </a:r>
            <a:r>
              <a:rPr lang="en-GB" baseline="0" dirty="0"/>
              <a:t> T</a:t>
            </a:r>
            <a:r>
              <a:rPr lang="en-GB" dirty="0"/>
              <a:t>reaty has 14 articles</a:t>
            </a:r>
            <a:r>
              <a:rPr lang="en-GB" baseline="0" dirty="0"/>
              <a:t> and was signed by 12 Nations in 1959.</a:t>
            </a:r>
            <a:endParaRPr lang="en-GB" dirty="0"/>
          </a:p>
        </p:txBody>
      </p:sp>
      <p:sp>
        <p:nvSpPr>
          <p:cNvPr id="4" name="Slide Number Placeholder 3"/>
          <p:cNvSpPr>
            <a:spLocks noGrp="1"/>
          </p:cNvSpPr>
          <p:nvPr>
            <p:ph type="sldNum" sz="quarter" idx="10"/>
          </p:nvPr>
        </p:nvSpPr>
        <p:spPr/>
        <p:txBody>
          <a:bodyPr/>
          <a:lstStyle/>
          <a:p>
            <a:fld id="{8C87D4B9-8C4B-442E-A7B5-FEC4C163E39E}" type="slidenum">
              <a:rPr lang="en-GB" smtClean="0"/>
              <a:pPr/>
              <a:t>6</a:t>
            </a:fld>
            <a:endParaRPr lang="en-GB"/>
          </a:p>
        </p:txBody>
      </p:sp>
    </p:spTree>
    <p:extLst>
      <p:ext uri="{BB962C8B-B14F-4D97-AF65-F5344CB8AC3E}">
        <p14:creationId xmlns:p14="http://schemas.microsoft.com/office/powerpoint/2010/main" xmlns="" val="1382746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http://en.wikipedia.org/wiki/Research_stations_in_Antarctica </a:t>
            </a:r>
          </a:p>
        </p:txBody>
      </p:sp>
      <p:sp>
        <p:nvSpPr>
          <p:cNvPr id="4" name="Slide Number Placeholder 3"/>
          <p:cNvSpPr>
            <a:spLocks noGrp="1"/>
          </p:cNvSpPr>
          <p:nvPr>
            <p:ph type="sldNum" sz="quarter" idx="10"/>
          </p:nvPr>
        </p:nvSpPr>
        <p:spPr/>
        <p:txBody>
          <a:bodyPr/>
          <a:lstStyle/>
          <a:p>
            <a:fld id="{8C87D4B9-8C4B-442E-A7B5-FEC4C163E39E}" type="slidenum">
              <a:rPr lang="en-GB" smtClean="0"/>
              <a:pPr/>
              <a:t>7</a:t>
            </a:fld>
            <a:endParaRPr lang="en-GB"/>
          </a:p>
        </p:txBody>
      </p:sp>
    </p:spTree>
    <p:extLst>
      <p:ext uri="{BB962C8B-B14F-4D97-AF65-F5344CB8AC3E}">
        <p14:creationId xmlns:p14="http://schemas.microsoft.com/office/powerpoint/2010/main" xmlns="" val="4043974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C87D4B9-8C4B-442E-A7B5-FEC4C163E39E}" type="slidenum">
              <a:rPr lang="en-GB" smtClean="0"/>
              <a:pPr/>
              <a:t>13</a:t>
            </a:fld>
            <a:endParaRPr lang="en-GB"/>
          </a:p>
        </p:txBody>
      </p:sp>
    </p:spTree>
    <p:extLst>
      <p:ext uri="{BB962C8B-B14F-4D97-AF65-F5344CB8AC3E}">
        <p14:creationId xmlns:p14="http://schemas.microsoft.com/office/powerpoint/2010/main" xmlns="" val="560333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From Big to small</a:t>
            </a:r>
            <a:r>
              <a:rPr lang="en-GB" baseline="0" dirty="0"/>
              <a:t> –The </a:t>
            </a:r>
            <a:r>
              <a:rPr lang="en-GB" dirty="0"/>
              <a:t>Blue whale feeds</a:t>
            </a:r>
            <a:r>
              <a:rPr lang="en-GB" baseline="0" dirty="0"/>
              <a:t> by filtering water with krill and other plankton through baleen.</a:t>
            </a:r>
            <a:endParaRPr lang="en-GB" dirty="0"/>
          </a:p>
        </p:txBody>
      </p:sp>
      <p:sp>
        <p:nvSpPr>
          <p:cNvPr id="4" name="Slide Number Placeholder 3"/>
          <p:cNvSpPr>
            <a:spLocks noGrp="1"/>
          </p:cNvSpPr>
          <p:nvPr>
            <p:ph type="sldNum" sz="quarter" idx="10"/>
          </p:nvPr>
        </p:nvSpPr>
        <p:spPr/>
        <p:txBody>
          <a:bodyPr/>
          <a:lstStyle/>
          <a:p>
            <a:fld id="{8C87D4B9-8C4B-442E-A7B5-FEC4C163E39E}" type="slidenum">
              <a:rPr lang="en-GB" smtClean="0"/>
              <a:pPr/>
              <a:t>15</a:t>
            </a:fld>
            <a:endParaRPr lang="en-GB"/>
          </a:p>
        </p:txBody>
      </p:sp>
    </p:spTree>
    <p:extLst>
      <p:ext uri="{BB962C8B-B14F-4D97-AF65-F5344CB8AC3E}">
        <p14:creationId xmlns:p14="http://schemas.microsoft.com/office/powerpoint/2010/main" xmlns="" val="344778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D4A45A-EF88-4A8B-BA2E-F833AE633F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43EE4B98-EE25-424C-83FF-7A24D54F62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142C680C-BE7A-490A-AB9E-75B434EAA896}"/>
              </a:ext>
            </a:extLst>
          </p:cNvPr>
          <p:cNvSpPr>
            <a:spLocks noGrp="1"/>
          </p:cNvSpPr>
          <p:nvPr>
            <p:ph type="dt" sz="half" idx="10"/>
          </p:nvPr>
        </p:nvSpPr>
        <p:spPr/>
        <p:txBody>
          <a:bodyPr/>
          <a:lstStyle/>
          <a:p>
            <a:fld id="{60F6CC1F-D1F4-4D24-BB4D-D4AEC640CA33}" type="datetimeFigureOut">
              <a:rPr lang="en-GB" smtClean="0"/>
              <a:pPr/>
              <a:t>30/10/2021</a:t>
            </a:fld>
            <a:endParaRPr lang="en-GB"/>
          </a:p>
        </p:txBody>
      </p:sp>
      <p:sp>
        <p:nvSpPr>
          <p:cNvPr id="5" name="Footer Placeholder 4">
            <a:extLst>
              <a:ext uri="{FF2B5EF4-FFF2-40B4-BE49-F238E27FC236}">
                <a16:creationId xmlns:a16="http://schemas.microsoft.com/office/drawing/2014/main" xmlns="" id="{E2C788E9-F129-4AE9-9D35-EC4100D5A7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EC172A6-D261-443F-82A9-0783D7C72818}"/>
              </a:ext>
            </a:extLst>
          </p:cNvPr>
          <p:cNvSpPr>
            <a:spLocks noGrp="1"/>
          </p:cNvSpPr>
          <p:nvPr>
            <p:ph type="sldNum" sz="quarter" idx="12"/>
          </p:nvPr>
        </p:nvSpPr>
        <p:spPr/>
        <p:txBody>
          <a:bodyPr/>
          <a:lstStyle/>
          <a:p>
            <a:fld id="{5F32BF38-018C-4331-888A-07FD86D4FABE}" type="slidenum">
              <a:rPr lang="en-GB" smtClean="0"/>
              <a:pPr/>
              <a:t>‹nº›</a:t>
            </a:fld>
            <a:endParaRPr lang="en-GB"/>
          </a:p>
        </p:txBody>
      </p:sp>
    </p:spTree>
    <p:extLst>
      <p:ext uri="{BB962C8B-B14F-4D97-AF65-F5344CB8AC3E}">
        <p14:creationId xmlns:p14="http://schemas.microsoft.com/office/powerpoint/2010/main" xmlns="" val="3815174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9A2721-C7F3-4263-BCA1-39F442A0E69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B269E6B0-0081-48D5-9E19-AEC6F4D4A7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5F5922E-FC8B-4A13-9DD2-42C37C6BE042}"/>
              </a:ext>
            </a:extLst>
          </p:cNvPr>
          <p:cNvSpPr>
            <a:spLocks noGrp="1"/>
          </p:cNvSpPr>
          <p:nvPr>
            <p:ph type="dt" sz="half" idx="10"/>
          </p:nvPr>
        </p:nvSpPr>
        <p:spPr/>
        <p:txBody>
          <a:bodyPr/>
          <a:lstStyle/>
          <a:p>
            <a:fld id="{60F6CC1F-D1F4-4D24-BB4D-D4AEC640CA33}" type="datetimeFigureOut">
              <a:rPr lang="en-GB" smtClean="0"/>
              <a:pPr/>
              <a:t>30/10/2021</a:t>
            </a:fld>
            <a:endParaRPr lang="en-GB"/>
          </a:p>
        </p:txBody>
      </p:sp>
      <p:sp>
        <p:nvSpPr>
          <p:cNvPr id="5" name="Footer Placeholder 4">
            <a:extLst>
              <a:ext uri="{FF2B5EF4-FFF2-40B4-BE49-F238E27FC236}">
                <a16:creationId xmlns:a16="http://schemas.microsoft.com/office/drawing/2014/main" xmlns="" id="{010BC54C-19D6-40DA-8D3B-09E1DBBF73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B05FB02-ADD6-4E31-920F-F7D027236CE2}"/>
              </a:ext>
            </a:extLst>
          </p:cNvPr>
          <p:cNvSpPr>
            <a:spLocks noGrp="1"/>
          </p:cNvSpPr>
          <p:nvPr>
            <p:ph type="sldNum" sz="quarter" idx="12"/>
          </p:nvPr>
        </p:nvSpPr>
        <p:spPr/>
        <p:txBody>
          <a:bodyPr/>
          <a:lstStyle/>
          <a:p>
            <a:fld id="{5F32BF38-018C-4331-888A-07FD86D4FABE}" type="slidenum">
              <a:rPr lang="en-GB" smtClean="0"/>
              <a:pPr/>
              <a:t>‹nº›</a:t>
            </a:fld>
            <a:endParaRPr lang="en-GB"/>
          </a:p>
        </p:txBody>
      </p:sp>
    </p:spTree>
    <p:extLst>
      <p:ext uri="{BB962C8B-B14F-4D97-AF65-F5344CB8AC3E}">
        <p14:creationId xmlns:p14="http://schemas.microsoft.com/office/powerpoint/2010/main" xmlns="" val="3609431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8CFDA74-150C-446A-A429-71F441AA4BB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67E41F24-F19C-4D61-8442-8DBC27B17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D35BF7E-8131-45EA-9E97-2A2D5BCD01B8}"/>
              </a:ext>
            </a:extLst>
          </p:cNvPr>
          <p:cNvSpPr>
            <a:spLocks noGrp="1"/>
          </p:cNvSpPr>
          <p:nvPr>
            <p:ph type="dt" sz="half" idx="10"/>
          </p:nvPr>
        </p:nvSpPr>
        <p:spPr/>
        <p:txBody>
          <a:bodyPr/>
          <a:lstStyle/>
          <a:p>
            <a:fld id="{60F6CC1F-D1F4-4D24-BB4D-D4AEC640CA33}" type="datetimeFigureOut">
              <a:rPr lang="en-GB" smtClean="0"/>
              <a:pPr/>
              <a:t>30/10/2021</a:t>
            </a:fld>
            <a:endParaRPr lang="en-GB"/>
          </a:p>
        </p:txBody>
      </p:sp>
      <p:sp>
        <p:nvSpPr>
          <p:cNvPr id="5" name="Footer Placeholder 4">
            <a:extLst>
              <a:ext uri="{FF2B5EF4-FFF2-40B4-BE49-F238E27FC236}">
                <a16:creationId xmlns:a16="http://schemas.microsoft.com/office/drawing/2014/main" xmlns="" id="{C35B5176-139D-43C9-AD29-251403CD71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62FF9FE-CCB4-40CA-A07C-30D4841CCF6D}"/>
              </a:ext>
            </a:extLst>
          </p:cNvPr>
          <p:cNvSpPr>
            <a:spLocks noGrp="1"/>
          </p:cNvSpPr>
          <p:nvPr>
            <p:ph type="sldNum" sz="quarter" idx="12"/>
          </p:nvPr>
        </p:nvSpPr>
        <p:spPr/>
        <p:txBody>
          <a:bodyPr/>
          <a:lstStyle/>
          <a:p>
            <a:fld id="{5F32BF38-018C-4331-888A-07FD86D4FABE}" type="slidenum">
              <a:rPr lang="en-GB" smtClean="0"/>
              <a:pPr/>
              <a:t>‹nº›</a:t>
            </a:fld>
            <a:endParaRPr lang="en-GB"/>
          </a:p>
        </p:txBody>
      </p:sp>
    </p:spTree>
    <p:extLst>
      <p:ext uri="{BB962C8B-B14F-4D97-AF65-F5344CB8AC3E}">
        <p14:creationId xmlns:p14="http://schemas.microsoft.com/office/powerpoint/2010/main" xmlns="" val="2516715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826DEA-CAA1-474B-8884-F694AB20CD2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B059B93B-0B0B-4689-922C-4575AE081D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A94B96F-6F2E-494E-9A3C-616B2E1D0DD4}"/>
              </a:ext>
            </a:extLst>
          </p:cNvPr>
          <p:cNvSpPr>
            <a:spLocks noGrp="1"/>
          </p:cNvSpPr>
          <p:nvPr>
            <p:ph type="dt" sz="half" idx="10"/>
          </p:nvPr>
        </p:nvSpPr>
        <p:spPr/>
        <p:txBody>
          <a:bodyPr/>
          <a:lstStyle/>
          <a:p>
            <a:fld id="{60F6CC1F-D1F4-4D24-BB4D-D4AEC640CA33}" type="datetimeFigureOut">
              <a:rPr lang="en-GB" smtClean="0"/>
              <a:pPr/>
              <a:t>30/10/2021</a:t>
            </a:fld>
            <a:endParaRPr lang="en-GB"/>
          </a:p>
        </p:txBody>
      </p:sp>
      <p:sp>
        <p:nvSpPr>
          <p:cNvPr id="5" name="Footer Placeholder 4">
            <a:extLst>
              <a:ext uri="{FF2B5EF4-FFF2-40B4-BE49-F238E27FC236}">
                <a16:creationId xmlns:a16="http://schemas.microsoft.com/office/drawing/2014/main" xmlns="" id="{B99332B7-0926-42F5-B147-67D024B906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1113474B-9FF9-4BC9-A544-CC62E352F234}"/>
              </a:ext>
            </a:extLst>
          </p:cNvPr>
          <p:cNvSpPr>
            <a:spLocks noGrp="1"/>
          </p:cNvSpPr>
          <p:nvPr>
            <p:ph type="sldNum" sz="quarter" idx="12"/>
          </p:nvPr>
        </p:nvSpPr>
        <p:spPr/>
        <p:txBody>
          <a:bodyPr/>
          <a:lstStyle/>
          <a:p>
            <a:fld id="{5F32BF38-018C-4331-888A-07FD86D4FABE}" type="slidenum">
              <a:rPr lang="en-GB" smtClean="0"/>
              <a:pPr/>
              <a:t>‹nº›</a:t>
            </a:fld>
            <a:endParaRPr lang="en-GB"/>
          </a:p>
        </p:txBody>
      </p:sp>
    </p:spTree>
    <p:extLst>
      <p:ext uri="{BB962C8B-B14F-4D97-AF65-F5344CB8AC3E}">
        <p14:creationId xmlns:p14="http://schemas.microsoft.com/office/powerpoint/2010/main" xmlns="" val="3175066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752DDC-A36E-4642-9FBB-101EA87C03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6F262D9-8165-49CD-BBCC-0D1ACEAF7C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DCB17DC-8BCE-4966-A88C-D28D5206F8A5}"/>
              </a:ext>
            </a:extLst>
          </p:cNvPr>
          <p:cNvSpPr>
            <a:spLocks noGrp="1"/>
          </p:cNvSpPr>
          <p:nvPr>
            <p:ph type="dt" sz="half" idx="10"/>
          </p:nvPr>
        </p:nvSpPr>
        <p:spPr/>
        <p:txBody>
          <a:bodyPr/>
          <a:lstStyle/>
          <a:p>
            <a:fld id="{60F6CC1F-D1F4-4D24-BB4D-D4AEC640CA33}" type="datetimeFigureOut">
              <a:rPr lang="en-GB" smtClean="0"/>
              <a:pPr/>
              <a:t>30/10/2021</a:t>
            </a:fld>
            <a:endParaRPr lang="en-GB"/>
          </a:p>
        </p:txBody>
      </p:sp>
      <p:sp>
        <p:nvSpPr>
          <p:cNvPr id="5" name="Footer Placeholder 4">
            <a:extLst>
              <a:ext uri="{FF2B5EF4-FFF2-40B4-BE49-F238E27FC236}">
                <a16:creationId xmlns:a16="http://schemas.microsoft.com/office/drawing/2014/main" xmlns="" id="{0119F196-39F8-486D-8F42-20CCCF936E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B758DB6-3E31-4DBB-AEEA-6FB96F3E63BB}"/>
              </a:ext>
            </a:extLst>
          </p:cNvPr>
          <p:cNvSpPr>
            <a:spLocks noGrp="1"/>
          </p:cNvSpPr>
          <p:nvPr>
            <p:ph type="sldNum" sz="quarter" idx="12"/>
          </p:nvPr>
        </p:nvSpPr>
        <p:spPr/>
        <p:txBody>
          <a:bodyPr/>
          <a:lstStyle/>
          <a:p>
            <a:fld id="{5F32BF38-018C-4331-888A-07FD86D4FABE}" type="slidenum">
              <a:rPr lang="en-GB" smtClean="0"/>
              <a:pPr/>
              <a:t>‹nº›</a:t>
            </a:fld>
            <a:endParaRPr lang="en-GB"/>
          </a:p>
        </p:txBody>
      </p:sp>
    </p:spTree>
    <p:extLst>
      <p:ext uri="{BB962C8B-B14F-4D97-AF65-F5344CB8AC3E}">
        <p14:creationId xmlns:p14="http://schemas.microsoft.com/office/powerpoint/2010/main" xmlns="" val="3167193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5BD49A-73B8-49EC-A5E5-344C3CE138C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B5C7EC28-236C-4FB7-BEF8-EBA9366171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B9572560-A0DA-4780-9490-EF47114392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094A5C25-D83D-4729-B674-DA74B69584FD}"/>
              </a:ext>
            </a:extLst>
          </p:cNvPr>
          <p:cNvSpPr>
            <a:spLocks noGrp="1"/>
          </p:cNvSpPr>
          <p:nvPr>
            <p:ph type="dt" sz="half" idx="10"/>
          </p:nvPr>
        </p:nvSpPr>
        <p:spPr/>
        <p:txBody>
          <a:bodyPr/>
          <a:lstStyle/>
          <a:p>
            <a:fld id="{60F6CC1F-D1F4-4D24-BB4D-D4AEC640CA33}" type="datetimeFigureOut">
              <a:rPr lang="en-GB" smtClean="0"/>
              <a:pPr/>
              <a:t>30/10/2021</a:t>
            </a:fld>
            <a:endParaRPr lang="en-GB"/>
          </a:p>
        </p:txBody>
      </p:sp>
      <p:sp>
        <p:nvSpPr>
          <p:cNvPr id="6" name="Footer Placeholder 5">
            <a:extLst>
              <a:ext uri="{FF2B5EF4-FFF2-40B4-BE49-F238E27FC236}">
                <a16:creationId xmlns:a16="http://schemas.microsoft.com/office/drawing/2014/main" xmlns="" id="{4D0BBEB5-8C00-4BF5-8F6C-821DD367E7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A96B3270-79C4-452B-A1E1-75A633F6FB6D}"/>
              </a:ext>
            </a:extLst>
          </p:cNvPr>
          <p:cNvSpPr>
            <a:spLocks noGrp="1"/>
          </p:cNvSpPr>
          <p:nvPr>
            <p:ph type="sldNum" sz="quarter" idx="12"/>
          </p:nvPr>
        </p:nvSpPr>
        <p:spPr/>
        <p:txBody>
          <a:bodyPr/>
          <a:lstStyle/>
          <a:p>
            <a:fld id="{5F32BF38-018C-4331-888A-07FD86D4FABE}" type="slidenum">
              <a:rPr lang="en-GB" smtClean="0"/>
              <a:pPr/>
              <a:t>‹nº›</a:t>
            </a:fld>
            <a:endParaRPr lang="en-GB"/>
          </a:p>
        </p:txBody>
      </p:sp>
    </p:spTree>
    <p:extLst>
      <p:ext uri="{BB962C8B-B14F-4D97-AF65-F5344CB8AC3E}">
        <p14:creationId xmlns:p14="http://schemas.microsoft.com/office/powerpoint/2010/main" xmlns="" val="3994436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962470-D90A-4101-B53C-56FA9BFE2A1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919852D0-C182-410B-B9F9-96338E47C7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FDEDC01-F5D8-4940-B7DF-C796C5DFE3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F8D5DEFA-6669-4053-BD53-C20C9FFBA0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1E356A9-6911-4BCB-9386-A93524C6A7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E375BACD-18A0-4CE4-AD4C-42C5E935A962}"/>
              </a:ext>
            </a:extLst>
          </p:cNvPr>
          <p:cNvSpPr>
            <a:spLocks noGrp="1"/>
          </p:cNvSpPr>
          <p:nvPr>
            <p:ph type="dt" sz="half" idx="10"/>
          </p:nvPr>
        </p:nvSpPr>
        <p:spPr/>
        <p:txBody>
          <a:bodyPr/>
          <a:lstStyle/>
          <a:p>
            <a:fld id="{60F6CC1F-D1F4-4D24-BB4D-D4AEC640CA33}" type="datetimeFigureOut">
              <a:rPr lang="en-GB" smtClean="0"/>
              <a:pPr/>
              <a:t>30/10/2021</a:t>
            </a:fld>
            <a:endParaRPr lang="en-GB"/>
          </a:p>
        </p:txBody>
      </p:sp>
      <p:sp>
        <p:nvSpPr>
          <p:cNvPr id="8" name="Footer Placeholder 7">
            <a:extLst>
              <a:ext uri="{FF2B5EF4-FFF2-40B4-BE49-F238E27FC236}">
                <a16:creationId xmlns:a16="http://schemas.microsoft.com/office/drawing/2014/main" xmlns="" id="{0DB17904-4311-4D67-9E63-C48C30D3FF2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2D6E01F2-0B52-4559-945B-D9F1D7C3272D}"/>
              </a:ext>
            </a:extLst>
          </p:cNvPr>
          <p:cNvSpPr>
            <a:spLocks noGrp="1"/>
          </p:cNvSpPr>
          <p:nvPr>
            <p:ph type="sldNum" sz="quarter" idx="12"/>
          </p:nvPr>
        </p:nvSpPr>
        <p:spPr/>
        <p:txBody>
          <a:bodyPr/>
          <a:lstStyle/>
          <a:p>
            <a:fld id="{5F32BF38-018C-4331-888A-07FD86D4FABE}" type="slidenum">
              <a:rPr lang="en-GB" smtClean="0"/>
              <a:pPr/>
              <a:t>‹nº›</a:t>
            </a:fld>
            <a:endParaRPr lang="en-GB"/>
          </a:p>
        </p:txBody>
      </p:sp>
    </p:spTree>
    <p:extLst>
      <p:ext uri="{BB962C8B-B14F-4D97-AF65-F5344CB8AC3E}">
        <p14:creationId xmlns:p14="http://schemas.microsoft.com/office/powerpoint/2010/main" xmlns="" val="883452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A6D647-9DFC-4393-91E2-C25D3E2C671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08F370BA-8623-4103-AEA1-57C8066EABD4}"/>
              </a:ext>
            </a:extLst>
          </p:cNvPr>
          <p:cNvSpPr>
            <a:spLocks noGrp="1"/>
          </p:cNvSpPr>
          <p:nvPr>
            <p:ph type="dt" sz="half" idx="10"/>
          </p:nvPr>
        </p:nvSpPr>
        <p:spPr/>
        <p:txBody>
          <a:bodyPr/>
          <a:lstStyle/>
          <a:p>
            <a:fld id="{60F6CC1F-D1F4-4D24-BB4D-D4AEC640CA33}" type="datetimeFigureOut">
              <a:rPr lang="en-GB" smtClean="0"/>
              <a:pPr/>
              <a:t>30/10/2021</a:t>
            </a:fld>
            <a:endParaRPr lang="en-GB"/>
          </a:p>
        </p:txBody>
      </p:sp>
      <p:sp>
        <p:nvSpPr>
          <p:cNvPr id="4" name="Footer Placeholder 3">
            <a:extLst>
              <a:ext uri="{FF2B5EF4-FFF2-40B4-BE49-F238E27FC236}">
                <a16:creationId xmlns:a16="http://schemas.microsoft.com/office/drawing/2014/main" xmlns="" id="{7EADEE80-6F7B-4ABF-B8E9-926AF6A9FE8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E9F12E51-D601-4BE1-AE54-85E4B257A93C}"/>
              </a:ext>
            </a:extLst>
          </p:cNvPr>
          <p:cNvSpPr>
            <a:spLocks noGrp="1"/>
          </p:cNvSpPr>
          <p:nvPr>
            <p:ph type="sldNum" sz="quarter" idx="12"/>
          </p:nvPr>
        </p:nvSpPr>
        <p:spPr/>
        <p:txBody>
          <a:bodyPr/>
          <a:lstStyle/>
          <a:p>
            <a:fld id="{5F32BF38-018C-4331-888A-07FD86D4FABE}" type="slidenum">
              <a:rPr lang="en-GB" smtClean="0"/>
              <a:pPr/>
              <a:t>‹nº›</a:t>
            </a:fld>
            <a:endParaRPr lang="en-GB"/>
          </a:p>
        </p:txBody>
      </p:sp>
    </p:spTree>
    <p:extLst>
      <p:ext uri="{BB962C8B-B14F-4D97-AF65-F5344CB8AC3E}">
        <p14:creationId xmlns:p14="http://schemas.microsoft.com/office/powerpoint/2010/main" xmlns="" val="3922096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B04089B-FA31-40C6-9E82-031EDAA2617A}"/>
              </a:ext>
            </a:extLst>
          </p:cNvPr>
          <p:cNvSpPr>
            <a:spLocks noGrp="1"/>
          </p:cNvSpPr>
          <p:nvPr>
            <p:ph type="dt" sz="half" idx="10"/>
          </p:nvPr>
        </p:nvSpPr>
        <p:spPr/>
        <p:txBody>
          <a:bodyPr/>
          <a:lstStyle/>
          <a:p>
            <a:fld id="{60F6CC1F-D1F4-4D24-BB4D-D4AEC640CA33}" type="datetimeFigureOut">
              <a:rPr lang="en-GB" smtClean="0"/>
              <a:pPr/>
              <a:t>30/10/2021</a:t>
            </a:fld>
            <a:endParaRPr lang="en-GB"/>
          </a:p>
        </p:txBody>
      </p:sp>
      <p:sp>
        <p:nvSpPr>
          <p:cNvPr id="3" name="Footer Placeholder 2">
            <a:extLst>
              <a:ext uri="{FF2B5EF4-FFF2-40B4-BE49-F238E27FC236}">
                <a16:creationId xmlns:a16="http://schemas.microsoft.com/office/drawing/2014/main" xmlns="" id="{361FB313-8FD6-4C5D-BF64-E27354EB56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1F15F93B-3C57-4817-8874-52D225C33B7F}"/>
              </a:ext>
            </a:extLst>
          </p:cNvPr>
          <p:cNvSpPr>
            <a:spLocks noGrp="1"/>
          </p:cNvSpPr>
          <p:nvPr>
            <p:ph type="sldNum" sz="quarter" idx="12"/>
          </p:nvPr>
        </p:nvSpPr>
        <p:spPr/>
        <p:txBody>
          <a:bodyPr/>
          <a:lstStyle/>
          <a:p>
            <a:fld id="{5F32BF38-018C-4331-888A-07FD86D4FABE}" type="slidenum">
              <a:rPr lang="en-GB" smtClean="0"/>
              <a:pPr/>
              <a:t>‹nº›</a:t>
            </a:fld>
            <a:endParaRPr lang="en-GB"/>
          </a:p>
        </p:txBody>
      </p:sp>
    </p:spTree>
    <p:extLst>
      <p:ext uri="{BB962C8B-B14F-4D97-AF65-F5344CB8AC3E}">
        <p14:creationId xmlns:p14="http://schemas.microsoft.com/office/powerpoint/2010/main" xmlns="" val="3856892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920029-B79E-4C97-A7D8-9F6D3A7117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73A836FA-B8B8-43EB-9790-8E80E6A8C8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DFFD55B9-3053-4DF1-8414-360D570CE0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7442E8D-2459-4261-A4AF-D32893A4678E}"/>
              </a:ext>
            </a:extLst>
          </p:cNvPr>
          <p:cNvSpPr>
            <a:spLocks noGrp="1"/>
          </p:cNvSpPr>
          <p:nvPr>
            <p:ph type="dt" sz="half" idx="10"/>
          </p:nvPr>
        </p:nvSpPr>
        <p:spPr/>
        <p:txBody>
          <a:bodyPr/>
          <a:lstStyle/>
          <a:p>
            <a:fld id="{60F6CC1F-D1F4-4D24-BB4D-D4AEC640CA33}" type="datetimeFigureOut">
              <a:rPr lang="en-GB" smtClean="0"/>
              <a:pPr/>
              <a:t>30/10/2021</a:t>
            </a:fld>
            <a:endParaRPr lang="en-GB"/>
          </a:p>
        </p:txBody>
      </p:sp>
      <p:sp>
        <p:nvSpPr>
          <p:cNvPr id="6" name="Footer Placeholder 5">
            <a:extLst>
              <a:ext uri="{FF2B5EF4-FFF2-40B4-BE49-F238E27FC236}">
                <a16:creationId xmlns:a16="http://schemas.microsoft.com/office/drawing/2014/main" xmlns="" id="{87F571A6-872A-452D-B01C-CEB132A5FC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AB42E057-6A42-4520-A326-E4677FDB4016}"/>
              </a:ext>
            </a:extLst>
          </p:cNvPr>
          <p:cNvSpPr>
            <a:spLocks noGrp="1"/>
          </p:cNvSpPr>
          <p:nvPr>
            <p:ph type="sldNum" sz="quarter" idx="12"/>
          </p:nvPr>
        </p:nvSpPr>
        <p:spPr/>
        <p:txBody>
          <a:bodyPr/>
          <a:lstStyle/>
          <a:p>
            <a:fld id="{5F32BF38-018C-4331-888A-07FD86D4FABE}" type="slidenum">
              <a:rPr lang="en-GB" smtClean="0"/>
              <a:pPr/>
              <a:t>‹nº›</a:t>
            </a:fld>
            <a:endParaRPr lang="en-GB"/>
          </a:p>
        </p:txBody>
      </p:sp>
    </p:spTree>
    <p:extLst>
      <p:ext uri="{BB962C8B-B14F-4D97-AF65-F5344CB8AC3E}">
        <p14:creationId xmlns:p14="http://schemas.microsoft.com/office/powerpoint/2010/main" xmlns="" val="1135022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08FB76-4424-4488-9499-7977C504AF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CD344B1B-A0F4-45C7-9AFD-5D0B744D1B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886C259F-D0E2-457C-9CA2-52014A7D62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FEF7E7B-32EA-48E9-ABD0-DBCB67FEE76D}"/>
              </a:ext>
            </a:extLst>
          </p:cNvPr>
          <p:cNvSpPr>
            <a:spLocks noGrp="1"/>
          </p:cNvSpPr>
          <p:nvPr>
            <p:ph type="dt" sz="half" idx="10"/>
          </p:nvPr>
        </p:nvSpPr>
        <p:spPr/>
        <p:txBody>
          <a:bodyPr/>
          <a:lstStyle/>
          <a:p>
            <a:fld id="{60F6CC1F-D1F4-4D24-BB4D-D4AEC640CA33}" type="datetimeFigureOut">
              <a:rPr lang="en-GB" smtClean="0"/>
              <a:pPr/>
              <a:t>30/10/2021</a:t>
            </a:fld>
            <a:endParaRPr lang="en-GB"/>
          </a:p>
        </p:txBody>
      </p:sp>
      <p:sp>
        <p:nvSpPr>
          <p:cNvPr id="6" name="Footer Placeholder 5">
            <a:extLst>
              <a:ext uri="{FF2B5EF4-FFF2-40B4-BE49-F238E27FC236}">
                <a16:creationId xmlns:a16="http://schemas.microsoft.com/office/drawing/2014/main" xmlns="" id="{DB6864C8-4F49-4063-9509-7A012AD84E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7937D0EB-4DCE-4430-A7FF-2A8A0270FC48}"/>
              </a:ext>
            </a:extLst>
          </p:cNvPr>
          <p:cNvSpPr>
            <a:spLocks noGrp="1"/>
          </p:cNvSpPr>
          <p:nvPr>
            <p:ph type="sldNum" sz="quarter" idx="12"/>
          </p:nvPr>
        </p:nvSpPr>
        <p:spPr/>
        <p:txBody>
          <a:bodyPr/>
          <a:lstStyle/>
          <a:p>
            <a:fld id="{5F32BF38-018C-4331-888A-07FD86D4FABE}" type="slidenum">
              <a:rPr lang="en-GB" smtClean="0"/>
              <a:pPr/>
              <a:t>‹nº›</a:t>
            </a:fld>
            <a:endParaRPr lang="en-GB"/>
          </a:p>
        </p:txBody>
      </p:sp>
    </p:spTree>
    <p:extLst>
      <p:ext uri="{BB962C8B-B14F-4D97-AF65-F5344CB8AC3E}">
        <p14:creationId xmlns:p14="http://schemas.microsoft.com/office/powerpoint/2010/main" xmlns="" val="644246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F6B8F6D-2691-45D1-BF3C-F6F8F06746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C9D5AEC-B5DE-46EB-9A23-C73109CF47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E65A6441-380A-44B5-969A-A6CA667FD0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6CC1F-D1F4-4D24-BB4D-D4AEC640CA33}" type="datetimeFigureOut">
              <a:rPr lang="en-GB" smtClean="0"/>
              <a:pPr/>
              <a:t>30/10/2021</a:t>
            </a:fld>
            <a:endParaRPr lang="en-GB"/>
          </a:p>
        </p:txBody>
      </p:sp>
      <p:sp>
        <p:nvSpPr>
          <p:cNvPr id="5" name="Footer Placeholder 4">
            <a:extLst>
              <a:ext uri="{FF2B5EF4-FFF2-40B4-BE49-F238E27FC236}">
                <a16:creationId xmlns:a16="http://schemas.microsoft.com/office/drawing/2014/main" xmlns="" id="{6DAAD2F4-673D-46D9-8D0D-7A37A31FE5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902AB38A-0787-451F-BFF5-A1771B0550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32BF38-018C-4331-888A-07FD86D4FABE}" type="slidenum">
              <a:rPr lang="en-GB" smtClean="0"/>
              <a:pPr/>
              <a:t>‹nº›</a:t>
            </a:fld>
            <a:endParaRPr lang="en-GB"/>
          </a:p>
        </p:txBody>
      </p:sp>
    </p:spTree>
    <p:extLst>
      <p:ext uri="{BB962C8B-B14F-4D97-AF65-F5344CB8AC3E}">
        <p14:creationId xmlns:p14="http://schemas.microsoft.com/office/powerpoint/2010/main" xmlns="" val="1135243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6" name="Picture 2" descr="Happy Antarctica Day!!! - ANTPAS - Antarctic Permafrost, Periglacial  Environments and Soils">
            <a:extLst>
              <a:ext uri="{FF2B5EF4-FFF2-40B4-BE49-F238E27FC236}">
                <a16:creationId xmlns:a16="http://schemas.microsoft.com/office/drawing/2014/main" xmlns="" id="{E17C6630-2E34-465C-98F3-7B89FB867018}"/>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5341" r="-1" b="8558"/>
          <a:stretch/>
        </p:blipFill>
        <p:spPr bwMode="auto">
          <a:xfrm>
            <a:off x="321733" y="321733"/>
            <a:ext cx="11548534" cy="621453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a:extLst>
              <a:ext uri="{FF2B5EF4-FFF2-40B4-BE49-F238E27FC236}">
                <a16:creationId xmlns:a16="http://schemas.microsoft.com/office/drawing/2014/main" xmlns="" id="{7DFAB7EF-5FDF-4AF7-8434-9FABC852E95A}"/>
              </a:ext>
            </a:extLst>
          </p:cNvPr>
          <p:cNvSpPr/>
          <p:nvPr/>
        </p:nvSpPr>
        <p:spPr>
          <a:xfrm>
            <a:off x="1935181" y="5466695"/>
            <a:ext cx="8321638"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Antarctica Day Flags Project</a:t>
            </a:r>
          </a:p>
        </p:txBody>
      </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865" y="655095"/>
            <a:ext cx="11694863" cy="1254770"/>
          </a:xfrm>
        </p:spPr>
        <p:txBody>
          <a:bodyPr>
            <a:noAutofit/>
          </a:bodyPr>
          <a:lstStyle/>
          <a:p>
            <a:pPr algn="ctr"/>
            <a:r>
              <a:rPr lang="en-GB" sz="3200" dirty="0">
                <a:solidFill>
                  <a:schemeClr val="accent1">
                    <a:lumMod val="75000"/>
                  </a:schemeClr>
                </a:solidFill>
              </a:rPr>
              <a:t>National flags are flown in Antarctica at the Ceremonial South Pole (shown). There is also a </a:t>
            </a:r>
            <a:br>
              <a:rPr lang="en-GB" sz="3200" dirty="0">
                <a:solidFill>
                  <a:schemeClr val="accent1">
                    <a:lumMod val="75000"/>
                  </a:schemeClr>
                </a:solidFill>
              </a:rPr>
            </a:br>
            <a:r>
              <a:rPr lang="en-GB" sz="3200" dirty="0">
                <a:solidFill>
                  <a:schemeClr val="accent1">
                    <a:lumMod val="75000"/>
                  </a:schemeClr>
                </a:solidFill>
              </a:rPr>
              <a:t>Magnetic South Pole and Geographic South Pole</a:t>
            </a:r>
          </a:p>
        </p:txBody>
      </p:sp>
      <p:pic>
        <p:nvPicPr>
          <p:cNvPr id="4" name="Picture 3" descr="Ceremonial_South_Pole.jpg"/>
          <p:cNvPicPr>
            <a:picLocks noChangeAspect="1"/>
          </p:cNvPicPr>
          <p:nvPr/>
        </p:nvPicPr>
        <p:blipFill>
          <a:blip r:embed="rId2" cstate="print"/>
          <a:stretch>
            <a:fillRect/>
          </a:stretch>
        </p:blipFill>
        <p:spPr>
          <a:xfrm>
            <a:off x="123231" y="2450352"/>
            <a:ext cx="11883498" cy="435765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332656"/>
            <a:ext cx="8435280" cy="936104"/>
          </a:xfrm>
        </p:spPr>
        <p:txBody>
          <a:bodyPr>
            <a:normAutofit fontScale="90000"/>
          </a:bodyPr>
          <a:lstStyle/>
          <a:p>
            <a:r>
              <a:rPr lang="en-GB" b="1" dirty="0">
                <a:solidFill>
                  <a:schemeClr val="bg2">
                    <a:lumMod val="25000"/>
                  </a:schemeClr>
                </a:solidFill>
              </a:rPr>
              <a:t/>
            </a:r>
            <a:br>
              <a:rPr lang="en-GB" b="1" dirty="0">
                <a:solidFill>
                  <a:schemeClr val="bg2">
                    <a:lumMod val="25000"/>
                  </a:schemeClr>
                </a:solidFill>
              </a:rPr>
            </a:br>
            <a:r>
              <a:rPr lang="en-GB" b="1" dirty="0">
                <a:solidFill>
                  <a:schemeClr val="bg2">
                    <a:lumMod val="25000"/>
                  </a:schemeClr>
                </a:solidFill>
              </a:rPr>
              <a:t>Three Basic Principles of Flag Design</a:t>
            </a:r>
            <a:br>
              <a:rPr lang="en-GB" b="1" dirty="0">
                <a:solidFill>
                  <a:schemeClr val="bg2">
                    <a:lumMod val="25000"/>
                  </a:schemeClr>
                </a:solidFill>
              </a:rPr>
            </a:br>
            <a:endParaRPr lang="en-GB" dirty="0">
              <a:solidFill>
                <a:schemeClr val="bg2">
                  <a:lumMod val="25000"/>
                </a:schemeClr>
              </a:solidFill>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GB" sz="4000" b="1" dirty="0">
                <a:solidFill>
                  <a:schemeClr val="bg2">
                    <a:lumMod val="25000"/>
                  </a:schemeClr>
                </a:solidFill>
              </a:rPr>
              <a:t>Keep it simple</a:t>
            </a:r>
          </a:p>
          <a:p>
            <a:pPr lvl="1"/>
            <a:r>
              <a:rPr lang="en-GB" dirty="0">
                <a:solidFill>
                  <a:schemeClr val="bg2">
                    <a:lumMod val="25000"/>
                  </a:schemeClr>
                </a:solidFill>
              </a:rPr>
              <a:t>The flag should be so simple that a child can draw it from memory. </a:t>
            </a:r>
          </a:p>
          <a:p>
            <a:pPr marL="514350" indent="-514350">
              <a:buFont typeface="+mj-lt"/>
              <a:buAutoNum type="arabicPeriod"/>
            </a:pPr>
            <a:r>
              <a:rPr lang="en-GB" sz="4000" b="1" dirty="0">
                <a:solidFill>
                  <a:schemeClr val="bg2">
                    <a:lumMod val="25000"/>
                  </a:schemeClr>
                </a:solidFill>
              </a:rPr>
              <a:t>Use meaningful symbolism</a:t>
            </a:r>
          </a:p>
          <a:p>
            <a:pPr lvl="1"/>
            <a:r>
              <a:rPr lang="en-GB" dirty="0">
                <a:solidFill>
                  <a:schemeClr val="bg2">
                    <a:lumMod val="25000"/>
                  </a:schemeClr>
                </a:solidFill>
              </a:rPr>
              <a:t>The flag’s images, colours, or patterns should relate to what it symbolizes. </a:t>
            </a:r>
          </a:p>
          <a:p>
            <a:pPr marL="514350" indent="-514350">
              <a:buFont typeface="+mj-lt"/>
              <a:buAutoNum type="arabicPeriod"/>
            </a:pPr>
            <a:r>
              <a:rPr lang="en-GB" sz="4000" b="1" dirty="0">
                <a:solidFill>
                  <a:schemeClr val="bg2">
                    <a:lumMod val="25000"/>
                  </a:schemeClr>
                </a:solidFill>
              </a:rPr>
              <a:t>Use 2–3 basic colours</a:t>
            </a:r>
          </a:p>
          <a:p>
            <a:pPr lvl="1"/>
            <a:r>
              <a:rPr lang="en-GB" dirty="0">
                <a:solidFill>
                  <a:schemeClr val="bg2">
                    <a:lumMod val="25000"/>
                  </a:schemeClr>
                </a:solidFill>
              </a:rPr>
              <a:t>Limit the number of colours on the flag to three, which contrast well and come from the standard color set.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xmlns="" id="{F86C8DD3-0326-4D62-980F-637B8F4E3D19}"/>
              </a:ext>
            </a:extLst>
          </p:cNvPr>
          <p:cNvSpPr/>
          <p:nvPr/>
        </p:nvSpPr>
        <p:spPr>
          <a:xfrm>
            <a:off x="2695388" y="883023"/>
            <a:ext cx="7697694" cy="4500283"/>
          </a:xfrm>
          <a:prstGeom prst="cloudCallout">
            <a:avLst>
              <a:gd name="adj1" fmla="val -57945"/>
              <a:gd name="adj2" fmla="val 6409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4800" dirty="0"/>
              <a:t>What could you include on your flag?</a:t>
            </a:r>
          </a:p>
        </p:txBody>
      </p:sp>
    </p:spTree>
    <p:extLst>
      <p:ext uri="{BB962C8B-B14F-4D97-AF65-F5344CB8AC3E}">
        <p14:creationId xmlns:p14="http://schemas.microsoft.com/office/powerpoint/2010/main" xmlns="" val="965097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7" descr="C:\antphotos\ant-capewash.jpg"/>
          <p:cNvPicPr>
            <a:picLocks noChangeAspect="1" noChangeArrowheads="1"/>
          </p:cNvPicPr>
          <p:nvPr/>
        </p:nvPicPr>
        <p:blipFill>
          <a:blip r:embed="rId3" cstate="print"/>
          <a:srcRect/>
          <a:stretch>
            <a:fillRect/>
          </a:stretch>
        </p:blipFill>
        <p:spPr bwMode="auto">
          <a:xfrm>
            <a:off x="2864288" y="161365"/>
            <a:ext cx="4689971" cy="4171439"/>
          </a:xfrm>
          <a:prstGeom prst="rect">
            <a:avLst/>
          </a:prstGeom>
          <a:noFill/>
          <a:ln w="9525">
            <a:noFill/>
            <a:miter lim="800000"/>
            <a:headEnd/>
            <a:tailEnd/>
          </a:ln>
        </p:spPr>
      </p:pic>
      <p:pic>
        <p:nvPicPr>
          <p:cNvPr id="25603" name="Picture 21" descr="http://scilib.ucsd.edu/sio/nsf/fguide/swim-pen3.jpg"/>
          <p:cNvPicPr>
            <a:picLocks noChangeAspect="1" noChangeArrowheads="1"/>
          </p:cNvPicPr>
          <p:nvPr/>
        </p:nvPicPr>
        <p:blipFill>
          <a:blip r:embed="rId4" cstate="print"/>
          <a:srcRect/>
          <a:stretch>
            <a:fillRect/>
          </a:stretch>
        </p:blipFill>
        <p:spPr bwMode="auto">
          <a:xfrm>
            <a:off x="2864288" y="4392535"/>
            <a:ext cx="3488765" cy="2364980"/>
          </a:xfrm>
          <a:prstGeom prst="rect">
            <a:avLst/>
          </a:prstGeom>
          <a:noFill/>
          <a:ln w="9525">
            <a:noFill/>
            <a:miter lim="800000"/>
            <a:headEnd/>
            <a:tailEnd/>
          </a:ln>
        </p:spPr>
      </p:pic>
      <p:pic>
        <p:nvPicPr>
          <p:cNvPr id="25604" name="Picture 3" descr="C:\ANTRIP\emperor204.JPG"/>
          <p:cNvPicPr>
            <a:picLocks noChangeAspect="1" noChangeArrowheads="1"/>
          </p:cNvPicPr>
          <p:nvPr/>
        </p:nvPicPr>
        <p:blipFill>
          <a:blip r:embed="rId5" cstate="print"/>
          <a:srcRect/>
          <a:stretch>
            <a:fillRect/>
          </a:stretch>
        </p:blipFill>
        <p:spPr bwMode="auto">
          <a:xfrm>
            <a:off x="129952" y="161365"/>
            <a:ext cx="2655112" cy="3131670"/>
          </a:xfrm>
          <a:prstGeom prst="rect">
            <a:avLst/>
          </a:prstGeom>
          <a:noFill/>
          <a:ln w="9525">
            <a:noFill/>
            <a:miter lim="800000"/>
            <a:headEnd/>
            <a:tailEnd/>
          </a:ln>
        </p:spPr>
      </p:pic>
      <p:pic>
        <p:nvPicPr>
          <p:cNvPr id="25605" name="Picture 5" descr="C:\ANTRIP\emperor403.JPG"/>
          <p:cNvPicPr>
            <a:picLocks noChangeAspect="1" noChangeArrowheads="1"/>
          </p:cNvPicPr>
          <p:nvPr/>
        </p:nvPicPr>
        <p:blipFill>
          <a:blip r:embed="rId6" cstate="print"/>
          <a:srcRect/>
          <a:stretch>
            <a:fillRect/>
          </a:stretch>
        </p:blipFill>
        <p:spPr bwMode="auto">
          <a:xfrm>
            <a:off x="7691007" y="161365"/>
            <a:ext cx="2438400" cy="4171438"/>
          </a:xfrm>
          <a:prstGeom prst="rect">
            <a:avLst/>
          </a:prstGeom>
          <a:noFill/>
          <a:ln w="9525">
            <a:noFill/>
            <a:miter lim="800000"/>
            <a:headEnd/>
            <a:tailEnd/>
          </a:ln>
        </p:spPr>
      </p:pic>
      <p:sp>
        <p:nvSpPr>
          <p:cNvPr id="25606" name="Rectangle 8"/>
          <p:cNvSpPr>
            <a:spLocks noChangeArrowheads="1"/>
          </p:cNvSpPr>
          <p:nvPr/>
        </p:nvSpPr>
        <p:spPr bwMode="auto">
          <a:xfrm>
            <a:off x="1465263" y="1006475"/>
            <a:ext cx="9144001" cy="369332"/>
          </a:xfrm>
          <a:prstGeom prst="rect">
            <a:avLst/>
          </a:prstGeom>
          <a:noFill/>
          <a:ln w="9525">
            <a:noFill/>
            <a:miter lim="800000"/>
            <a:headEnd/>
            <a:tailEnd/>
          </a:ln>
        </p:spPr>
        <p:txBody>
          <a:bodyPr>
            <a:spAutoFit/>
          </a:bodyPr>
          <a:lstStyle/>
          <a:p>
            <a:endParaRPr lang="en-GB"/>
          </a:p>
        </p:txBody>
      </p:sp>
      <p:sp>
        <p:nvSpPr>
          <p:cNvPr id="25607" name="Rectangle 11"/>
          <p:cNvSpPr>
            <a:spLocks noChangeArrowheads="1"/>
          </p:cNvSpPr>
          <p:nvPr/>
        </p:nvSpPr>
        <p:spPr bwMode="auto">
          <a:xfrm>
            <a:off x="1485900" y="525463"/>
            <a:ext cx="9144000" cy="369332"/>
          </a:xfrm>
          <a:prstGeom prst="rect">
            <a:avLst/>
          </a:prstGeom>
          <a:noFill/>
          <a:ln w="9525">
            <a:noFill/>
            <a:miter lim="800000"/>
            <a:headEnd/>
            <a:tailEnd/>
          </a:ln>
        </p:spPr>
        <p:txBody>
          <a:bodyPr>
            <a:spAutoFit/>
          </a:bodyPr>
          <a:lstStyle/>
          <a:p>
            <a:endParaRPr lang="en-GB"/>
          </a:p>
        </p:txBody>
      </p:sp>
      <p:pic>
        <p:nvPicPr>
          <p:cNvPr id="25608" name="Picture 18" descr="http://www.antdiv.gov.au/asset/images/826_ul-cms_emperor_chick_on_feet_(Rooke).jpg"/>
          <p:cNvPicPr>
            <a:picLocks noChangeAspect="1" noChangeArrowheads="1"/>
          </p:cNvPicPr>
          <p:nvPr/>
        </p:nvPicPr>
        <p:blipFill>
          <a:blip r:embed="rId7" cstate="print"/>
          <a:srcRect/>
          <a:stretch>
            <a:fillRect/>
          </a:stretch>
        </p:blipFill>
        <p:spPr bwMode="auto">
          <a:xfrm>
            <a:off x="129952" y="3404715"/>
            <a:ext cx="2655112" cy="3352800"/>
          </a:xfrm>
          <a:prstGeom prst="rect">
            <a:avLst/>
          </a:prstGeom>
          <a:noFill/>
          <a:ln w="9525">
            <a:noFill/>
            <a:miter lim="800000"/>
            <a:headEnd/>
            <a:tailEnd/>
          </a:ln>
        </p:spPr>
      </p:pic>
      <p:sp>
        <p:nvSpPr>
          <p:cNvPr id="25609" name="Text Box 19"/>
          <p:cNvSpPr txBox="1">
            <a:spLocks noChangeArrowheads="1"/>
          </p:cNvSpPr>
          <p:nvPr/>
        </p:nvSpPr>
        <p:spPr bwMode="auto">
          <a:xfrm>
            <a:off x="209176" y="6473358"/>
            <a:ext cx="1371600" cy="214312"/>
          </a:xfrm>
          <a:prstGeom prst="rect">
            <a:avLst/>
          </a:prstGeom>
          <a:noFill/>
          <a:ln w="9525">
            <a:noFill/>
            <a:miter lim="800000"/>
            <a:headEnd/>
            <a:tailEnd/>
          </a:ln>
        </p:spPr>
        <p:txBody>
          <a:bodyPr>
            <a:spAutoFit/>
          </a:bodyPr>
          <a:lstStyle/>
          <a:p>
            <a:pPr>
              <a:spcBef>
                <a:spcPct val="50000"/>
              </a:spcBef>
            </a:pPr>
            <a:r>
              <a:rPr lang="en-US" sz="800" b="1">
                <a:solidFill>
                  <a:srgbClr val="000099"/>
                </a:solidFill>
              </a:rPr>
              <a:t>http://www.antdiv.gov.au/</a:t>
            </a:r>
          </a:p>
        </p:txBody>
      </p:sp>
      <p:sp>
        <p:nvSpPr>
          <p:cNvPr id="25610" name="Text Box 23"/>
          <p:cNvSpPr txBox="1">
            <a:spLocks noChangeArrowheads="1"/>
          </p:cNvSpPr>
          <p:nvPr/>
        </p:nvSpPr>
        <p:spPr bwMode="auto">
          <a:xfrm>
            <a:off x="6627905" y="5252488"/>
            <a:ext cx="5115859" cy="1505027"/>
          </a:xfrm>
          <a:prstGeom prst="rect">
            <a:avLst/>
          </a:prstGeom>
          <a:noFill/>
          <a:ln w="9525">
            <a:noFill/>
            <a:miter lim="800000"/>
            <a:headEnd/>
            <a:tailEnd/>
          </a:ln>
        </p:spPr>
        <p:txBody>
          <a:bodyPr wrap="square">
            <a:spAutoFit/>
          </a:bodyPr>
          <a:lstStyle/>
          <a:p>
            <a:pPr algn="ctr">
              <a:lnSpc>
                <a:spcPct val="90000"/>
              </a:lnSpc>
            </a:pPr>
            <a:r>
              <a:rPr lang="en-US" sz="3600" dirty="0">
                <a:solidFill>
                  <a:schemeClr val="accent1">
                    <a:lumMod val="75000"/>
                  </a:schemeClr>
                </a:solidFill>
                <a:latin typeface="Arial" charset="0"/>
                <a:cs typeface="Arial" charset="0"/>
              </a:rPr>
              <a:t>EMPEROR PENGUIN </a:t>
            </a:r>
          </a:p>
          <a:p>
            <a:pPr algn="ctr">
              <a:lnSpc>
                <a:spcPct val="90000"/>
              </a:lnSpc>
            </a:pPr>
            <a:r>
              <a:rPr lang="en-US" sz="3600" i="1" dirty="0" err="1">
                <a:solidFill>
                  <a:schemeClr val="accent1">
                    <a:lumMod val="75000"/>
                  </a:schemeClr>
                </a:solidFill>
                <a:latin typeface="Arial" charset="0"/>
                <a:cs typeface="Arial" charset="0"/>
              </a:rPr>
              <a:t>Aptenodytes</a:t>
            </a:r>
            <a:r>
              <a:rPr lang="en-US" sz="3600" i="1" dirty="0">
                <a:solidFill>
                  <a:schemeClr val="accent1">
                    <a:lumMod val="75000"/>
                  </a:schemeClr>
                </a:solidFill>
                <a:latin typeface="Arial" charset="0"/>
                <a:cs typeface="Arial" charset="0"/>
              </a:rPr>
              <a:t> </a:t>
            </a:r>
            <a:r>
              <a:rPr lang="en-US" sz="3600" i="1" dirty="0" err="1">
                <a:solidFill>
                  <a:schemeClr val="accent1">
                    <a:lumMod val="75000"/>
                  </a:schemeClr>
                </a:solidFill>
                <a:latin typeface="Arial" charset="0"/>
                <a:cs typeface="Arial" charset="0"/>
              </a:rPr>
              <a:t>forsteri</a:t>
            </a:r>
            <a:r>
              <a:rPr lang="en-US" dirty="0">
                <a:solidFill>
                  <a:schemeClr val="accent1">
                    <a:lumMod val="75000"/>
                  </a:schemeClr>
                </a:solidFill>
                <a:latin typeface="Arial" charset="0"/>
                <a:cs typeface="Arial" charset="0"/>
              </a:rPr>
              <a:t> </a:t>
            </a:r>
          </a:p>
          <a:p>
            <a:pPr>
              <a:spcBef>
                <a:spcPct val="50000"/>
              </a:spcBef>
            </a:pPr>
            <a:endParaRPr lang="en-US" dirty="0">
              <a:solidFill>
                <a:schemeClr val="accent1">
                  <a:lumMod val="75000"/>
                </a:schemeClr>
              </a:solidFill>
            </a:endParaRPr>
          </a:p>
        </p:txBody>
      </p:sp>
      <p:pic>
        <p:nvPicPr>
          <p:cNvPr id="2050" name="Picture 2" descr="Emperor Penguin | National Geographic">
            <a:extLst>
              <a:ext uri="{FF2B5EF4-FFF2-40B4-BE49-F238E27FC236}">
                <a16:creationId xmlns:a16="http://schemas.microsoft.com/office/drawing/2014/main" xmlns="" id="{14C9ED92-BAAB-44E4-A4BB-8C4B8363A426}"/>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0266155" y="161365"/>
            <a:ext cx="1795893" cy="417143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4353" y="5570441"/>
            <a:ext cx="11863294" cy="1200329"/>
          </a:xfrm>
          <a:prstGeom prst="rect">
            <a:avLst/>
          </a:prstGeom>
        </p:spPr>
        <p:txBody>
          <a:bodyPr wrap="square">
            <a:spAutoFit/>
          </a:bodyPr>
          <a:lstStyle/>
          <a:p>
            <a:r>
              <a:rPr lang="en-GB" dirty="0"/>
              <a:t>The small Chinstrap penguin forage near the shore for crustaceans, krill and fish and they use strong flippers and feet to crawl or jump up steep slopes. Unlike other Penguins, the Chinstrap Penguin does not preferentially feed the stronger of it's chicks and ensures that both are well-fed and cared for.  			Photo by Peter Prokosch Antarctic </a:t>
            </a:r>
            <a:r>
              <a:rPr lang="en-GB" dirty="0" err="1"/>
              <a:t>Penninsula</a:t>
            </a:r>
            <a:endParaRPr lang="en-GB" dirty="0"/>
          </a:p>
        </p:txBody>
      </p:sp>
      <p:pic>
        <p:nvPicPr>
          <p:cNvPr id="4" name="Picture 3" descr="chinstrap-penguin-pygoscelis-antarcticus-antarctic-peninsula_4f72-800x538px.jpg"/>
          <p:cNvPicPr>
            <a:picLocks noChangeAspect="1"/>
          </p:cNvPicPr>
          <p:nvPr/>
        </p:nvPicPr>
        <p:blipFill>
          <a:blip r:embed="rId2" cstate="print"/>
          <a:stretch>
            <a:fillRect/>
          </a:stretch>
        </p:blipFill>
        <p:spPr>
          <a:xfrm>
            <a:off x="2207568" y="260648"/>
            <a:ext cx="7620000" cy="51244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18" descr="http://oregonstate.edu/groups/marinemammal/Images/blue6.jpg"/>
          <p:cNvPicPr>
            <a:picLocks noChangeAspect="1" noChangeArrowheads="1"/>
          </p:cNvPicPr>
          <p:nvPr/>
        </p:nvPicPr>
        <p:blipFill>
          <a:blip r:embed="rId3" cstate="print"/>
          <a:srcRect/>
          <a:stretch>
            <a:fillRect/>
          </a:stretch>
        </p:blipFill>
        <p:spPr bwMode="auto">
          <a:xfrm>
            <a:off x="182284" y="152400"/>
            <a:ext cx="4876800" cy="3124200"/>
          </a:xfrm>
          <a:prstGeom prst="rect">
            <a:avLst/>
          </a:prstGeom>
          <a:noFill/>
          <a:ln w="9525">
            <a:noFill/>
            <a:miter lim="800000"/>
            <a:headEnd/>
            <a:tailEnd/>
          </a:ln>
        </p:spPr>
      </p:pic>
      <p:sp>
        <p:nvSpPr>
          <p:cNvPr id="9220" name="Text Box 9"/>
          <p:cNvSpPr txBox="1">
            <a:spLocks noChangeArrowheads="1"/>
          </p:cNvSpPr>
          <p:nvPr/>
        </p:nvSpPr>
        <p:spPr bwMode="auto">
          <a:xfrm>
            <a:off x="5617879" y="152400"/>
            <a:ext cx="6391837" cy="956159"/>
          </a:xfrm>
          <a:prstGeom prst="rect">
            <a:avLst/>
          </a:prstGeom>
          <a:noFill/>
          <a:ln w="9525">
            <a:noFill/>
            <a:miter lim="800000"/>
            <a:headEnd/>
            <a:tailEnd/>
          </a:ln>
        </p:spPr>
        <p:txBody>
          <a:bodyPr wrap="square">
            <a:spAutoFit/>
          </a:bodyPr>
          <a:lstStyle/>
          <a:p>
            <a:pPr algn="ctr">
              <a:lnSpc>
                <a:spcPct val="85000"/>
              </a:lnSpc>
            </a:pPr>
            <a:r>
              <a:rPr lang="en-US" sz="3300" b="1">
                <a:solidFill>
                  <a:srgbClr val="000099"/>
                </a:solidFill>
                <a:latin typeface="Arial" charset="0"/>
                <a:cs typeface="Times New Roman" pitchFamily="18" charset="0"/>
              </a:rPr>
              <a:t>BLUE WHALE</a:t>
            </a:r>
          </a:p>
          <a:p>
            <a:pPr algn="ctr">
              <a:lnSpc>
                <a:spcPct val="85000"/>
              </a:lnSpc>
            </a:pPr>
            <a:r>
              <a:rPr lang="en-US" sz="3300" b="1" i="1">
                <a:solidFill>
                  <a:srgbClr val="000099"/>
                </a:solidFill>
                <a:latin typeface="Arial" charset="0"/>
                <a:cs typeface="Times New Roman" pitchFamily="18" charset="0"/>
              </a:rPr>
              <a:t>Balaenoptera musculus</a:t>
            </a:r>
            <a:endParaRPr lang="en-US">
              <a:solidFill>
                <a:srgbClr val="000099"/>
              </a:solidFill>
            </a:endParaRPr>
          </a:p>
        </p:txBody>
      </p:sp>
      <p:pic>
        <p:nvPicPr>
          <p:cNvPr id="9222" name="Picture 16" descr="http://review.ucsc.edu/summer-02/images/BlueWhale.feeding.1780.JPG"/>
          <p:cNvPicPr>
            <a:picLocks noChangeAspect="1" noChangeArrowheads="1"/>
          </p:cNvPicPr>
          <p:nvPr/>
        </p:nvPicPr>
        <p:blipFill>
          <a:blip r:embed="rId4" cstate="print"/>
          <a:srcRect/>
          <a:stretch>
            <a:fillRect/>
          </a:stretch>
        </p:blipFill>
        <p:spPr bwMode="auto">
          <a:xfrm>
            <a:off x="182284" y="3429001"/>
            <a:ext cx="4876800" cy="3276600"/>
          </a:xfrm>
          <a:prstGeom prst="rect">
            <a:avLst/>
          </a:prstGeom>
          <a:noFill/>
          <a:ln w="9525">
            <a:noFill/>
            <a:miter lim="800000"/>
            <a:headEnd/>
            <a:tailEnd/>
          </a:ln>
        </p:spPr>
      </p:pic>
      <p:sp>
        <p:nvSpPr>
          <p:cNvPr id="9226" name="Rectangle 21"/>
          <p:cNvSpPr>
            <a:spLocks noChangeArrowheads="1"/>
          </p:cNvSpPr>
          <p:nvPr/>
        </p:nvSpPr>
        <p:spPr bwMode="auto">
          <a:xfrm>
            <a:off x="5105400" y="2819400"/>
            <a:ext cx="1229824" cy="215444"/>
          </a:xfrm>
          <a:prstGeom prst="rect">
            <a:avLst/>
          </a:prstGeom>
          <a:noFill/>
          <a:ln w="9525">
            <a:noFill/>
            <a:miter lim="800000"/>
            <a:headEnd/>
            <a:tailEnd/>
          </a:ln>
        </p:spPr>
        <p:txBody>
          <a:bodyPr wrap="none">
            <a:spAutoFit/>
          </a:bodyPr>
          <a:lstStyle/>
          <a:p>
            <a:r>
              <a:rPr lang="en-US" sz="800" b="1">
                <a:solidFill>
                  <a:schemeClr val="bg1"/>
                </a:solidFill>
              </a:rPr>
              <a:t>http://oregonstate.edu/</a:t>
            </a:r>
          </a:p>
        </p:txBody>
      </p:sp>
      <p:sp>
        <p:nvSpPr>
          <p:cNvPr id="9228" name="Rectangle 25"/>
          <p:cNvSpPr>
            <a:spLocks noChangeArrowheads="1"/>
          </p:cNvSpPr>
          <p:nvPr/>
        </p:nvSpPr>
        <p:spPr bwMode="auto">
          <a:xfrm>
            <a:off x="9569451" y="2971800"/>
            <a:ext cx="1144865" cy="215444"/>
          </a:xfrm>
          <a:prstGeom prst="rect">
            <a:avLst/>
          </a:prstGeom>
          <a:noFill/>
          <a:ln w="9525">
            <a:noFill/>
            <a:miter lim="800000"/>
            <a:headEnd/>
            <a:tailEnd/>
          </a:ln>
        </p:spPr>
        <p:txBody>
          <a:bodyPr wrap="none">
            <a:spAutoFit/>
          </a:bodyPr>
          <a:lstStyle/>
          <a:p>
            <a:r>
              <a:rPr lang="en-US" sz="800" b="1">
                <a:solidFill>
                  <a:schemeClr val="bg1"/>
                </a:solidFill>
              </a:rPr>
              <a:t>http://www.nhm.org/</a:t>
            </a:r>
          </a:p>
        </p:txBody>
      </p:sp>
      <p:pic>
        <p:nvPicPr>
          <p:cNvPr id="3074" name="Picture 2" descr="Nuclear bomb detectors uncover secret population of blue whales hiding in  Indian Ocean | Live Science">
            <a:extLst>
              <a:ext uri="{FF2B5EF4-FFF2-40B4-BE49-F238E27FC236}">
                <a16:creationId xmlns:a16="http://schemas.microsoft.com/office/drawing/2014/main" xmlns="" id="{0605B24D-BBDF-47E7-93C5-904B0D88E3D3}"/>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283690" y="1320240"/>
            <a:ext cx="6726026" cy="2282369"/>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Blue Whale | Species | WWF">
            <a:extLst>
              <a:ext uri="{FF2B5EF4-FFF2-40B4-BE49-F238E27FC236}">
                <a16:creationId xmlns:a16="http://schemas.microsoft.com/office/drawing/2014/main" xmlns="" id="{0B93638E-CB15-4576-BC29-59E320CDF2CE}"/>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283690" y="3814290"/>
            <a:ext cx="6726026" cy="289131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6F6D12-8593-4840-8DC2-720F588659D8}"/>
              </a:ext>
            </a:extLst>
          </p:cNvPr>
          <p:cNvSpPr>
            <a:spLocks noGrp="1"/>
          </p:cNvSpPr>
          <p:nvPr>
            <p:ph type="title"/>
          </p:nvPr>
        </p:nvSpPr>
        <p:spPr>
          <a:xfrm>
            <a:off x="163606" y="152401"/>
            <a:ext cx="3739029" cy="2572870"/>
          </a:xfrm>
        </p:spPr>
        <p:txBody>
          <a:bodyPr/>
          <a:lstStyle/>
          <a:p>
            <a:pPr algn="ctr"/>
            <a:r>
              <a:rPr lang="en-GB" dirty="0"/>
              <a:t>Antarctic Glaciers</a:t>
            </a:r>
          </a:p>
        </p:txBody>
      </p:sp>
      <p:pic>
        <p:nvPicPr>
          <p:cNvPr id="4098" name="Picture 2" descr="Antarctic glaciers accelerating - Geographical Magazine">
            <a:extLst>
              <a:ext uri="{FF2B5EF4-FFF2-40B4-BE49-F238E27FC236}">
                <a16:creationId xmlns:a16="http://schemas.microsoft.com/office/drawing/2014/main" xmlns="" id="{CA6E8428-4B6C-4245-AFD9-7F0B666F1C42}"/>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08912" y="2892611"/>
            <a:ext cx="5719482" cy="3812988"/>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Antarctica&amp;#39;s Ice Shelves Have Lost Millions of Metric Tons of Ice -  Scientific American">
            <a:extLst>
              <a:ext uri="{FF2B5EF4-FFF2-40B4-BE49-F238E27FC236}">
                <a16:creationId xmlns:a16="http://schemas.microsoft.com/office/drawing/2014/main" xmlns="" id="{32B75195-D898-40E6-8BC1-E115B3621953}"/>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78095" y="152401"/>
            <a:ext cx="4350299" cy="2641039"/>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Polar Warning: Even Antarctica&amp;#39;s Coldest Region Is Starting to Melt - Yale  E360">
            <a:extLst>
              <a:ext uri="{FF2B5EF4-FFF2-40B4-BE49-F238E27FC236}">
                <a16:creationId xmlns:a16="http://schemas.microsoft.com/office/drawing/2014/main" xmlns="" id="{302220E0-E00F-4384-B22D-896A8D4DA76E}"/>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3606" y="2892610"/>
            <a:ext cx="5979458" cy="3812988"/>
          </a:xfrm>
          <a:prstGeom prst="rect">
            <a:avLst/>
          </a:prstGeom>
          <a:noFill/>
          <a:extLst>
            <a:ext uri="{909E8E84-426E-40DD-AFC4-6F175D3DCCD1}">
              <a14:hiddenFill xmlns:a14="http://schemas.microsoft.com/office/drawing/2010/main" xmlns="">
                <a:solidFill>
                  <a:srgbClr val="FFFFFF"/>
                </a:solidFill>
              </a14:hiddenFill>
            </a:ext>
          </a:extLst>
        </p:spPr>
      </p:pic>
      <p:pic>
        <p:nvPicPr>
          <p:cNvPr id="4104" name="Picture 8" descr="Antarctica&amp;#39;s glaciers are melting so fast, you can swim in them. In a  Speedo. | Grist">
            <a:extLst>
              <a:ext uri="{FF2B5EF4-FFF2-40B4-BE49-F238E27FC236}">
                <a16:creationId xmlns:a16="http://schemas.microsoft.com/office/drawing/2014/main" xmlns="" id="{99E086FF-FF91-4CFB-8C6C-6B516B287256}"/>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000079" y="152401"/>
            <a:ext cx="3580571" cy="26410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57259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srcRect l="8610" r="2205"/>
          <a:stretch/>
        </p:blipFill>
        <p:spPr>
          <a:xfrm>
            <a:off x="1524000" y="0"/>
            <a:ext cx="9144000" cy="6840538"/>
          </a:xfrm>
          <a:prstGeom prst="rect">
            <a:avLst/>
          </a:prstGeom>
        </p:spPr>
      </p:pic>
      <p:sp>
        <p:nvSpPr>
          <p:cNvPr id="7" name="Rounded Rectangle 6"/>
          <p:cNvSpPr/>
          <p:nvPr/>
        </p:nvSpPr>
        <p:spPr>
          <a:xfrm>
            <a:off x="1951954" y="2139896"/>
            <a:ext cx="8338141" cy="1454328"/>
          </a:xfrm>
          <a:prstGeom prst="roundRect">
            <a:avLst/>
          </a:prstGeom>
          <a:solidFill>
            <a:schemeClr val="bg1">
              <a:alpha val="4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81200" y="-236184"/>
            <a:ext cx="8229600" cy="1143000"/>
          </a:xfrm>
        </p:spPr>
        <p:txBody>
          <a:bodyPr/>
          <a:lstStyle/>
          <a:p>
            <a:r>
              <a:rPr lang="en-US" dirty="0"/>
              <a:t>Antarctic Paleoclimatology</a:t>
            </a:r>
          </a:p>
        </p:txBody>
      </p:sp>
      <p:sp>
        <p:nvSpPr>
          <p:cNvPr id="4" name="TextBox 3"/>
          <p:cNvSpPr txBox="1"/>
          <p:nvPr/>
        </p:nvSpPr>
        <p:spPr>
          <a:xfrm>
            <a:off x="1731073" y="2154006"/>
            <a:ext cx="8710872" cy="1384995"/>
          </a:xfrm>
          <a:prstGeom prst="rect">
            <a:avLst/>
          </a:prstGeom>
          <a:noFill/>
        </p:spPr>
        <p:txBody>
          <a:bodyPr wrap="square" rtlCol="0">
            <a:spAutoFit/>
          </a:bodyPr>
          <a:lstStyle/>
          <a:p>
            <a:pPr algn="ctr"/>
            <a:r>
              <a:rPr lang="en-US" sz="2800" dirty="0"/>
              <a:t>Using ice and sediment cores from Antarctica and the surrounding Continental shelf, scientists have learned a LOT about what Earth used to be like!</a:t>
            </a:r>
          </a:p>
        </p:txBody>
      </p:sp>
      <p:sp>
        <p:nvSpPr>
          <p:cNvPr id="5" name="TextBox 4"/>
          <p:cNvSpPr txBox="1"/>
          <p:nvPr/>
        </p:nvSpPr>
        <p:spPr>
          <a:xfrm>
            <a:off x="1629473" y="645207"/>
            <a:ext cx="8710872" cy="523221"/>
          </a:xfrm>
          <a:prstGeom prst="rect">
            <a:avLst/>
          </a:prstGeom>
          <a:noFill/>
        </p:spPr>
        <p:txBody>
          <a:bodyPr wrap="square" rtlCol="0">
            <a:spAutoFit/>
          </a:bodyPr>
          <a:lstStyle/>
          <a:p>
            <a:pPr algn="ctr"/>
            <a:r>
              <a:rPr lang="en-US" sz="2800" dirty="0"/>
              <a:t>(</a:t>
            </a:r>
            <a:r>
              <a:rPr lang="en-US" sz="2800" dirty="0" err="1"/>
              <a:t>Paleo</a:t>
            </a:r>
            <a:r>
              <a:rPr lang="en-US" sz="2800" dirty="0"/>
              <a:t> = old) + (</a:t>
            </a:r>
            <a:r>
              <a:rPr lang="en-US" sz="2800" dirty="0" err="1"/>
              <a:t>climat</a:t>
            </a:r>
            <a:r>
              <a:rPr lang="en-US" sz="2800" dirty="0"/>
              <a:t> = climate) + (ology = the study of)</a:t>
            </a:r>
          </a:p>
        </p:txBody>
      </p:sp>
      <p:sp>
        <p:nvSpPr>
          <p:cNvPr id="6" name="TextBox 5"/>
          <p:cNvSpPr txBox="1"/>
          <p:nvPr/>
        </p:nvSpPr>
        <p:spPr>
          <a:xfrm>
            <a:off x="6846663" y="6488696"/>
            <a:ext cx="3829294" cy="369332"/>
          </a:xfrm>
          <a:prstGeom prst="rect">
            <a:avLst/>
          </a:prstGeom>
          <a:noFill/>
        </p:spPr>
        <p:txBody>
          <a:bodyPr wrap="none" rtlCol="0">
            <a:spAutoFit/>
          </a:bodyPr>
          <a:lstStyle/>
          <a:p>
            <a:r>
              <a:rPr lang="en-US" dirty="0">
                <a:solidFill>
                  <a:schemeClr val="accent1"/>
                </a:solidFill>
              </a:rPr>
              <a:t>Photo Lora Koenig, USAP Photo Library</a:t>
            </a:r>
          </a:p>
        </p:txBody>
      </p:sp>
    </p:spTree>
    <p:extLst>
      <p:ext uri="{BB962C8B-B14F-4D97-AF65-F5344CB8AC3E}">
        <p14:creationId xmlns:p14="http://schemas.microsoft.com/office/powerpoint/2010/main" xmlns="" val="917365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srcRect l="2824" r="3634"/>
          <a:stretch/>
        </p:blipFill>
        <p:spPr>
          <a:xfrm>
            <a:off x="292846" y="3308764"/>
            <a:ext cx="11618259" cy="3352012"/>
          </a:xfrm>
          <a:prstGeom prst="rect">
            <a:avLst/>
          </a:prstGeom>
        </p:spPr>
      </p:pic>
      <p:sp>
        <p:nvSpPr>
          <p:cNvPr id="2" name="Title 1"/>
          <p:cNvSpPr>
            <a:spLocks noGrp="1"/>
          </p:cNvSpPr>
          <p:nvPr>
            <p:ph type="title"/>
          </p:nvPr>
        </p:nvSpPr>
        <p:spPr>
          <a:xfrm>
            <a:off x="61259" y="66302"/>
            <a:ext cx="6381376" cy="931770"/>
          </a:xfrm>
        </p:spPr>
        <p:txBody>
          <a:bodyPr/>
          <a:lstStyle/>
          <a:p>
            <a:r>
              <a:rPr lang="en-US" dirty="0"/>
              <a:t>Antarctic Volcanology</a:t>
            </a:r>
          </a:p>
        </p:txBody>
      </p:sp>
      <p:sp>
        <p:nvSpPr>
          <p:cNvPr id="4" name="TextBox 3"/>
          <p:cNvSpPr txBox="1"/>
          <p:nvPr/>
        </p:nvSpPr>
        <p:spPr>
          <a:xfrm>
            <a:off x="1087718" y="1460920"/>
            <a:ext cx="10149098" cy="1384995"/>
          </a:xfrm>
          <a:prstGeom prst="rect">
            <a:avLst/>
          </a:prstGeom>
          <a:noFill/>
        </p:spPr>
        <p:txBody>
          <a:bodyPr wrap="square" rtlCol="0">
            <a:spAutoFit/>
          </a:bodyPr>
          <a:lstStyle/>
          <a:p>
            <a:r>
              <a:rPr lang="en-US" sz="2800" dirty="0">
                <a:solidFill>
                  <a:schemeClr val="accent1">
                    <a:lumMod val="75000"/>
                  </a:schemeClr>
                </a:solidFill>
              </a:rPr>
              <a:t>One of only 5 long-lasting lava lakes in the world, Mount Erebus is a unique natural laboratory where we can study the dynamics of Planet Earth!</a:t>
            </a:r>
          </a:p>
        </p:txBody>
      </p:sp>
    </p:spTree>
    <p:extLst>
      <p:ext uri="{BB962C8B-B14F-4D97-AF65-F5344CB8AC3E}">
        <p14:creationId xmlns:p14="http://schemas.microsoft.com/office/powerpoint/2010/main" xmlns="" val="3195178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6415" y="5517233"/>
            <a:ext cx="11700550" cy="1200329"/>
          </a:xfrm>
          <a:prstGeom prst="rect">
            <a:avLst/>
          </a:prstGeom>
        </p:spPr>
        <p:txBody>
          <a:bodyPr wrap="square">
            <a:spAutoFit/>
          </a:bodyPr>
          <a:lstStyle/>
          <a:p>
            <a:r>
              <a:rPr lang="en-GB" sz="2400" dirty="0" err="1"/>
              <a:t>Gentoo</a:t>
            </a:r>
            <a:r>
              <a:rPr lang="en-GB" sz="2400" dirty="0"/>
              <a:t> Penguins at the Chilean Station. Breeding colonies are made up of hundreds of birds and are usually located a couple of kilometres from the sea. 		</a:t>
            </a:r>
            <a:r>
              <a:rPr lang="en-GB" dirty="0"/>
              <a:t>Photo by Peter Prokosch Chilean Station</a:t>
            </a:r>
          </a:p>
        </p:txBody>
      </p:sp>
      <p:pic>
        <p:nvPicPr>
          <p:cNvPr id="3" name="Picture 2" descr="gentoo-penguin-colony-at-chilean-research-station-antarctic-peninsula_e42a-800x538px.jpg"/>
          <p:cNvPicPr>
            <a:picLocks noChangeAspect="1"/>
          </p:cNvPicPr>
          <p:nvPr/>
        </p:nvPicPr>
        <p:blipFill>
          <a:blip r:embed="rId2" cstate="print"/>
          <a:stretch>
            <a:fillRect/>
          </a:stretch>
        </p:blipFill>
        <p:spPr>
          <a:xfrm>
            <a:off x="246415" y="140438"/>
            <a:ext cx="11700550" cy="522994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5" y="5157192"/>
            <a:ext cx="11876116" cy="1484784"/>
          </a:xfrm>
        </p:spPr>
        <p:txBody>
          <a:bodyPr>
            <a:noAutofit/>
          </a:bodyPr>
          <a:lstStyle/>
          <a:p>
            <a:r>
              <a:rPr lang="en-GB" sz="2400" dirty="0"/>
              <a:t>Antarctica is the fifth largest continent of the world at 14 million square kilometres and is covered in a permanent continental ice. The ice is distributed in two major ice sheets, the East Antarctic and the West Antarctic, plus there’s shelf ice, extending over the sea water. </a:t>
            </a:r>
          </a:p>
        </p:txBody>
      </p:sp>
      <p:pic>
        <p:nvPicPr>
          <p:cNvPr id="4" name="Content Placeholder 3" descr="Location of the Continent.JPG"/>
          <p:cNvPicPr>
            <a:picLocks noGrp="1" noChangeAspect="1"/>
          </p:cNvPicPr>
          <p:nvPr>
            <p:ph idx="1"/>
          </p:nvPr>
        </p:nvPicPr>
        <p:blipFill>
          <a:blip r:embed="rId2" cstate="print"/>
          <a:stretch>
            <a:fillRect/>
          </a:stretch>
        </p:blipFill>
        <p:spPr>
          <a:xfrm>
            <a:off x="3420620" y="216024"/>
            <a:ext cx="4466452" cy="4466452"/>
          </a:xfrm>
        </p:spPr>
      </p:pic>
      <p:sp>
        <p:nvSpPr>
          <p:cNvPr id="5" name="TextBox 4"/>
          <p:cNvSpPr txBox="1"/>
          <p:nvPr/>
        </p:nvSpPr>
        <p:spPr>
          <a:xfrm>
            <a:off x="9311680" y="77524"/>
            <a:ext cx="2880320" cy="276999"/>
          </a:xfrm>
          <a:prstGeom prst="rect">
            <a:avLst/>
          </a:prstGeom>
          <a:noFill/>
        </p:spPr>
        <p:txBody>
          <a:bodyPr wrap="square" rtlCol="0">
            <a:spAutoFit/>
          </a:bodyPr>
          <a:lstStyle/>
          <a:p>
            <a:r>
              <a:rPr lang="en-GB" sz="1200" dirty="0"/>
              <a:t>Map copyright: </a:t>
            </a:r>
            <a:r>
              <a:rPr lang="en-GB" sz="1200" dirty="0" err="1"/>
              <a:t>Woolwine</a:t>
            </a:r>
            <a:r>
              <a:rPr lang="en-GB" sz="1200" dirty="0"/>
              <a:t>-Moen Group</a:t>
            </a:r>
          </a:p>
        </p:txBody>
      </p:sp>
      <p:pic>
        <p:nvPicPr>
          <p:cNvPr id="3" name="Image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91599" y="1477945"/>
            <a:ext cx="2181225" cy="2847975"/>
          </a:xfrm>
          <a:prstGeom prst="rect">
            <a:avLst/>
          </a:prstGeom>
        </p:spPr>
      </p:pic>
      <p:pic>
        <p:nvPicPr>
          <p:cNvPr id="6" name="Imagem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1678" y="0"/>
            <a:ext cx="2063609" cy="219258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srcRect l="11933"/>
          <a:stretch/>
        </p:blipFill>
        <p:spPr>
          <a:xfrm>
            <a:off x="1524001" y="0"/>
            <a:ext cx="9180239" cy="6905972"/>
          </a:xfrm>
          <a:prstGeom prst="rect">
            <a:avLst/>
          </a:prstGeom>
        </p:spPr>
      </p:pic>
      <p:sp>
        <p:nvSpPr>
          <p:cNvPr id="5" name="Rounded Rectangle 4"/>
          <p:cNvSpPr/>
          <p:nvPr/>
        </p:nvSpPr>
        <p:spPr>
          <a:xfrm>
            <a:off x="1731073" y="4348808"/>
            <a:ext cx="8738482" cy="2153693"/>
          </a:xfrm>
          <a:prstGeom prst="roundRect">
            <a:avLst/>
          </a:prstGeom>
          <a:solidFill>
            <a:schemeClr val="bg1">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08810" y="4112640"/>
            <a:ext cx="8229600" cy="1143000"/>
          </a:xfrm>
        </p:spPr>
        <p:txBody>
          <a:bodyPr/>
          <a:lstStyle/>
          <a:p>
            <a:r>
              <a:rPr lang="en-US" dirty="0"/>
              <a:t>Antarctic Astronomy</a:t>
            </a:r>
          </a:p>
        </p:txBody>
      </p:sp>
      <p:sp>
        <p:nvSpPr>
          <p:cNvPr id="4" name="TextBox 3"/>
          <p:cNvSpPr txBox="1"/>
          <p:nvPr/>
        </p:nvSpPr>
        <p:spPr>
          <a:xfrm>
            <a:off x="1758683" y="4958122"/>
            <a:ext cx="8710872" cy="1384995"/>
          </a:xfrm>
          <a:prstGeom prst="rect">
            <a:avLst/>
          </a:prstGeom>
          <a:noFill/>
        </p:spPr>
        <p:txBody>
          <a:bodyPr wrap="square" rtlCol="0">
            <a:spAutoFit/>
          </a:bodyPr>
          <a:lstStyle/>
          <a:p>
            <a:r>
              <a:rPr lang="en-US" sz="2800" dirty="0"/>
              <a:t>The Antarctic is an ideal place to put a telescope! As a very high and very dry continent, atmospheric distortion are relatively small.</a:t>
            </a:r>
          </a:p>
        </p:txBody>
      </p:sp>
      <p:sp>
        <p:nvSpPr>
          <p:cNvPr id="6" name="TextBox 5"/>
          <p:cNvSpPr txBox="1"/>
          <p:nvPr/>
        </p:nvSpPr>
        <p:spPr>
          <a:xfrm>
            <a:off x="6396380" y="6068862"/>
            <a:ext cx="3842030" cy="369332"/>
          </a:xfrm>
          <a:prstGeom prst="rect">
            <a:avLst/>
          </a:prstGeom>
          <a:noFill/>
        </p:spPr>
        <p:txBody>
          <a:bodyPr wrap="none" rtlCol="0">
            <a:spAutoFit/>
          </a:bodyPr>
          <a:lstStyle/>
          <a:p>
            <a:r>
              <a:rPr lang="en-US" dirty="0"/>
              <a:t>Photo Peter </a:t>
            </a:r>
            <a:r>
              <a:rPr lang="en-US" dirty="0" err="1"/>
              <a:t>Rejcek</a:t>
            </a:r>
            <a:r>
              <a:rPr lang="en-US" dirty="0"/>
              <a:t> USAP Photo Library</a:t>
            </a:r>
          </a:p>
        </p:txBody>
      </p:sp>
    </p:spTree>
    <p:extLst>
      <p:ext uri="{BB962C8B-B14F-4D97-AF65-F5344CB8AC3E}">
        <p14:creationId xmlns:p14="http://schemas.microsoft.com/office/powerpoint/2010/main" xmlns="" val="1881005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942" y="5301208"/>
            <a:ext cx="11876116" cy="1368152"/>
          </a:xfrm>
        </p:spPr>
        <p:txBody>
          <a:bodyPr>
            <a:noAutofit/>
          </a:bodyPr>
          <a:lstStyle/>
          <a:p>
            <a:r>
              <a:rPr lang="en-GB" sz="2400" dirty="0"/>
              <a:t>Unlike the Arctic, which at its centre is an ocean, Antarctica is a landmass that is surrounded by the Southern Ocean. A permanent, massive ice sheet on Antarctica covers 98% of the continent and is containing the major freshwater reserves of the globe.</a:t>
            </a:r>
          </a:p>
        </p:txBody>
      </p:sp>
      <p:pic>
        <p:nvPicPr>
          <p:cNvPr id="4" name="Content Placeholder 3" descr="glacier-ice-and-sea-ice-antarctic-peninsula_d45b-800x528px.jpg"/>
          <p:cNvPicPr>
            <a:picLocks noGrp="1" noChangeAspect="1"/>
          </p:cNvPicPr>
          <p:nvPr>
            <p:ph idx="1"/>
          </p:nvPr>
        </p:nvPicPr>
        <p:blipFill>
          <a:blip r:embed="rId2" cstate="print"/>
          <a:stretch>
            <a:fillRect/>
          </a:stretch>
        </p:blipFill>
        <p:spPr>
          <a:xfrm>
            <a:off x="2495600" y="188640"/>
            <a:ext cx="7309903" cy="4824536"/>
          </a:xfrm>
        </p:spPr>
      </p:pic>
      <p:sp>
        <p:nvSpPr>
          <p:cNvPr id="5" name="TextBox 4"/>
          <p:cNvSpPr txBox="1"/>
          <p:nvPr/>
        </p:nvSpPr>
        <p:spPr>
          <a:xfrm>
            <a:off x="100715" y="57835"/>
            <a:ext cx="2232390" cy="430887"/>
          </a:xfrm>
          <a:prstGeom prst="rect">
            <a:avLst/>
          </a:prstGeom>
          <a:noFill/>
        </p:spPr>
        <p:txBody>
          <a:bodyPr wrap="square" rtlCol="0">
            <a:spAutoFit/>
          </a:bodyPr>
          <a:lstStyle/>
          <a:p>
            <a:r>
              <a:rPr lang="en-GB" sz="1100" dirty="0"/>
              <a:t>Photo by Peter Prokosch UNEP GRID </a:t>
            </a:r>
            <a:r>
              <a:rPr lang="en-GB" sz="1100" dirty="0" err="1"/>
              <a:t>Arendal</a:t>
            </a:r>
            <a:r>
              <a:rPr lang="en-GB" sz="1100" dirty="0"/>
              <a:t> Photo Library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7788" y="562000"/>
            <a:ext cx="3816424" cy="1008112"/>
          </a:xfrm>
        </p:spPr>
        <p:txBody>
          <a:bodyPr>
            <a:normAutofit fontScale="90000"/>
          </a:bodyPr>
          <a:lstStyle/>
          <a:p>
            <a:r>
              <a:rPr lang="en-GB" sz="8000" dirty="0">
                <a:solidFill>
                  <a:schemeClr val="bg2">
                    <a:lumMod val="25000"/>
                  </a:schemeClr>
                </a:solidFill>
              </a:rPr>
              <a:t>HISTORY</a:t>
            </a:r>
          </a:p>
        </p:txBody>
      </p:sp>
      <p:sp>
        <p:nvSpPr>
          <p:cNvPr id="3" name="Content Placeholder 2"/>
          <p:cNvSpPr>
            <a:spLocks noGrp="1"/>
          </p:cNvSpPr>
          <p:nvPr>
            <p:ph idx="1"/>
          </p:nvPr>
        </p:nvSpPr>
        <p:spPr>
          <a:xfrm>
            <a:off x="321425" y="2549236"/>
            <a:ext cx="11538066" cy="4100945"/>
          </a:xfrm>
        </p:spPr>
        <p:txBody>
          <a:bodyPr>
            <a:normAutofit fontScale="77500" lnSpcReduction="20000"/>
          </a:bodyPr>
          <a:lstStyle/>
          <a:p>
            <a:pPr marL="0" indent="0">
              <a:lnSpc>
                <a:spcPct val="120000"/>
              </a:lnSpc>
              <a:spcBef>
                <a:spcPts val="0"/>
              </a:spcBef>
              <a:buNone/>
            </a:pPr>
            <a:r>
              <a:rPr lang="en-US" sz="3400" dirty="0"/>
              <a:t>62 years ago, on 1</a:t>
            </a:r>
            <a:r>
              <a:rPr lang="en-US" sz="3400" baseline="30000" dirty="0"/>
              <a:t>st</a:t>
            </a:r>
            <a:r>
              <a:rPr lang="en-US" sz="3400" dirty="0"/>
              <a:t> Dec. 1959 - 12 Nations signed the Antarctic Treaty, setting aside 10% of the Earth, </a:t>
            </a:r>
            <a:endParaRPr lang="en-GB" sz="3400" dirty="0"/>
          </a:p>
          <a:p>
            <a:pPr algn="ctr">
              <a:lnSpc>
                <a:spcPct val="120000"/>
              </a:lnSpc>
              <a:spcBef>
                <a:spcPts val="0"/>
              </a:spcBef>
              <a:buNone/>
            </a:pPr>
            <a:r>
              <a:rPr lang="en-US" sz="3400" dirty="0">
                <a:solidFill>
                  <a:schemeClr val="accent1">
                    <a:lumMod val="75000"/>
                  </a:schemeClr>
                </a:solidFill>
              </a:rPr>
              <a:t>“ </a:t>
            </a:r>
            <a:r>
              <a:rPr lang="en-US" sz="3400" i="1" dirty="0">
                <a:solidFill>
                  <a:schemeClr val="accent1">
                    <a:lumMod val="75000"/>
                  </a:schemeClr>
                </a:solidFill>
              </a:rPr>
              <a:t>forever  to be used exclusively for peaceful </a:t>
            </a:r>
            <a:endParaRPr lang="en-GB" sz="3400" i="1" dirty="0">
              <a:solidFill>
                <a:schemeClr val="accent1">
                  <a:lumMod val="75000"/>
                </a:schemeClr>
              </a:solidFill>
            </a:endParaRPr>
          </a:p>
          <a:p>
            <a:pPr algn="ctr">
              <a:lnSpc>
                <a:spcPct val="120000"/>
              </a:lnSpc>
              <a:spcBef>
                <a:spcPts val="0"/>
              </a:spcBef>
              <a:buNone/>
            </a:pPr>
            <a:r>
              <a:rPr lang="en-US" sz="3400" i="1" dirty="0">
                <a:solidFill>
                  <a:schemeClr val="accent1">
                    <a:lumMod val="75000"/>
                  </a:schemeClr>
                </a:solidFill>
              </a:rPr>
              <a:t>purposes in the interest of mankind.” </a:t>
            </a:r>
            <a:endParaRPr lang="en-GB" sz="3400" i="1" dirty="0">
              <a:solidFill>
                <a:schemeClr val="accent1">
                  <a:lumMod val="75000"/>
                </a:schemeClr>
              </a:solidFill>
            </a:endParaRPr>
          </a:p>
          <a:p>
            <a:pPr marL="0" indent="0">
              <a:lnSpc>
                <a:spcPct val="120000"/>
              </a:lnSpc>
              <a:spcBef>
                <a:spcPts val="0"/>
              </a:spcBef>
              <a:buNone/>
            </a:pPr>
            <a:r>
              <a:rPr lang="en-US" sz="3400" dirty="0"/>
              <a:t>It was the first  nuclear-arms agreement. Nuclear weapons cannot be used in Antarctica.</a:t>
            </a:r>
          </a:p>
          <a:p>
            <a:pPr marL="0" indent="0">
              <a:lnSpc>
                <a:spcPct val="120000"/>
              </a:lnSpc>
              <a:spcBef>
                <a:spcPts val="0"/>
              </a:spcBef>
              <a:buNone/>
            </a:pPr>
            <a:r>
              <a:rPr lang="en-US" sz="3400" dirty="0"/>
              <a:t>The first institution to govern all human activities in an international region with no sovereign jurisdiction.</a:t>
            </a:r>
            <a:endParaRPr lang="en-GB" sz="3400" dirty="0"/>
          </a:p>
          <a:p>
            <a:pPr marL="0" indent="0">
              <a:lnSpc>
                <a:spcPct val="120000"/>
              </a:lnSpc>
              <a:spcBef>
                <a:spcPts val="0"/>
              </a:spcBef>
              <a:buNone/>
            </a:pPr>
            <a:r>
              <a:rPr lang="en-US" sz="3400" dirty="0"/>
              <a:t>As a legacy to the 50th Anniversary of the Antarctica Treaty, OUR SPACES initiated Antarctica Day in 2010.</a:t>
            </a:r>
          </a:p>
          <a:p>
            <a:pPr>
              <a:lnSpc>
                <a:spcPct val="120000"/>
              </a:lnSpc>
              <a:spcBef>
                <a:spcPts val="0"/>
              </a:spcBef>
            </a:pPr>
            <a:endParaRPr lang="en-GB" sz="3400" dirty="0"/>
          </a:p>
          <a:p>
            <a:pPr>
              <a:lnSpc>
                <a:spcPct val="120000"/>
              </a:lnSpc>
              <a:spcBef>
                <a:spcPts val="0"/>
              </a:spcBef>
            </a:pPr>
            <a:endParaRPr lang="en-GB" dirty="0"/>
          </a:p>
        </p:txBody>
      </p:sp>
      <p:pic>
        <p:nvPicPr>
          <p:cNvPr id="5" name="Picture 4" descr="A.1 senate_1960-img1.jpg"/>
          <p:cNvPicPr>
            <a:picLocks noChangeAspect="1"/>
          </p:cNvPicPr>
          <p:nvPr/>
        </p:nvPicPr>
        <p:blipFill>
          <a:blip r:embed="rId2" cstate="print"/>
          <a:stretch>
            <a:fillRect/>
          </a:stretch>
        </p:blipFill>
        <p:spPr>
          <a:xfrm>
            <a:off x="140649" y="117597"/>
            <a:ext cx="2428669" cy="189691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663390" y="410145"/>
            <a:ext cx="10742043"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GB" sz="2400" b="1" dirty="0">
                <a:solidFill>
                  <a:schemeClr val="accent1">
                    <a:lumMod val="75000"/>
                  </a:schemeClr>
                </a:solidFill>
                <a:latin typeface="+mj-lt"/>
                <a:ea typeface="Calibri" pitchFamily="34" charset="0"/>
                <a:cs typeface="Times New Roman" pitchFamily="18" charset="0"/>
              </a:rPr>
              <a:t>All territorial claims to Antarctica were set aside by the Antarctic Treaty</a:t>
            </a:r>
            <a:endParaRPr lang="en-GB" sz="2400" b="1" dirty="0">
              <a:solidFill>
                <a:schemeClr val="accent1">
                  <a:lumMod val="75000"/>
                </a:schemeClr>
              </a:solidFill>
              <a:latin typeface="+mj-lt"/>
              <a:cs typeface="Arial" pitchFamily="34" charset="0"/>
            </a:endParaRPr>
          </a:p>
        </p:txBody>
      </p:sp>
      <p:pic>
        <p:nvPicPr>
          <p:cNvPr id="2" name="Image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37267" y="1187695"/>
            <a:ext cx="7717466" cy="5524459"/>
          </a:xfrm>
          <a:prstGeom prst="rect">
            <a:avLst/>
          </a:prstGeom>
        </p:spPr>
      </p:pic>
    </p:spTree>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60" name="Picture 8" descr="C:\ANTRIP\sunset3.jpg"/>
          <p:cNvPicPr>
            <a:picLocks noChangeAspect="1" noChangeArrowheads="1"/>
          </p:cNvPicPr>
          <p:nvPr/>
        </p:nvPicPr>
        <p:blipFill>
          <a:blip r:embed="rId3" cstate="print"/>
          <a:srcRect/>
          <a:stretch>
            <a:fillRect/>
          </a:stretch>
        </p:blipFill>
        <p:spPr bwMode="auto">
          <a:xfrm>
            <a:off x="1524000" y="0"/>
            <a:ext cx="9144000" cy="6858000"/>
          </a:xfrm>
          <a:prstGeom prst="rect">
            <a:avLst/>
          </a:prstGeom>
          <a:noFill/>
        </p:spPr>
      </p:pic>
      <p:grpSp>
        <p:nvGrpSpPr>
          <p:cNvPr id="2" name="Group 4"/>
          <p:cNvGrpSpPr>
            <a:grpSpLocks/>
          </p:cNvGrpSpPr>
          <p:nvPr/>
        </p:nvGrpSpPr>
        <p:grpSpPr bwMode="auto">
          <a:xfrm>
            <a:off x="2057400" y="457200"/>
            <a:ext cx="8077200" cy="6032500"/>
            <a:chOff x="0" y="2390"/>
            <a:chExt cx="4241" cy="348911"/>
          </a:xfrm>
        </p:grpSpPr>
        <p:sp>
          <p:nvSpPr>
            <p:cNvPr id="151557" name="Rectangle 5" descr="Parchment"/>
            <p:cNvSpPr>
              <a:spLocks noChangeArrowheads="1"/>
            </p:cNvSpPr>
            <p:nvPr/>
          </p:nvSpPr>
          <p:spPr bwMode="auto">
            <a:xfrm>
              <a:off x="0" y="3874"/>
              <a:ext cx="4241" cy="21362"/>
            </a:xfrm>
            <a:prstGeom prst="rect">
              <a:avLst/>
            </a:prstGeom>
            <a:blipFill dpi="0" rotWithShape="0">
              <a:blip r:embed="rId4" cstate="print"/>
              <a:srcRect/>
              <a:tile tx="0" ty="0" sx="100000" sy="100000" flip="none" algn="tl"/>
            </a:blipFill>
            <a:ln w="9525">
              <a:noFill/>
              <a:miter lim="800000"/>
              <a:headEnd/>
              <a:tailEnd/>
            </a:ln>
            <a:effectLst/>
          </p:spPr>
          <p:txBody>
            <a:bodyPr>
              <a:spAutoFit/>
            </a:bodyPr>
            <a:lstStyle/>
            <a:p>
              <a:endParaRPr lang="en-GB"/>
            </a:p>
          </p:txBody>
        </p:sp>
        <p:sp>
          <p:nvSpPr>
            <p:cNvPr id="151558" name="Rectangle 6" descr="Parchment"/>
            <p:cNvSpPr>
              <a:spLocks noChangeArrowheads="1"/>
            </p:cNvSpPr>
            <p:nvPr/>
          </p:nvSpPr>
          <p:spPr bwMode="auto">
            <a:xfrm>
              <a:off x="0" y="3400"/>
              <a:ext cx="4241" cy="347901"/>
            </a:xfrm>
            <a:prstGeom prst="rect">
              <a:avLst/>
            </a:prstGeom>
            <a:blipFill dpi="0" rotWithShape="0">
              <a:blip r:embed="rId4" cstate="print"/>
              <a:srcRect/>
              <a:tile tx="0" ty="0" sx="100000" sy="100000" flip="none" algn="tl"/>
            </a:blipFill>
            <a:ln w="9525">
              <a:noFill/>
              <a:miter lim="800000"/>
              <a:headEnd/>
              <a:tailEnd/>
            </a:ln>
            <a:effectLst/>
          </p:spPr>
          <p:txBody>
            <a:bodyPr>
              <a:spAutoFit/>
            </a:bodyPr>
            <a:lstStyle/>
            <a:p>
              <a:pPr algn="ctr" defTabSz="687388">
                <a:tabLst>
                  <a:tab pos="0" algn="l"/>
                  <a:tab pos="457200" algn="l"/>
                  <a:tab pos="1087438" algn="l"/>
                  <a:tab pos="1371600" algn="l"/>
                </a:tabLst>
              </a:pPr>
              <a:endParaRPr lang="en-US" sz="1200" b="1" i="1" dirty="0">
                <a:solidFill>
                  <a:srgbClr val="FF0066"/>
                </a:solidFill>
                <a:latin typeface="Garamond" pitchFamily="18" charset="0"/>
                <a:cs typeface="Times New Roman" pitchFamily="18" charset="0"/>
              </a:endParaRPr>
            </a:p>
            <a:p>
              <a:pPr algn="ctr" defTabSz="687388">
                <a:tabLst>
                  <a:tab pos="0" algn="l"/>
                  <a:tab pos="457200" algn="l"/>
                  <a:tab pos="1087438" algn="l"/>
                  <a:tab pos="1371600" algn="l"/>
                </a:tabLst>
              </a:pPr>
              <a:r>
                <a:rPr lang="en-US" sz="3600" b="1" i="1" dirty="0">
                  <a:solidFill>
                    <a:srgbClr val="CC3300"/>
                  </a:solidFill>
                  <a:effectLst>
                    <a:outerShdw blurRad="38100" dist="38100" dir="2700000" algn="tl">
                      <a:srgbClr val="000000"/>
                    </a:outerShdw>
                  </a:effectLst>
                  <a:latin typeface="Arial" pitchFamily="34" charset="0"/>
                  <a:cs typeface="Times New Roman" pitchFamily="18" charset="0"/>
                </a:rPr>
                <a:t>1959 ANTARCTIC TREATY</a:t>
              </a:r>
              <a:r>
                <a:rPr lang="en-US" sz="3600" b="1" i="1" dirty="0">
                  <a:solidFill>
                    <a:srgbClr val="FF0066"/>
                  </a:solidFill>
                  <a:latin typeface="Arial" pitchFamily="34" charset="0"/>
                  <a:cs typeface="Times New Roman" pitchFamily="18" charset="0"/>
                </a:rPr>
                <a:t> </a:t>
              </a:r>
            </a:p>
            <a:p>
              <a:pPr algn="ctr" defTabSz="687388">
                <a:lnSpc>
                  <a:spcPct val="120000"/>
                </a:lnSpc>
                <a:tabLst>
                  <a:tab pos="0" algn="l"/>
                  <a:tab pos="457200" algn="l"/>
                  <a:tab pos="1087438" algn="l"/>
                  <a:tab pos="1371600" algn="l"/>
                </a:tabLst>
              </a:pPr>
              <a:endParaRPr lang="en-US" sz="1300" b="1" i="1" dirty="0">
                <a:solidFill>
                  <a:srgbClr val="FF0066"/>
                </a:solidFill>
                <a:latin typeface="Arial" pitchFamily="34" charset="0"/>
                <a:cs typeface="Times New Roman" pitchFamily="18" charset="0"/>
              </a:endParaRPr>
            </a:p>
            <a:p>
              <a:pPr defTabSz="687388">
                <a:lnSpc>
                  <a:spcPct val="120000"/>
                </a:lnSpc>
                <a:tabLst>
                  <a:tab pos="0" algn="l"/>
                  <a:tab pos="457200" algn="l"/>
                  <a:tab pos="1087438" algn="l"/>
                  <a:tab pos="1371600" algn="l"/>
                </a:tabLst>
              </a:pPr>
              <a:r>
                <a:rPr lang="en-US" b="1" dirty="0">
                  <a:solidFill>
                    <a:srgbClr val="000099"/>
                  </a:solidFill>
                  <a:latin typeface="Arial" pitchFamily="34" charset="0"/>
                  <a:cs typeface="Times New Roman" pitchFamily="18" charset="0"/>
                </a:rPr>
                <a:t>Preamble</a:t>
              </a:r>
              <a:r>
                <a:rPr lang="en-US" dirty="0">
                  <a:solidFill>
                    <a:srgbClr val="000099"/>
                  </a:solidFill>
                  <a:latin typeface="Arial" pitchFamily="34" charset="0"/>
                  <a:cs typeface="Times New Roman" pitchFamily="18" charset="0"/>
                </a:rPr>
                <a:t>  		Interest of all Mankind</a:t>
              </a:r>
            </a:p>
            <a:p>
              <a:pPr algn="just" defTabSz="687388">
                <a:lnSpc>
                  <a:spcPct val="120000"/>
                </a:lnSpc>
                <a:tabLst>
                  <a:tab pos="0" algn="l"/>
                  <a:tab pos="457200" algn="l"/>
                  <a:tab pos="1087438" algn="l"/>
                  <a:tab pos="1371600" algn="l"/>
                </a:tabLst>
              </a:pPr>
              <a:r>
                <a:rPr lang="en-US" b="1" dirty="0">
                  <a:solidFill>
                    <a:srgbClr val="000099"/>
                  </a:solidFill>
                  <a:latin typeface="Arial" pitchFamily="34" charset="0"/>
                  <a:cs typeface="Times New Roman" pitchFamily="18" charset="0"/>
                </a:rPr>
                <a:t>Article I</a:t>
              </a:r>
              <a:r>
                <a:rPr lang="en-US" dirty="0">
                  <a:solidFill>
                    <a:srgbClr val="000099"/>
                  </a:solidFill>
                  <a:latin typeface="Arial" pitchFamily="34" charset="0"/>
                  <a:cs typeface="Times New Roman" pitchFamily="18" charset="0"/>
                </a:rPr>
                <a:t> 			Peaceful Purposes Only</a:t>
              </a:r>
            </a:p>
            <a:p>
              <a:pPr algn="just" defTabSz="687388">
                <a:lnSpc>
                  <a:spcPct val="120000"/>
                </a:lnSpc>
                <a:tabLst>
                  <a:tab pos="0" algn="l"/>
                  <a:tab pos="457200" algn="l"/>
                  <a:tab pos="1087438" algn="l"/>
                  <a:tab pos="1371600" algn="l"/>
                </a:tabLst>
              </a:pPr>
              <a:r>
                <a:rPr lang="en-US" b="1" dirty="0">
                  <a:solidFill>
                    <a:srgbClr val="000099"/>
                  </a:solidFill>
                  <a:latin typeface="Arial" pitchFamily="34" charset="0"/>
                  <a:cs typeface="Times New Roman" pitchFamily="18" charset="0"/>
                </a:rPr>
                <a:t>Article II</a:t>
              </a:r>
              <a:r>
                <a:rPr lang="en-US" dirty="0">
                  <a:solidFill>
                    <a:srgbClr val="000099"/>
                  </a:solidFill>
                  <a:latin typeface="Arial" pitchFamily="34" charset="0"/>
                  <a:cs typeface="Times New Roman" pitchFamily="18" charset="0"/>
                </a:rPr>
                <a:t> 			Freedom of Scientific Investigation</a:t>
              </a:r>
            </a:p>
            <a:p>
              <a:pPr algn="just" defTabSz="687388">
                <a:lnSpc>
                  <a:spcPct val="120000"/>
                </a:lnSpc>
                <a:tabLst>
                  <a:tab pos="0" algn="l"/>
                  <a:tab pos="457200" algn="l"/>
                  <a:tab pos="1087438" algn="l"/>
                  <a:tab pos="1371600" algn="l"/>
                </a:tabLst>
              </a:pPr>
              <a:r>
                <a:rPr lang="en-US" b="1" dirty="0">
                  <a:solidFill>
                    <a:srgbClr val="000099"/>
                  </a:solidFill>
                  <a:latin typeface="Arial" pitchFamily="34" charset="0"/>
                  <a:cs typeface="Times New Roman" pitchFamily="18" charset="0"/>
                </a:rPr>
                <a:t>Article III			</a:t>
              </a:r>
              <a:r>
                <a:rPr lang="en-US" dirty="0">
                  <a:solidFill>
                    <a:srgbClr val="000099"/>
                  </a:solidFill>
                  <a:latin typeface="Arial" pitchFamily="34" charset="0"/>
                  <a:cs typeface="Times New Roman" pitchFamily="18" charset="0"/>
                </a:rPr>
                <a:t>International Cooperation in Scientific Investigation</a:t>
              </a:r>
            </a:p>
            <a:p>
              <a:pPr algn="just" defTabSz="687388">
                <a:lnSpc>
                  <a:spcPct val="120000"/>
                </a:lnSpc>
                <a:tabLst>
                  <a:tab pos="0" algn="l"/>
                  <a:tab pos="457200" algn="l"/>
                  <a:tab pos="1087438" algn="l"/>
                  <a:tab pos="1371600" algn="l"/>
                </a:tabLst>
              </a:pPr>
              <a:r>
                <a:rPr lang="en-US" b="1" dirty="0">
                  <a:solidFill>
                    <a:srgbClr val="000099"/>
                  </a:solidFill>
                  <a:latin typeface="Arial" pitchFamily="34" charset="0"/>
                  <a:cs typeface="Times New Roman" pitchFamily="18" charset="0"/>
                </a:rPr>
                <a:t>Article IV</a:t>
              </a:r>
              <a:r>
                <a:rPr lang="en-US" dirty="0">
                  <a:solidFill>
                    <a:srgbClr val="000099"/>
                  </a:solidFill>
                  <a:latin typeface="Arial" pitchFamily="34" charset="0"/>
                  <a:cs typeface="Times New Roman" pitchFamily="18" charset="0"/>
                </a:rPr>
                <a:t>			No Basis for Asserting, Supporting or Denying Claims </a:t>
              </a:r>
            </a:p>
            <a:p>
              <a:pPr algn="just" defTabSz="687388">
                <a:lnSpc>
                  <a:spcPct val="120000"/>
                </a:lnSpc>
                <a:tabLst>
                  <a:tab pos="0" algn="l"/>
                  <a:tab pos="457200" algn="l"/>
                  <a:tab pos="1087438" algn="l"/>
                  <a:tab pos="1371600" algn="l"/>
                </a:tabLst>
              </a:pPr>
              <a:r>
                <a:rPr lang="en-US" b="1" dirty="0">
                  <a:solidFill>
                    <a:srgbClr val="000099"/>
                  </a:solidFill>
                  <a:latin typeface="Arial" pitchFamily="34" charset="0"/>
                  <a:cs typeface="Times New Roman" pitchFamily="18" charset="0"/>
                </a:rPr>
                <a:t>Article V</a:t>
              </a:r>
              <a:r>
                <a:rPr lang="en-US" dirty="0">
                  <a:solidFill>
                    <a:srgbClr val="000099"/>
                  </a:solidFill>
                  <a:latin typeface="Arial" pitchFamily="34" charset="0"/>
                  <a:cs typeface="Times New Roman" pitchFamily="18" charset="0"/>
                </a:rPr>
                <a:t>			No Nuclear Explosions or Radioactive Waste Disposal </a:t>
              </a:r>
            </a:p>
            <a:p>
              <a:pPr algn="just" defTabSz="687388">
                <a:lnSpc>
                  <a:spcPct val="120000"/>
                </a:lnSpc>
                <a:tabLst>
                  <a:tab pos="0" algn="l"/>
                  <a:tab pos="457200" algn="l"/>
                  <a:tab pos="1087438" algn="l"/>
                  <a:tab pos="1371600" algn="l"/>
                </a:tabLst>
              </a:pPr>
              <a:r>
                <a:rPr lang="en-US" b="1" dirty="0">
                  <a:solidFill>
                    <a:srgbClr val="000099"/>
                  </a:solidFill>
                  <a:latin typeface="Arial" pitchFamily="34" charset="0"/>
                  <a:cs typeface="Times New Roman" pitchFamily="18" charset="0"/>
                </a:rPr>
                <a:t>Article VI</a:t>
              </a:r>
              <a:r>
                <a:rPr lang="en-US" dirty="0">
                  <a:solidFill>
                    <a:srgbClr val="000099"/>
                  </a:solidFill>
                  <a:latin typeface="Arial" pitchFamily="34" charset="0"/>
                  <a:cs typeface="Times New Roman" pitchFamily="18" charset="0"/>
                </a:rPr>
                <a:t>			Area of Application South of 60</a:t>
              </a:r>
              <a:r>
                <a:rPr lang="en-US" baseline="30000" dirty="0">
                  <a:solidFill>
                    <a:srgbClr val="000099"/>
                  </a:solidFill>
                  <a:latin typeface="Arial" pitchFamily="34" charset="0"/>
                  <a:cs typeface="Times New Roman" pitchFamily="18" charset="0"/>
                </a:rPr>
                <a:t>o</a:t>
              </a:r>
              <a:r>
                <a:rPr lang="en-US" dirty="0">
                  <a:solidFill>
                    <a:srgbClr val="000099"/>
                  </a:solidFill>
                  <a:latin typeface="Arial" pitchFamily="34" charset="0"/>
                  <a:cs typeface="Times New Roman" pitchFamily="18" charset="0"/>
                </a:rPr>
                <a:t> South Latitude</a:t>
              </a:r>
            </a:p>
            <a:p>
              <a:pPr algn="just" defTabSz="687388">
                <a:lnSpc>
                  <a:spcPct val="120000"/>
                </a:lnSpc>
                <a:tabLst>
                  <a:tab pos="0" algn="l"/>
                  <a:tab pos="457200" algn="l"/>
                  <a:tab pos="1087438" algn="l"/>
                  <a:tab pos="1371600" algn="l"/>
                </a:tabLst>
              </a:pPr>
              <a:r>
                <a:rPr lang="en-US" b="1" dirty="0">
                  <a:solidFill>
                    <a:srgbClr val="000099"/>
                  </a:solidFill>
                  <a:latin typeface="Arial" pitchFamily="34" charset="0"/>
                  <a:cs typeface="Times New Roman" pitchFamily="18" charset="0"/>
                </a:rPr>
                <a:t>Article VII			</a:t>
              </a:r>
              <a:r>
                <a:rPr lang="en-US" dirty="0">
                  <a:solidFill>
                    <a:srgbClr val="000099"/>
                  </a:solidFill>
                  <a:latin typeface="Arial" pitchFamily="34" charset="0"/>
                  <a:cs typeface="Times New Roman" pitchFamily="18" charset="0"/>
                </a:rPr>
                <a:t>Freedom of Access and Inspection by Designated Observers</a:t>
              </a:r>
            </a:p>
            <a:p>
              <a:pPr algn="just" defTabSz="687388">
                <a:lnSpc>
                  <a:spcPct val="120000"/>
                </a:lnSpc>
                <a:tabLst>
                  <a:tab pos="0" algn="l"/>
                  <a:tab pos="457200" algn="l"/>
                  <a:tab pos="1087438" algn="l"/>
                  <a:tab pos="1371600" algn="l"/>
                </a:tabLst>
              </a:pPr>
              <a:r>
                <a:rPr lang="en-US" b="1" dirty="0">
                  <a:solidFill>
                    <a:srgbClr val="000099"/>
                  </a:solidFill>
                  <a:latin typeface="Arial" pitchFamily="34" charset="0"/>
                  <a:cs typeface="Times New Roman" pitchFamily="18" charset="0"/>
                </a:rPr>
                <a:t>Article VIII</a:t>
              </a:r>
              <a:r>
                <a:rPr lang="en-US" dirty="0">
                  <a:solidFill>
                    <a:srgbClr val="000099"/>
                  </a:solidFill>
                  <a:latin typeface="Arial" pitchFamily="34" charset="0"/>
                  <a:cs typeface="Times New Roman" pitchFamily="18" charset="0"/>
                </a:rPr>
                <a:t>		Jurisdiction by the Contracting Parties over their own Nationals</a:t>
              </a:r>
            </a:p>
            <a:p>
              <a:pPr algn="just" defTabSz="687388">
                <a:lnSpc>
                  <a:spcPct val="120000"/>
                </a:lnSpc>
                <a:tabLst>
                  <a:tab pos="0" algn="l"/>
                  <a:tab pos="457200" algn="l"/>
                  <a:tab pos="1087438" algn="l"/>
                  <a:tab pos="1371600" algn="l"/>
                </a:tabLst>
              </a:pPr>
              <a:r>
                <a:rPr lang="en-US" b="1" dirty="0">
                  <a:solidFill>
                    <a:srgbClr val="000099"/>
                  </a:solidFill>
                  <a:latin typeface="Arial" pitchFamily="34" charset="0"/>
                  <a:cs typeface="Times New Roman" pitchFamily="18" charset="0"/>
                </a:rPr>
                <a:t>Article IX</a:t>
              </a:r>
              <a:r>
                <a:rPr lang="en-US" dirty="0">
                  <a:solidFill>
                    <a:srgbClr val="000099"/>
                  </a:solidFill>
                  <a:latin typeface="Arial" pitchFamily="34" charset="0"/>
                  <a:cs typeface="Times New Roman" pitchFamily="18" charset="0"/>
                </a:rPr>
                <a:t>			Consulting and Recommending Measures of Common Interest</a:t>
              </a:r>
            </a:p>
            <a:p>
              <a:pPr algn="just" defTabSz="687388">
                <a:lnSpc>
                  <a:spcPct val="120000"/>
                </a:lnSpc>
                <a:tabLst>
                  <a:tab pos="0" algn="l"/>
                  <a:tab pos="457200" algn="l"/>
                  <a:tab pos="1087438" algn="l"/>
                  <a:tab pos="1371600" algn="l"/>
                </a:tabLst>
              </a:pPr>
              <a:r>
                <a:rPr lang="en-US" b="1" dirty="0">
                  <a:solidFill>
                    <a:srgbClr val="000099"/>
                  </a:solidFill>
                  <a:latin typeface="Arial" pitchFamily="34" charset="0"/>
                  <a:cs typeface="Times New Roman" pitchFamily="18" charset="0"/>
                </a:rPr>
                <a:t>Article X</a:t>
              </a:r>
              <a:r>
                <a:rPr lang="en-US" dirty="0">
                  <a:solidFill>
                    <a:srgbClr val="000099"/>
                  </a:solidFill>
                  <a:latin typeface="Arial" pitchFamily="34" charset="0"/>
                  <a:cs typeface="Times New Roman" pitchFamily="18" charset="0"/>
                </a:rPr>
                <a:t>			Consistent with Charter of the United Nations</a:t>
              </a:r>
            </a:p>
            <a:p>
              <a:pPr algn="just" defTabSz="687388">
                <a:lnSpc>
                  <a:spcPct val="120000"/>
                </a:lnSpc>
                <a:tabLst>
                  <a:tab pos="0" algn="l"/>
                  <a:tab pos="457200" algn="l"/>
                  <a:tab pos="1087438" algn="l"/>
                  <a:tab pos="1371600" algn="l"/>
                </a:tabLst>
              </a:pPr>
              <a:r>
                <a:rPr lang="en-US" b="1" dirty="0">
                  <a:solidFill>
                    <a:srgbClr val="000099"/>
                  </a:solidFill>
                  <a:latin typeface="Arial" pitchFamily="34" charset="0"/>
                  <a:cs typeface="Times New Roman" pitchFamily="18" charset="0"/>
                </a:rPr>
                <a:t>Article XI</a:t>
              </a:r>
              <a:r>
                <a:rPr lang="en-US" dirty="0">
                  <a:solidFill>
                    <a:srgbClr val="000099"/>
                  </a:solidFill>
                  <a:latin typeface="Arial" pitchFamily="34" charset="0"/>
                  <a:cs typeface="Times New Roman" pitchFamily="18" charset="0"/>
                </a:rPr>
                <a:t>			Resolve Disputes by Peaceful Means</a:t>
              </a:r>
            </a:p>
            <a:p>
              <a:pPr algn="just" defTabSz="687388">
                <a:lnSpc>
                  <a:spcPct val="120000"/>
                </a:lnSpc>
                <a:tabLst>
                  <a:tab pos="0" algn="l"/>
                  <a:tab pos="457200" algn="l"/>
                  <a:tab pos="1087438" algn="l"/>
                  <a:tab pos="1371600" algn="l"/>
                </a:tabLst>
              </a:pPr>
              <a:r>
                <a:rPr lang="en-US" b="1" dirty="0">
                  <a:solidFill>
                    <a:srgbClr val="000099"/>
                  </a:solidFill>
                  <a:latin typeface="Arial" pitchFamily="34" charset="0"/>
                  <a:cs typeface="Times New Roman" pitchFamily="18" charset="0"/>
                </a:rPr>
                <a:t>Article XII</a:t>
              </a:r>
              <a:r>
                <a:rPr lang="en-US" dirty="0">
                  <a:solidFill>
                    <a:srgbClr val="000099"/>
                  </a:solidFill>
                  <a:latin typeface="Arial" pitchFamily="34" charset="0"/>
                  <a:cs typeface="Times New Roman" pitchFamily="18" charset="0"/>
                </a:rPr>
                <a:t>			Antarctic Treaty Modifications and Amendment</a:t>
              </a:r>
            </a:p>
            <a:p>
              <a:pPr algn="just" defTabSz="687388">
                <a:lnSpc>
                  <a:spcPct val="120000"/>
                </a:lnSpc>
                <a:tabLst>
                  <a:tab pos="0" algn="l"/>
                  <a:tab pos="457200" algn="l"/>
                  <a:tab pos="1087438" algn="l"/>
                  <a:tab pos="1371600" algn="l"/>
                </a:tabLst>
              </a:pPr>
              <a:r>
                <a:rPr lang="en-US" b="1" dirty="0">
                  <a:solidFill>
                    <a:srgbClr val="000099"/>
                  </a:solidFill>
                  <a:latin typeface="Arial" pitchFamily="34" charset="0"/>
                  <a:cs typeface="Times New Roman" pitchFamily="18" charset="0"/>
                </a:rPr>
                <a:t>Article XIII</a:t>
              </a:r>
              <a:r>
                <a:rPr lang="en-US" dirty="0">
                  <a:solidFill>
                    <a:srgbClr val="000099"/>
                  </a:solidFill>
                  <a:latin typeface="Arial" pitchFamily="34" charset="0"/>
                  <a:cs typeface="Times New Roman" pitchFamily="18" charset="0"/>
                </a:rPr>
                <a:t>		Accession and Ratification</a:t>
              </a:r>
            </a:p>
            <a:p>
              <a:pPr algn="just" defTabSz="687388">
                <a:lnSpc>
                  <a:spcPct val="120000"/>
                </a:lnSpc>
                <a:tabLst>
                  <a:tab pos="0" algn="l"/>
                  <a:tab pos="457200" algn="l"/>
                  <a:tab pos="1087438" algn="l"/>
                  <a:tab pos="1371600" algn="l"/>
                </a:tabLst>
              </a:pPr>
              <a:r>
                <a:rPr lang="en-US" b="1" dirty="0">
                  <a:solidFill>
                    <a:srgbClr val="000099"/>
                  </a:solidFill>
                  <a:latin typeface="Arial" pitchFamily="34" charset="0"/>
                  <a:cs typeface="Times New Roman" pitchFamily="18" charset="0"/>
                </a:rPr>
                <a:t>Article XIV	</a:t>
              </a:r>
              <a:r>
                <a:rPr lang="en-US" dirty="0">
                  <a:solidFill>
                    <a:srgbClr val="000099"/>
                  </a:solidFill>
                  <a:latin typeface="Arial" pitchFamily="34" charset="0"/>
                  <a:cs typeface="Times New Roman" pitchFamily="18" charset="0"/>
                </a:rPr>
                <a:t>	Official Languages and Depository Government</a:t>
              </a:r>
              <a:endParaRPr lang="en-US" dirty="0">
                <a:solidFill>
                  <a:srgbClr val="000099"/>
                </a:solidFill>
                <a:latin typeface="Arial" pitchFamily="34" charset="0"/>
              </a:endParaRPr>
            </a:p>
          </p:txBody>
        </p:sp>
        <p:sp>
          <p:nvSpPr>
            <p:cNvPr id="151559" name="Rectangle 7" descr="Parchment"/>
            <p:cNvSpPr>
              <a:spLocks noChangeArrowheads="1"/>
            </p:cNvSpPr>
            <p:nvPr/>
          </p:nvSpPr>
          <p:spPr bwMode="auto">
            <a:xfrm>
              <a:off x="0" y="2390"/>
              <a:ext cx="4241" cy="15058"/>
            </a:xfrm>
            <a:prstGeom prst="rect">
              <a:avLst/>
            </a:prstGeom>
            <a:blipFill dpi="0" rotWithShape="0">
              <a:blip r:embed="rId4" cstate="print"/>
              <a:srcRect/>
              <a:tile tx="0" ty="0" sx="100000" sy="100000" flip="none" algn="tl"/>
            </a:blipFill>
            <a:ln w="9525">
              <a:noFill/>
              <a:miter lim="800000"/>
              <a:headEnd/>
              <a:tailEnd/>
            </a:ln>
            <a:effectLst/>
          </p:spPr>
          <p:txBody>
            <a:bodyPr>
              <a:spAutoFit/>
            </a:bodyPr>
            <a:lstStyle/>
            <a:p>
              <a:pPr indent="-1087438" algn="just">
                <a:tabLst>
                  <a:tab pos="0" algn="l"/>
                  <a:tab pos="457200" algn="l"/>
                  <a:tab pos="1087438" algn="l"/>
                  <a:tab pos="1371600" algn="l"/>
                </a:tabLst>
              </a:pPr>
              <a:r>
                <a:rPr lang="en-US" sz="1100" b="1">
                  <a:latin typeface="Garamond" pitchFamily="18" charset="0"/>
                  <a:cs typeface="Times New Roman" pitchFamily="18" charset="0"/>
                </a:rPr>
                <a:t>Article VI</a:t>
              </a:r>
              <a:r>
                <a:rPr lang="en-US" sz="1100">
                  <a:latin typeface="Garamond" pitchFamily="18" charset="0"/>
                  <a:cs typeface="Times New Roman" pitchFamily="18" charset="0"/>
                </a:rPr>
                <a:t>	</a:t>
              </a:r>
              <a:endParaRPr lang="en-US"/>
            </a:p>
          </p:txBody>
        </p:sp>
      </p:grpSp>
      <p:pic>
        <p:nvPicPr>
          <p:cNvPr id="7" name="Imagem 1"/>
          <p:cNvPicPr>
            <a:picLocks noChangeAspect="1"/>
          </p:cNvPicPr>
          <p:nvPr/>
        </p:nvPicPr>
        <p:blipFill rotWithShape="1">
          <a:blip r:embed="rId5" cstate="print">
            <a:extLst>
              <a:ext uri="{BEBA8EAE-BF5A-486C-A8C5-ECC9F3942E4B}">
                <a14:imgProps xmlns:a14="http://schemas.microsoft.com/office/drawing/2010/main" xmlns="">
                  <a14:imgLayer r:embed="rId6">
                    <a14:imgEffect>
                      <a14:backgroundRemoval t="0" b="98000" l="74020" r="97059"/>
                    </a14:imgEffect>
                  </a14:imgLayer>
                </a14:imgProps>
              </a:ext>
              <a:ext uri="{28A0092B-C50C-407E-A947-70E740481C1C}">
                <a14:useLocalDpi xmlns:a14="http://schemas.microsoft.com/office/drawing/2010/main" xmlns="" val="0"/>
              </a:ext>
            </a:extLst>
          </a:blip>
          <a:srcRect l="74347" t="1" b="2245"/>
          <a:stretch/>
        </p:blipFill>
        <p:spPr bwMode="auto">
          <a:xfrm>
            <a:off x="8992045" y="725742"/>
            <a:ext cx="1124794" cy="2100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Imagem 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436590" y="4869160"/>
            <a:ext cx="1698531" cy="1804690"/>
          </a:xfrm>
          <a:prstGeom prst="rect">
            <a:avLst/>
          </a:prstGeom>
        </p:spPr>
      </p:pic>
    </p:spTree>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359697" y="1700807"/>
            <a:ext cx="7187303" cy="4862082"/>
          </a:xfrm>
          <a:prstGeom prst="rect">
            <a:avLst/>
          </a:prstGeom>
        </p:spPr>
      </p:pic>
      <p:sp>
        <p:nvSpPr>
          <p:cNvPr id="2" name="Title 1"/>
          <p:cNvSpPr>
            <a:spLocks noGrp="1"/>
          </p:cNvSpPr>
          <p:nvPr>
            <p:ph type="ctrTitle"/>
          </p:nvPr>
        </p:nvSpPr>
        <p:spPr>
          <a:xfrm>
            <a:off x="256987" y="295110"/>
            <a:ext cx="11689977" cy="1196752"/>
          </a:xfrm>
        </p:spPr>
        <p:txBody>
          <a:bodyPr>
            <a:noAutofit/>
          </a:bodyPr>
          <a:lstStyle/>
          <a:p>
            <a:r>
              <a:rPr lang="en-GB" sz="2800" dirty="0"/>
              <a:t>30 countries all signatories to the Antarctic Treaty operate seasonal and year-round research stations on the continent.</a:t>
            </a:r>
          </a:p>
        </p:txBody>
      </p:sp>
      <p:pic>
        <p:nvPicPr>
          <p:cNvPr id="4" name="Picture 3" descr="Research Stations Antarctica.JPG"/>
          <p:cNvPicPr>
            <a:picLocks noChangeAspect="1"/>
          </p:cNvPicPr>
          <p:nvPr/>
        </p:nvPicPr>
        <p:blipFill rotWithShape="1">
          <a:blip r:embed="rId4" cstate="print"/>
          <a:srcRect t="6417" r="16514"/>
          <a:stretch/>
        </p:blipFill>
        <p:spPr>
          <a:xfrm>
            <a:off x="1701679" y="1693729"/>
            <a:ext cx="5220241" cy="486916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TCM_GROWTH.jpg"/>
          <p:cNvPicPr>
            <a:picLocks noChangeAspect="1"/>
          </p:cNvPicPr>
          <p:nvPr/>
        </p:nvPicPr>
        <p:blipFill>
          <a:blip r:embed="rId2" cstate="print"/>
          <a:stretch>
            <a:fillRect/>
          </a:stretch>
        </p:blipFill>
        <p:spPr>
          <a:xfrm>
            <a:off x="1919536" y="1268761"/>
            <a:ext cx="8259798" cy="5205755"/>
          </a:xfrm>
          <a:prstGeom prst="rect">
            <a:avLst/>
          </a:prstGeom>
        </p:spPr>
      </p:pic>
      <p:sp>
        <p:nvSpPr>
          <p:cNvPr id="5" name="CaixaDeTexto 4"/>
          <p:cNvSpPr txBox="1"/>
          <p:nvPr/>
        </p:nvSpPr>
        <p:spPr>
          <a:xfrm>
            <a:off x="7536160" y="3794641"/>
            <a:ext cx="648072" cy="369332"/>
          </a:xfrm>
          <a:prstGeom prst="rect">
            <a:avLst/>
          </a:prstGeom>
          <a:solidFill>
            <a:schemeClr val="tx1"/>
          </a:solidFill>
        </p:spPr>
        <p:txBody>
          <a:bodyPr wrap="square" rtlCol="0">
            <a:spAutoFit/>
          </a:bodyPr>
          <a:lstStyle/>
          <a:p>
            <a:endParaRPr lang="en-US" dirty="0"/>
          </a:p>
        </p:txBody>
      </p:sp>
      <p:sp>
        <p:nvSpPr>
          <p:cNvPr id="3" name="TextBox 2"/>
          <p:cNvSpPr txBox="1"/>
          <p:nvPr/>
        </p:nvSpPr>
        <p:spPr>
          <a:xfrm>
            <a:off x="334682" y="188641"/>
            <a:ext cx="11546542" cy="830997"/>
          </a:xfrm>
          <a:prstGeom prst="rect">
            <a:avLst/>
          </a:prstGeom>
          <a:noFill/>
        </p:spPr>
        <p:txBody>
          <a:bodyPr wrap="square" rtlCol="0">
            <a:spAutoFit/>
          </a:bodyPr>
          <a:lstStyle/>
          <a:p>
            <a:pPr algn="ctr"/>
            <a:r>
              <a:rPr lang="en-US" sz="2400" b="1" dirty="0">
                <a:solidFill>
                  <a:schemeClr val="accent1">
                    <a:lumMod val="75000"/>
                  </a:schemeClr>
                </a:solidFill>
                <a:latin typeface="Arial" pitchFamily="34" charset="0"/>
              </a:rPr>
              <a:t>The number of nations Signatory to the Antarctic Treaty increased from the 12 original to 52 nations in 2015! </a:t>
            </a:r>
            <a:endParaRPr lang="en-GB" sz="2400" dirty="0">
              <a:solidFill>
                <a:schemeClr val="accent1">
                  <a:lumMod val="75000"/>
                </a:schemeClr>
              </a:solidFill>
            </a:endParaRPr>
          </a:p>
        </p:txBody>
      </p:sp>
      <p:pic>
        <p:nvPicPr>
          <p:cNvPr id="4" name="Picture 4" descr="madagascar-dreamworks-penguin5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28048" y="3264070"/>
            <a:ext cx="2265362" cy="169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Imagem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171067" y="2966243"/>
            <a:ext cx="1437943" cy="1437943"/>
          </a:xfrm>
          <a:prstGeom prst="rect">
            <a:avLst/>
          </a:prstGeom>
        </p:spPr>
      </p:pic>
      <p:pic>
        <p:nvPicPr>
          <p:cNvPr id="7" name="Imagem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045341" y="5694746"/>
            <a:ext cx="2247318" cy="102889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8071" y="476672"/>
            <a:ext cx="8534400" cy="1008112"/>
          </a:xfrm>
        </p:spPr>
        <p:txBody>
          <a:bodyPr>
            <a:noAutofit/>
          </a:bodyPr>
          <a:lstStyle/>
          <a:p>
            <a:pPr algn="ctr"/>
            <a:r>
              <a:rPr lang="en-GB" sz="6600" dirty="0">
                <a:solidFill>
                  <a:schemeClr val="accent1">
                    <a:lumMod val="75000"/>
                  </a:schemeClr>
                </a:solidFill>
              </a:rPr>
              <a:t>GOALS OF OUR PROJECT</a:t>
            </a:r>
          </a:p>
        </p:txBody>
      </p:sp>
      <p:sp>
        <p:nvSpPr>
          <p:cNvPr id="3" name="Content Placeholder 2"/>
          <p:cNvSpPr>
            <a:spLocks noGrp="1"/>
          </p:cNvSpPr>
          <p:nvPr>
            <p:ph idx="1"/>
          </p:nvPr>
        </p:nvSpPr>
        <p:spPr>
          <a:xfrm>
            <a:off x="4392959" y="2186064"/>
            <a:ext cx="7332875" cy="4392487"/>
          </a:xfrm>
        </p:spPr>
        <p:txBody>
          <a:bodyPr>
            <a:normAutofit/>
          </a:bodyPr>
          <a:lstStyle/>
          <a:p>
            <a:r>
              <a:rPr lang="en-GB" dirty="0"/>
              <a:t> To teach about Antarctica as a place on our planet where nations work together sharing their scientific research to peacefully manage 10% of the earth </a:t>
            </a:r>
          </a:p>
          <a:p>
            <a:r>
              <a:rPr lang="en-GB" dirty="0"/>
              <a:t>To create flag designs for Antarctica, reflecting student’s interests and inspiration  </a:t>
            </a:r>
          </a:p>
          <a:p>
            <a:r>
              <a:rPr lang="en-GB" dirty="0"/>
              <a:t>To connect classroom activities with scientists and educators in Antarctica</a:t>
            </a:r>
          </a:p>
          <a:p>
            <a:endParaRPr lang="en-GB" sz="3400" dirty="0"/>
          </a:p>
          <a:p>
            <a:endParaRPr lang="en-GB" dirty="0"/>
          </a:p>
        </p:txBody>
      </p:sp>
      <p:pic>
        <p:nvPicPr>
          <p:cNvPr id="6" name="Picture 5" descr="A.3 Having Fun on Antarctica Day w Dr. Paul A. Berkman @SPRI.JPG"/>
          <p:cNvPicPr>
            <a:picLocks noChangeAspect="1"/>
          </p:cNvPicPr>
          <p:nvPr/>
        </p:nvPicPr>
        <p:blipFill>
          <a:blip r:embed="rId2" cstate="print"/>
          <a:stretch>
            <a:fillRect/>
          </a:stretch>
        </p:blipFill>
        <p:spPr>
          <a:xfrm>
            <a:off x="807332" y="1569495"/>
            <a:ext cx="2592288" cy="3456384"/>
          </a:xfrm>
          <a:prstGeom prst="rect">
            <a:avLst/>
          </a:prstGeom>
        </p:spPr>
      </p:pic>
    </p:spTree>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674</Words>
  <Application>Microsoft Office PowerPoint</Application>
  <PresentationFormat>Personalizados</PresentationFormat>
  <Paragraphs>73</Paragraphs>
  <Slides>20</Slides>
  <Notes>4</Notes>
  <HiddenSlides>0</HiddenSlides>
  <MMClips>0</MMClips>
  <ScaleCrop>false</ScaleCrop>
  <HeadingPairs>
    <vt:vector size="4" baseType="variant">
      <vt:variant>
        <vt:lpstr>Tema</vt:lpstr>
      </vt:variant>
      <vt:variant>
        <vt:i4>1</vt:i4>
      </vt:variant>
      <vt:variant>
        <vt:lpstr>Títulos dos diapositivos</vt:lpstr>
      </vt:variant>
      <vt:variant>
        <vt:i4>20</vt:i4>
      </vt:variant>
    </vt:vector>
  </HeadingPairs>
  <TitlesOfParts>
    <vt:vector size="21" baseType="lpstr">
      <vt:lpstr>Office Theme</vt:lpstr>
      <vt:lpstr>Diapositivo 1</vt:lpstr>
      <vt:lpstr>Antarctica is the fifth largest continent of the world at 14 million square kilometres and is covered in a permanent continental ice. The ice is distributed in two major ice sheets, the East Antarctic and the West Antarctic, plus there’s shelf ice, extending over the sea water. </vt:lpstr>
      <vt:lpstr>Unlike the Arctic, which at its centre is an ocean, Antarctica is a landmass that is surrounded by the Southern Ocean. A permanent, massive ice sheet on Antarctica covers 98% of the continent and is containing the major freshwater reserves of the globe.</vt:lpstr>
      <vt:lpstr>HISTORY</vt:lpstr>
      <vt:lpstr>Diapositivo 5</vt:lpstr>
      <vt:lpstr>Diapositivo 6</vt:lpstr>
      <vt:lpstr>30 countries all signatories to the Antarctic Treaty operate seasonal and year-round research stations on the continent.</vt:lpstr>
      <vt:lpstr>Diapositivo 8</vt:lpstr>
      <vt:lpstr>GOALS OF OUR PROJECT</vt:lpstr>
      <vt:lpstr>National flags are flown in Antarctica at the Ceremonial South Pole (shown). There is also a  Magnetic South Pole and Geographic South Pole</vt:lpstr>
      <vt:lpstr> Three Basic Principles of Flag Design </vt:lpstr>
      <vt:lpstr>Diapositivo 12</vt:lpstr>
      <vt:lpstr>Diapositivo 13</vt:lpstr>
      <vt:lpstr>Diapositivo 14</vt:lpstr>
      <vt:lpstr>Diapositivo 15</vt:lpstr>
      <vt:lpstr>Antarctic Glaciers</vt:lpstr>
      <vt:lpstr>Antarctic Paleoclimatology</vt:lpstr>
      <vt:lpstr>Antarctic Volcanology</vt:lpstr>
      <vt:lpstr>Diapositivo 19</vt:lpstr>
      <vt:lpstr>Antarctic Astronomy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Old F</dc:creator>
  <cp:lastModifiedBy>Paula</cp:lastModifiedBy>
  <cp:revision>3</cp:revision>
  <dcterms:created xsi:type="dcterms:W3CDTF">2021-10-14T12:29:48Z</dcterms:created>
  <dcterms:modified xsi:type="dcterms:W3CDTF">2021-10-30T19:23:33Z</dcterms:modified>
</cp:coreProperties>
</file>