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0" r:id="rId2"/>
    <p:sldId id="286" r:id="rId3"/>
    <p:sldId id="305" r:id="rId4"/>
    <p:sldId id="283" r:id="rId5"/>
    <p:sldId id="306" r:id="rId6"/>
    <p:sldId id="258" r:id="rId7"/>
    <p:sldId id="307" r:id="rId8"/>
    <p:sldId id="261" r:id="rId9"/>
    <p:sldId id="260" r:id="rId10"/>
    <p:sldId id="308" r:id="rId11"/>
    <p:sldId id="290" r:id="rId12"/>
    <p:sldId id="309" r:id="rId13"/>
    <p:sldId id="289" r:id="rId14"/>
    <p:sldId id="279" r:id="rId15"/>
    <p:sldId id="310" r:id="rId16"/>
    <p:sldId id="265" r:id="rId17"/>
    <p:sldId id="264" r:id="rId18"/>
    <p:sldId id="303" r:id="rId19"/>
    <p:sldId id="277" r:id="rId20"/>
    <p:sldId id="285" r:id="rId21"/>
    <p:sldId id="315" r:id="rId22"/>
    <p:sldId id="273" r:id="rId23"/>
    <p:sldId id="304" r:id="rId24"/>
    <p:sldId id="297" r:id="rId25"/>
    <p:sldId id="316" r:id="rId26"/>
    <p:sldId id="296" r:id="rId27"/>
    <p:sldId id="312" r:id="rId28"/>
    <p:sldId id="284" r:id="rId29"/>
    <p:sldId id="313" r:id="rId30"/>
    <p:sldId id="294" r:id="rId31"/>
    <p:sldId id="314" r:id="rId32"/>
    <p:sldId id="317" r:id="rId33"/>
    <p:sldId id="318" r:id="rId34"/>
    <p:sldId id="319" r:id="rId35"/>
    <p:sldId id="321" r:id="rId36"/>
    <p:sldId id="32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66" d="100"/>
          <a:sy n="66" d="100"/>
        </p:scale>
        <p:origin x="81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B4017-E306-4E6F-979E-B16218FB6FA2}" type="datetimeFigureOut">
              <a:rPr lang="en-GB" smtClean="0"/>
              <a:t>16/01/2022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BDADB-11AF-4327-9326-BF641BAE238B}" type="slidenum">
              <a:rPr lang="en-GB" smtClean="0"/>
              <a:t>‹nº›</a:t>
            </a:fld>
            <a:endParaRPr lang="en-GB"/>
          </a:p>
        </p:txBody>
      </p:sp>
    </p:spTree>
    <p:extLst>
      <p:ext uri="{BB962C8B-B14F-4D97-AF65-F5344CB8AC3E}">
        <p14:creationId xmlns:p14="http://schemas.microsoft.com/office/powerpoint/2010/main" val="424019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Antarctic</a:t>
            </a:r>
            <a:r>
              <a:rPr lang="en-GB" baseline="0" dirty="0"/>
              <a:t> T</a:t>
            </a:r>
            <a:r>
              <a:rPr lang="en-GB" dirty="0"/>
              <a:t>reaty has 14 articles</a:t>
            </a:r>
            <a:r>
              <a:rPr lang="en-GB" baseline="0" dirty="0"/>
              <a:t> and was signed by 12 Nations in 1959.</a:t>
            </a:r>
            <a:endParaRPr lang="en-GB" dirty="0"/>
          </a:p>
        </p:txBody>
      </p:sp>
      <p:sp>
        <p:nvSpPr>
          <p:cNvPr id="4" name="Slide Number Placeholder 3"/>
          <p:cNvSpPr>
            <a:spLocks noGrp="1"/>
          </p:cNvSpPr>
          <p:nvPr>
            <p:ph type="sldNum" sz="quarter" idx="10"/>
          </p:nvPr>
        </p:nvSpPr>
        <p:spPr/>
        <p:txBody>
          <a:bodyPr/>
          <a:lstStyle/>
          <a:p>
            <a:fld id="{8C87D4B9-8C4B-442E-A7B5-FEC4C163E39E}" type="slidenum">
              <a:rPr lang="en-GB" smtClean="0"/>
              <a:pPr/>
              <a:t>9</a:t>
            </a:fld>
            <a:endParaRPr lang="en-GB"/>
          </a:p>
        </p:txBody>
      </p:sp>
    </p:spTree>
    <p:extLst>
      <p:ext uri="{BB962C8B-B14F-4D97-AF65-F5344CB8AC3E}">
        <p14:creationId xmlns:p14="http://schemas.microsoft.com/office/powerpoint/2010/main" val="138274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http://en.wikipedia.org/wiki/Research_stations_in_Antarctica </a:t>
            </a:r>
          </a:p>
        </p:txBody>
      </p:sp>
      <p:sp>
        <p:nvSpPr>
          <p:cNvPr id="4" name="Slide Number Placeholder 3"/>
          <p:cNvSpPr>
            <a:spLocks noGrp="1"/>
          </p:cNvSpPr>
          <p:nvPr>
            <p:ph type="sldNum" sz="quarter" idx="10"/>
          </p:nvPr>
        </p:nvSpPr>
        <p:spPr/>
        <p:txBody>
          <a:bodyPr/>
          <a:lstStyle/>
          <a:p>
            <a:fld id="{8C87D4B9-8C4B-442E-A7B5-FEC4C163E39E}" type="slidenum">
              <a:rPr lang="en-GB" smtClean="0"/>
              <a:pPr/>
              <a:t>11</a:t>
            </a:fld>
            <a:endParaRPr lang="en-GB"/>
          </a:p>
        </p:txBody>
      </p:sp>
    </p:spTree>
    <p:extLst>
      <p:ext uri="{BB962C8B-B14F-4D97-AF65-F5344CB8AC3E}">
        <p14:creationId xmlns:p14="http://schemas.microsoft.com/office/powerpoint/2010/main" val="4043974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C87D4B9-8C4B-442E-A7B5-FEC4C163E39E}" type="slidenum">
              <a:rPr lang="en-GB" smtClean="0"/>
              <a:pPr/>
              <a:t>19</a:t>
            </a:fld>
            <a:endParaRPr lang="en-GB"/>
          </a:p>
        </p:txBody>
      </p:sp>
    </p:spTree>
    <p:extLst>
      <p:ext uri="{BB962C8B-B14F-4D97-AF65-F5344CB8AC3E}">
        <p14:creationId xmlns:p14="http://schemas.microsoft.com/office/powerpoint/2010/main" val="56033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From Big to small</a:t>
            </a:r>
            <a:r>
              <a:rPr lang="en-GB" baseline="0" dirty="0"/>
              <a:t> –The </a:t>
            </a:r>
            <a:r>
              <a:rPr lang="en-GB" dirty="0"/>
              <a:t>Blue whale feeds</a:t>
            </a:r>
            <a:r>
              <a:rPr lang="en-GB" baseline="0" dirty="0"/>
              <a:t> by filtering water with krill and other plankton through baleen.</a:t>
            </a:r>
            <a:endParaRPr lang="en-GB" dirty="0"/>
          </a:p>
        </p:txBody>
      </p:sp>
      <p:sp>
        <p:nvSpPr>
          <p:cNvPr id="4" name="Slide Number Placeholder 3"/>
          <p:cNvSpPr>
            <a:spLocks noGrp="1"/>
          </p:cNvSpPr>
          <p:nvPr>
            <p:ph type="sldNum" sz="quarter" idx="10"/>
          </p:nvPr>
        </p:nvSpPr>
        <p:spPr/>
        <p:txBody>
          <a:bodyPr/>
          <a:lstStyle/>
          <a:p>
            <a:fld id="{8C87D4B9-8C4B-442E-A7B5-FEC4C163E39E}" type="slidenum">
              <a:rPr lang="en-GB" smtClean="0"/>
              <a:pPr/>
              <a:t>22</a:t>
            </a:fld>
            <a:endParaRPr lang="en-GB"/>
          </a:p>
        </p:txBody>
      </p:sp>
    </p:spTree>
    <p:extLst>
      <p:ext uri="{BB962C8B-B14F-4D97-AF65-F5344CB8AC3E}">
        <p14:creationId xmlns:p14="http://schemas.microsoft.com/office/powerpoint/2010/main" val="344778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4A45A-EF88-4A8B-BA2E-F833AE633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43EE4B98-EE25-424C-83FF-7A24D54F6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142C680C-BE7A-490A-AB9E-75B434EAA896}"/>
              </a:ext>
            </a:extLst>
          </p:cNvPr>
          <p:cNvSpPr>
            <a:spLocks noGrp="1"/>
          </p:cNvSpPr>
          <p:nvPr>
            <p:ph type="dt" sz="half" idx="10"/>
          </p:nvPr>
        </p:nvSpPr>
        <p:spPr/>
        <p:txBody>
          <a:bodyPr/>
          <a:lstStyle/>
          <a:p>
            <a:fld id="{60F6CC1F-D1F4-4D24-BB4D-D4AEC640CA33}" type="datetimeFigureOut">
              <a:rPr lang="en-GB" smtClean="0"/>
              <a:t>16/01/2022</a:t>
            </a:fld>
            <a:endParaRPr lang="en-GB"/>
          </a:p>
        </p:txBody>
      </p:sp>
      <p:sp>
        <p:nvSpPr>
          <p:cNvPr id="5" name="Footer Placeholder 4">
            <a:extLst>
              <a:ext uri="{FF2B5EF4-FFF2-40B4-BE49-F238E27FC236}">
                <a16:creationId xmlns:a16="http://schemas.microsoft.com/office/drawing/2014/main" xmlns="" id="{E2C788E9-F129-4AE9-9D35-EC4100D5A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EC172A6-D261-443F-82A9-0783D7C72818}"/>
              </a:ext>
            </a:extLst>
          </p:cNvPr>
          <p:cNvSpPr>
            <a:spLocks noGrp="1"/>
          </p:cNvSpPr>
          <p:nvPr>
            <p:ph type="sldNum" sz="quarter" idx="12"/>
          </p:nvPr>
        </p:nvSpPr>
        <p:spPr/>
        <p:txBody>
          <a:bodyPr/>
          <a:lstStyle/>
          <a:p>
            <a:fld id="{5F32BF38-018C-4331-888A-07FD86D4FABE}" type="slidenum">
              <a:rPr lang="en-GB" smtClean="0"/>
              <a:t>‹nº›</a:t>
            </a:fld>
            <a:endParaRPr lang="en-GB"/>
          </a:p>
        </p:txBody>
      </p:sp>
    </p:spTree>
    <p:extLst>
      <p:ext uri="{BB962C8B-B14F-4D97-AF65-F5344CB8AC3E}">
        <p14:creationId xmlns:p14="http://schemas.microsoft.com/office/powerpoint/2010/main" val="381517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9A2721-C7F3-4263-BCA1-39F442A0E6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269E6B0-0081-48D5-9E19-AEC6F4D4A7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5F5922E-FC8B-4A13-9DD2-42C37C6BE042}"/>
              </a:ext>
            </a:extLst>
          </p:cNvPr>
          <p:cNvSpPr>
            <a:spLocks noGrp="1"/>
          </p:cNvSpPr>
          <p:nvPr>
            <p:ph type="dt" sz="half" idx="10"/>
          </p:nvPr>
        </p:nvSpPr>
        <p:spPr/>
        <p:txBody>
          <a:bodyPr/>
          <a:lstStyle/>
          <a:p>
            <a:fld id="{60F6CC1F-D1F4-4D24-BB4D-D4AEC640CA33}" type="datetimeFigureOut">
              <a:rPr lang="en-GB" smtClean="0"/>
              <a:t>16/01/2022</a:t>
            </a:fld>
            <a:endParaRPr lang="en-GB"/>
          </a:p>
        </p:txBody>
      </p:sp>
      <p:sp>
        <p:nvSpPr>
          <p:cNvPr id="5" name="Footer Placeholder 4">
            <a:extLst>
              <a:ext uri="{FF2B5EF4-FFF2-40B4-BE49-F238E27FC236}">
                <a16:creationId xmlns:a16="http://schemas.microsoft.com/office/drawing/2014/main" xmlns="" id="{010BC54C-19D6-40DA-8D3B-09E1DBBF73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B05FB02-ADD6-4E31-920F-F7D027236CE2}"/>
              </a:ext>
            </a:extLst>
          </p:cNvPr>
          <p:cNvSpPr>
            <a:spLocks noGrp="1"/>
          </p:cNvSpPr>
          <p:nvPr>
            <p:ph type="sldNum" sz="quarter" idx="12"/>
          </p:nvPr>
        </p:nvSpPr>
        <p:spPr/>
        <p:txBody>
          <a:bodyPr/>
          <a:lstStyle/>
          <a:p>
            <a:fld id="{5F32BF38-018C-4331-888A-07FD86D4FABE}" type="slidenum">
              <a:rPr lang="en-GB" smtClean="0"/>
              <a:t>‹nº›</a:t>
            </a:fld>
            <a:endParaRPr lang="en-GB"/>
          </a:p>
        </p:txBody>
      </p:sp>
    </p:spTree>
    <p:extLst>
      <p:ext uri="{BB962C8B-B14F-4D97-AF65-F5344CB8AC3E}">
        <p14:creationId xmlns:p14="http://schemas.microsoft.com/office/powerpoint/2010/main" val="360943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8CFDA74-150C-446A-A429-71F441AA4B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7E41F24-F19C-4D61-8442-8DBC27B17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D35BF7E-8131-45EA-9E97-2A2D5BCD01B8}"/>
              </a:ext>
            </a:extLst>
          </p:cNvPr>
          <p:cNvSpPr>
            <a:spLocks noGrp="1"/>
          </p:cNvSpPr>
          <p:nvPr>
            <p:ph type="dt" sz="half" idx="10"/>
          </p:nvPr>
        </p:nvSpPr>
        <p:spPr/>
        <p:txBody>
          <a:bodyPr/>
          <a:lstStyle/>
          <a:p>
            <a:fld id="{60F6CC1F-D1F4-4D24-BB4D-D4AEC640CA33}" type="datetimeFigureOut">
              <a:rPr lang="en-GB" smtClean="0"/>
              <a:t>16/01/2022</a:t>
            </a:fld>
            <a:endParaRPr lang="en-GB"/>
          </a:p>
        </p:txBody>
      </p:sp>
      <p:sp>
        <p:nvSpPr>
          <p:cNvPr id="5" name="Footer Placeholder 4">
            <a:extLst>
              <a:ext uri="{FF2B5EF4-FFF2-40B4-BE49-F238E27FC236}">
                <a16:creationId xmlns:a16="http://schemas.microsoft.com/office/drawing/2014/main" xmlns="" id="{C35B5176-139D-43C9-AD29-251403CD71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62FF9FE-CCB4-40CA-A07C-30D4841CCF6D}"/>
              </a:ext>
            </a:extLst>
          </p:cNvPr>
          <p:cNvSpPr>
            <a:spLocks noGrp="1"/>
          </p:cNvSpPr>
          <p:nvPr>
            <p:ph type="sldNum" sz="quarter" idx="12"/>
          </p:nvPr>
        </p:nvSpPr>
        <p:spPr/>
        <p:txBody>
          <a:bodyPr/>
          <a:lstStyle/>
          <a:p>
            <a:fld id="{5F32BF38-018C-4331-888A-07FD86D4FABE}" type="slidenum">
              <a:rPr lang="en-GB" smtClean="0"/>
              <a:t>‹nº›</a:t>
            </a:fld>
            <a:endParaRPr lang="en-GB"/>
          </a:p>
        </p:txBody>
      </p:sp>
    </p:spTree>
    <p:extLst>
      <p:ext uri="{BB962C8B-B14F-4D97-AF65-F5344CB8AC3E}">
        <p14:creationId xmlns:p14="http://schemas.microsoft.com/office/powerpoint/2010/main" val="251671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826DEA-CAA1-474B-8884-F694AB20CD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059B93B-0B0B-4689-922C-4575AE081D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A94B96F-6F2E-494E-9A3C-616B2E1D0DD4}"/>
              </a:ext>
            </a:extLst>
          </p:cNvPr>
          <p:cNvSpPr>
            <a:spLocks noGrp="1"/>
          </p:cNvSpPr>
          <p:nvPr>
            <p:ph type="dt" sz="half" idx="10"/>
          </p:nvPr>
        </p:nvSpPr>
        <p:spPr/>
        <p:txBody>
          <a:bodyPr/>
          <a:lstStyle/>
          <a:p>
            <a:fld id="{60F6CC1F-D1F4-4D24-BB4D-D4AEC640CA33}" type="datetimeFigureOut">
              <a:rPr lang="en-GB" smtClean="0"/>
              <a:t>16/01/2022</a:t>
            </a:fld>
            <a:endParaRPr lang="en-GB"/>
          </a:p>
        </p:txBody>
      </p:sp>
      <p:sp>
        <p:nvSpPr>
          <p:cNvPr id="5" name="Footer Placeholder 4">
            <a:extLst>
              <a:ext uri="{FF2B5EF4-FFF2-40B4-BE49-F238E27FC236}">
                <a16:creationId xmlns:a16="http://schemas.microsoft.com/office/drawing/2014/main" xmlns="" id="{B99332B7-0926-42F5-B147-67D024B90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113474B-9FF9-4BC9-A544-CC62E352F234}"/>
              </a:ext>
            </a:extLst>
          </p:cNvPr>
          <p:cNvSpPr>
            <a:spLocks noGrp="1"/>
          </p:cNvSpPr>
          <p:nvPr>
            <p:ph type="sldNum" sz="quarter" idx="12"/>
          </p:nvPr>
        </p:nvSpPr>
        <p:spPr/>
        <p:txBody>
          <a:bodyPr/>
          <a:lstStyle/>
          <a:p>
            <a:fld id="{5F32BF38-018C-4331-888A-07FD86D4FABE}" type="slidenum">
              <a:rPr lang="en-GB" smtClean="0"/>
              <a:t>‹nº›</a:t>
            </a:fld>
            <a:endParaRPr lang="en-GB"/>
          </a:p>
        </p:txBody>
      </p:sp>
    </p:spTree>
    <p:extLst>
      <p:ext uri="{BB962C8B-B14F-4D97-AF65-F5344CB8AC3E}">
        <p14:creationId xmlns:p14="http://schemas.microsoft.com/office/powerpoint/2010/main" val="317506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52DDC-A36E-4642-9FBB-101EA87C03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6F262D9-8165-49CD-BBCC-0D1ACEAF7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DCB17DC-8BCE-4966-A88C-D28D5206F8A5}"/>
              </a:ext>
            </a:extLst>
          </p:cNvPr>
          <p:cNvSpPr>
            <a:spLocks noGrp="1"/>
          </p:cNvSpPr>
          <p:nvPr>
            <p:ph type="dt" sz="half" idx="10"/>
          </p:nvPr>
        </p:nvSpPr>
        <p:spPr/>
        <p:txBody>
          <a:bodyPr/>
          <a:lstStyle/>
          <a:p>
            <a:fld id="{60F6CC1F-D1F4-4D24-BB4D-D4AEC640CA33}" type="datetimeFigureOut">
              <a:rPr lang="en-GB" smtClean="0"/>
              <a:t>16/01/2022</a:t>
            </a:fld>
            <a:endParaRPr lang="en-GB"/>
          </a:p>
        </p:txBody>
      </p:sp>
      <p:sp>
        <p:nvSpPr>
          <p:cNvPr id="5" name="Footer Placeholder 4">
            <a:extLst>
              <a:ext uri="{FF2B5EF4-FFF2-40B4-BE49-F238E27FC236}">
                <a16:creationId xmlns:a16="http://schemas.microsoft.com/office/drawing/2014/main" xmlns="" id="{0119F196-39F8-486D-8F42-20CCCF936E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B758DB6-3E31-4DBB-AEEA-6FB96F3E63BB}"/>
              </a:ext>
            </a:extLst>
          </p:cNvPr>
          <p:cNvSpPr>
            <a:spLocks noGrp="1"/>
          </p:cNvSpPr>
          <p:nvPr>
            <p:ph type="sldNum" sz="quarter" idx="12"/>
          </p:nvPr>
        </p:nvSpPr>
        <p:spPr/>
        <p:txBody>
          <a:bodyPr/>
          <a:lstStyle/>
          <a:p>
            <a:fld id="{5F32BF38-018C-4331-888A-07FD86D4FABE}" type="slidenum">
              <a:rPr lang="en-GB" smtClean="0"/>
              <a:t>‹nº›</a:t>
            </a:fld>
            <a:endParaRPr lang="en-GB"/>
          </a:p>
        </p:txBody>
      </p:sp>
    </p:spTree>
    <p:extLst>
      <p:ext uri="{BB962C8B-B14F-4D97-AF65-F5344CB8AC3E}">
        <p14:creationId xmlns:p14="http://schemas.microsoft.com/office/powerpoint/2010/main" val="316719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5BD49A-73B8-49EC-A5E5-344C3CE138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5C7EC28-236C-4FB7-BEF8-EBA9366171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B9572560-A0DA-4780-9490-EF47114392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094A5C25-D83D-4729-B674-DA74B69584FD}"/>
              </a:ext>
            </a:extLst>
          </p:cNvPr>
          <p:cNvSpPr>
            <a:spLocks noGrp="1"/>
          </p:cNvSpPr>
          <p:nvPr>
            <p:ph type="dt" sz="half" idx="10"/>
          </p:nvPr>
        </p:nvSpPr>
        <p:spPr/>
        <p:txBody>
          <a:bodyPr/>
          <a:lstStyle/>
          <a:p>
            <a:fld id="{60F6CC1F-D1F4-4D24-BB4D-D4AEC640CA33}" type="datetimeFigureOut">
              <a:rPr lang="en-GB" smtClean="0"/>
              <a:t>16/01/2022</a:t>
            </a:fld>
            <a:endParaRPr lang="en-GB"/>
          </a:p>
        </p:txBody>
      </p:sp>
      <p:sp>
        <p:nvSpPr>
          <p:cNvPr id="6" name="Footer Placeholder 5">
            <a:extLst>
              <a:ext uri="{FF2B5EF4-FFF2-40B4-BE49-F238E27FC236}">
                <a16:creationId xmlns:a16="http://schemas.microsoft.com/office/drawing/2014/main" xmlns="" id="{4D0BBEB5-8C00-4BF5-8F6C-821DD367E7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96B3270-79C4-452B-A1E1-75A633F6FB6D}"/>
              </a:ext>
            </a:extLst>
          </p:cNvPr>
          <p:cNvSpPr>
            <a:spLocks noGrp="1"/>
          </p:cNvSpPr>
          <p:nvPr>
            <p:ph type="sldNum" sz="quarter" idx="12"/>
          </p:nvPr>
        </p:nvSpPr>
        <p:spPr/>
        <p:txBody>
          <a:bodyPr/>
          <a:lstStyle/>
          <a:p>
            <a:fld id="{5F32BF38-018C-4331-888A-07FD86D4FABE}" type="slidenum">
              <a:rPr lang="en-GB" smtClean="0"/>
              <a:t>‹nº›</a:t>
            </a:fld>
            <a:endParaRPr lang="en-GB"/>
          </a:p>
        </p:txBody>
      </p:sp>
    </p:spTree>
    <p:extLst>
      <p:ext uri="{BB962C8B-B14F-4D97-AF65-F5344CB8AC3E}">
        <p14:creationId xmlns:p14="http://schemas.microsoft.com/office/powerpoint/2010/main" val="399443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962470-D90A-4101-B53C-56FA9BFE2A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19852D0-C182-410B-B9F9-96338E47C7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FDEDC01-F5D8-4940-B7DF-C796C5DFE3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F8D5DEFA-6669-4053-BD53-C20C9FFBA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1E356A9-6911-4BCB-9386-A93524C6A7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375BACD-18A0-4CE4-AD4C-42C5E935A962}"/>
              </a:ext>
            </a:extLst>
          </p:cNvPr>
          <p:cNvSpPr>
            <a:spLocks noGrp="1"/>
          </p:cNvSpPr>
          <p:nvPr>
            <p:ph type="dt" sz="half" idx="10"/>
          </p:nvPr>
        </p:nvSpPr>
        <p:spPr/>
        <p:txBody>
          <a:bodyPr/>
          <a:lstStyle/>
          <a:p>
            <a:fld id="{60F6CC1F-D1F4-4D24-BB4D-D4AEC640CA33}" type="datetimeFigureOut">
              <a:rPr lang="en-GB" smtClean="0"/>
              <a:t>16/01/2022</a:t>
            </a:fld>
            <a:endParaRPr lang="en-GB"/>
          </a:p>
        </p:txBody>
      </p:sp>
      <p:sp>
        <p:nvSpPr>
          <p:cNvPr id="8" name="Footer Placeholder 7">
            <a:extLst>
              <a:ext uri="{FF2B5EF4-FFF2-40B4-BE49-F238E27FC236}">
                <a16:creationId xmlns:a16="http://schemas.microsoft.com/office/drawing/2014/main" xmlns="" id="{0DB17904-4311-4D67-9E63-C48C30D3FF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2D6E01F2-0B52-4559-945B-D9F1D7C3272D}"/>
              </a:ext>
            </a:extLst>
          </p:cNvPr>
          <p:cNvSpPr>
            <a:spLocks noGrp="1"/>
          </p:cNvSpPr>
          <p:nvPr>
            <p:ph type="sldNum" sz="quarter" idx="12"/>
          </p:nvPr>
        </p:nvSpPr>
        <p:spPr/>
        <p:txBody>
          <a:bodyPr/>
          <a:lstStyle/>
          <a:p>
            <a:fld id="{5F32BF38-018C-4331-888A-07FD86D4FABE}" type="slidenum">
              <a:rPr lang="en-GB" smtClean="0"/>
              <a:t>‹nº›</a:t>
            </a:fld>
            <a:endParaRPr lang="en-GB"/>
          </a:p>
        </p:txBody>
      </p:sp>
    </p:spTree>
    <p:extLst>
      <p:ext uri="{BB962C8B-B14F-4D97-AF65-F5344CB8AC3E}">
        <p14:creationId xmlns:p14="http://schemas.microsoft.com/office/powerpoint/2010/main" val="88345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A6D647-9DFC-4393-91E2-C25D3E2C67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08F370BA-8623-4103-AEA1-57C8066EABD4}"/>
              </a:ext>
            </a:extLst>
          </p:cNvPr>
          <p:cNvSpPr>
            <a:spLocks noGrp="1"/>
          </p:cNvSpPr>
          <p:nvPr>
            <p:ph type="dt" sz="half" idx="10"/>
          </p:nvPr>
        </p:nvSpPr>
        <p:spPr/>
        <p:txBody>
          <a:bodyPr/>
          <a:lstStyle/>
          <a:p>
            <a:fld id="{60F6CC1F-D1F4-4D24-BB4D-D4AEC640CA33}" type="datetimeFigureOut">
              <a:rPr lang="en-GB" smtClean="0"/>
              <a:t>16/01/2022</a:t>
            </a:fld>
            <a:endParaRPr lang="en-GB"/>
          </a:p>
        </p:txBody>
      </p:sp>
      <p:sp>
        <p:nvSpPr>
          <p:cNvPr id="4" name="Footer Placeholder 3">
            <a:extLst>
              <a:ext uri="{FF2B5EF4-FFF2-40B4-BE49-F238E27FC236}">
                <a16:creationId xmlns:a16="http://schemas.microsoft.com/office/drawing/2014/main" xmlns="" id="{7EADEE80-6F7B-4ABF-B8E9-926AF6A9FE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E9F12E51-D601-4BE1-AE54-85E4B257A93C}"/>
              </a:ext>
            </a:extLst>
          </p:cNvPr>
          <p:cNvSpPr>
            <a:spLocks noGrp="1"/>
          </p:cNvSpPr>
          <p:nvPr>
            <p:ph type="sldNum" sz="quarter" idx="12"/>
          </p:nvPr>
        </p:nvSpPr>
        <p:spPr/>
        <p:txBody>
          <a:bodyPr/>
          <a:lstStyle/>
          <a:p>
            <a:fld id="{5F32BF38-018C-4331-888A-07FD86D4FABE}" type="slidenum">
              <a:rPr lang="en-GB" smtClean="0"/>
              <a:t>‹nº›</a:t>
            </a:fld>
            <a:endParaRPr lang="en-GB"/>
          </a:p>
        </p:txBody>
      </p:sp>
    </p:spTree>
    <p:extLst>
      <p:ext uri="{BB962C8B-B14F-4D97-AF65-F5344CB8AC3E}">
        <p14:creationId xmlns:p14="http://schemas.microsoft.com/office/powerpoint/2010/main" val="392209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B04089B-FA31-40C6-9E82-031EDAA2617A}"/>
              </a:ext>
            </a:extLst>
          </p:cNvPr>
          <p:cNvSpPr>
            <a:spLocks noGrp="1"/>
          </p:cNvSpPr>
          <p:nvPr>
            <p:ph type="dt" sz="half" idx="10"/>
          </p:nvPr>
        </p:nvSpPr>
        <p:spPr/>
        <p:txBody>
          <a:bodyPr/>
          <a:lstStyle/>
          <a:p>
            <a:fld id="{60F6CC1F-D1F4-4D24-BB4D-D4AEC640CA33}" type="datetimeFigureOut">
              <a:rPr lang="en-GB" smtClean="0"/>
              <a:t>16/01/2022</a:t>
            </a:fld>
            <a:endParaRPr lang="en-GB"/>
          </a:p>
        </p:txBody>
      </p:sp>
      <p:sp>
        <p:nvSpPr>
          <p:cNvPr id="3" name="Footer Placeholder 2">
            <a:extLst>
              <a:ext uri="{FF2B5EF4-FFF2-40B4-BE49-F238E27FC236}">
                <a16:creationId xmlns:a16="http://schemas.microsoft.com/office/drawing/2014/main" xmlns="" id="{361FB313-8FD6-4C5D-BF64-E27354EB56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1F15F93B-3C57-4817-8874-52D225C33B7F}"/>
              </a:ext>
            </a:extLst>
          </p:cNvPr>
          <p:cNvSpPr>
            <a:spLocks noGrp="1"/>
          </p:cNvSpPr>
          <p:nvPr>
            <p:ph type="sldNum" sz="quarter" idx="12"/>
          </p:nvPr>
        </p:nvSpPr>
        <p:spPr/>
        <p:txBody>
          <a:bodyPr/>
          <a:lstStyle/>
          <a:p>
            <a:fld id="{5F32BF38-018C-4331-888A-07FD86D4FABE}" type="slidenum">
              <a:rPr lang="en-GB" smtClean="0"/>
              <a:t>‹nº›</a:t>
            </a:fld>
            <a:endParaRPr lang="en-GB"/>
          </a:p>
        </p:txBody>
      </p:sp>
    </p:spTree>
    <p:extLst>
      <p:ext uri="{BB962C8B-B14F-4D97-AF65-F5344CB8AC3E}">
        <p14:creationId xmlns:p14="http://schemas.microsoft.com/office/powerpoint/2010/main" val="385689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920029-B79E-4C97-A7D8-9F6D3A711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3A836FA-B8B8-43EB-9790-8E80E6A8C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FFD55B9-3053-4DF1-8414-360D570CE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442E8D-2459-4261-A4AF-D32893A4678E}"/>
              </a:ext>
            </a:extLst>
          </p:cNvPr>
          <p:cNvSpPr>
            <a:spLocks noGrp="1"/>
          </p:cNvSpPr>
          <p:nvPr>
            <p:ph type="dt" sz="half" idx="10"/>
          </p:nvPr>
        </p:nvSpPr>
        <p:spPr/>
        <p:txBody>
          <a:bodyPr/>
          <a:lstStyle/>
          <a:p>
            <a:fld id="{60F6CC1F-D1F4-4D24-BB4D-D4AEC640CA33}" type="datetimeFigureOut">
              <a:rPr lang="en-GB" smtClean="0"/>
              <a:t>16/01/2022</a:t>
            </a:fld>
            <a:endParaRPr lang="en-GB"/>
          </a:p>
        </p:txBody>
      </p:sp>
      <p:sp>
        <p:nvSpPr>
          <p:cNvPr id="6" name="Footer Placeholder 5">
            <a:extLst>
              <a:ext uri="{FF2B5EF4-FFF2-40B4-BE49-F238E27FC236}">
                <a16:creationId xmlns:a16="http://schemas.microsoft.com/office/drawing/2014/main" xmlns="" id="{87F571A6-872A-452D-B01C-CEB132A5FC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B42E057-6A42-4520-A326-E4677FDB4016}"/>
              </a:ext>
            </a:extLst>
          </p:cNvPr>
          <p:cNvSpPr>
            <a:spLocks noGrp="1"/>
          </p:cNvSpPr>
          <p:nvPr>
            <p:ph type="sldNum" sz="quarter" idx="12"/>
          </p:nvPr>
        </p:nvSpPr>
        <p:spPr/>
        <p:txBody>
          <a:bodyPr/>
          <a:lstStyle/>
          <a:p>
            <a:fld id="{5F32BF38-018C-4331-888A-07FD86D4FABE}" type="slidenum">
              <a:rPr lang="en-GB" smtClean="0"/>
              <a:t>‹nº›</a:t>
            </a:fld>
            <a:endParaRPr lang="en-GB"/>
          </a:p>
        </p:txBody>
      </p:sp>
    </p:spTree>
    <p:extLst>
      <p:ext uri="{BB962C8B-B14F-4D97-AF65-F5344CB8AC3E}">
        <p14:creationId xmlns:p14="http://schemas.microsoft.com/office/powerpoint/2010/main" val="113502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8FB76-4424-4488-9499-7977C504A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D344B1B-A0F4-45C7-9AFD-5D0B744D1B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886C259F-D0E2-457C-9CA2-52014A7D6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FEF7E7B-32EA-48E9-ABD0-DBCB67FEE76D}"/>
              </a:ext>
            </a:extLst>
          </p:cNvPr>
          <p:cNvSpPr>
            <a:spLocks noGrp="1"/>
          </p:cNvSpPr>
          <p:nvPr>
            <p:ph type="dt" sz="half" idx="10"/>
          </p:nvPr>
        </p:nvSpPr>
        <p:spPr/>
        <p:txBody>
          <a:bodyPr/>
          <a:lstStyle/>
          <a:p>
            <a:fld id="{60F6CC1F-D1F4-4D24-BB4D-D4AEC640CA33}" type="datetimeFigureOut">
              <a:rPr lang="en-GB" smtClean="0"/>
              <a:t>16/01/2022</a:t>
            </a:fld>
            <a:endParaRPr lang="en-GB"/>
          </a:p>
        </p:txBody>
      </p:sp>
      <p:sp>
        <p:nvSpPr>
          <p:cNvPr id="6" name="Footer Placeholder 5">
            <a:extLst>
              <a:ext uri="{FF2B5EF4-FFF2-40B4-BE49-F238E27FC236}">
                <a16:creationId xmlns:a16="http://schemas.microsoft.com/office/drawing/2014/main" xmlns="" id="{DB6864C8-4F49-4063-9509-7A012AD84E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937D0EB-4DCE-4430-A7FF-2A8A0270FC48}"/>
              </a:ext>
            </a:extLst>
          </p:cNvPr>
          <p:cNvSpPr>
            <a:spLocks noGrp="1"/>
          </p:cNvSpPr>
          <p:nvPr>
            <p:ph type="sldNum" sz="quarter" idx="12"/>
          </p:nvPr>
        </p:nvSpPr>
        <p:spPr/>
        <p:txBody>
          <a:bodyPr/>
          <a:lstStyle/>
          <a:p>
            <a:fld id="{5F32BF38-018C-4331-888A-07FD86D4FABE}" type="slidenum">
              <a:rPr lang="en-GB" smtClean="0"/>
              <a:t>‹nº›</a:t>
            </a:fld>
            <a:endParaRPr lang="en-GB"/>
          </a:p>
        </p:txBody>
      </p:sp>
    </p:spTree>
    <p:extLst>
      <p:ext uri="{BB962C8B-B14F-4D97-AF65-F5344CB8AC3E}">
        <p14:creationId xmlns:p14="http://schemas.microsoft.com/office/powerpoint/2010/main" val="644246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F6B8F6D-2691-45D1-BF3C-F6F8F0674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C9D5AEC-B5DE-46EB-9A23-C73109CF47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65A6441-380A-44B5-969A-A6CA667FD0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6CC1F-D1F4-4D24-BB4D-D4AEC640CA33}" type="datetimeFigureOut">
              <a:rPr lang="en-GB" smtClean="0"/>
              <a:t>16/01/2022</a:t>
            </a:fld>
            <a:endParaRPr lang="en-GB"/>
          </a:p>
        </p:txBody>
      </p:sp>
      <p:sp>
        <p:nvSpPr>
          <p:cNvPr id="5" name="Footer Placeholder 4">
            <a:extLst>
              <a:ext uri="{FF2B5EF4-FFF2-40B4-BE49-F238E27FC236}">
                <a16:creationId xmlns:a16="http://schemas.microsoft.com/office/drawing/2014/main" xmlns="" id="{6DAAD2F4-673D-46D9-8D0D-7A37A31FE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902AB38A-0787-451F-BFF5-A1771B0550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2BF38-018C-4331-888A-07FD86D4FABE}" type="slidenum">
              <a:rPr lang="en-GB" smtClean="0"/>
              <a:t>‹nº›</a:t>
            </a:fld>
            <a:endParaRPr lang="en-GB"/>
          </a:p>
        </p:txBody>
      </p:sp>
    </p:spTree>
    <p:extLst>
      <p:ext uri="{BB962C8B-B14F-4D97-AF65-F5344CB8AC3E}">
        <p14:creationId xmlns:p14="http://schemas.microsoft.com/office/powerpoint/2010/main" val="1135243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Happy Antarctica Day!!! - ANTPAS - Antarctic Permafrost, Periglacial  Environments and Soils">
            <a:extLst>
              <a:ext uri="{FF2B5EF4-FFF2-40B4-BE49-F238E27FC236}">
                <a16:creationId xmlns:a16="http://schemas.microsoft.com/office/drawing/2014/main" xmlns="" id="{E17C6630-2E34-465C-98F3-7B89FB8670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1" r="-1" b="8558"/>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DFAB7EF-5FDF-4AF7-8434-9FABC852E95A}"/>
              </a:ext>
            </a:extLst>
          </p:cNvPr>
          <p:cNvSpPr/>
          <p:nvPr/>
        </p:nvSpPr>
        <p:spPr>
          <a:xfrm>
            <a:off x="1935181" y="5466695"/>
            <a:ext cx="8321638"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Antarctica Day Flags Project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2580" y="772732"/>
            <a:ext cx="8461420" cy="4801314"/>
          </a:xfrm>
          <a:prstGeom prst="rect">
            <a:avLst/>
          </a:prstGeom>
        </p:spPr>
        <p:txBody>
          <a:bodyPr wrap="square">
            <a:spAutoFit/>
          </a:bodyPr>
          <a:lstStyle/>
          <a:p>
            <a:r>
              <a:rPr lang="pt-PT" dirty="0"/>
              <a:t>TRATADO ANTÁRTICO </a:t>
            </a:r>
            <a:r>
              <a:rPr lang="pt-PT" dirty="0" smtClean="0"/>
              <a:t>1959</a:t>
            </a:r>
          </a:p>
          <a:p>
            <a:r>
              <a:rPr lang="pt-PT" dirty="0" smtClean="0"/>
              <a:t>Preâmbulo </a:t>
            </a:r>
            <a:r>
              <a:rPr lang="pt-PT" dirty="0"/>
              <a:t>Interesse de toda a </a:t>
            </a:r>
            <a:r>
              <a:rPr lang="pt-PT" dirty="0" smtClean="0"/>
              <a:t>humanidade</a:t>
            </a:r>
          </a:p>
          <a:p>
            <a:r>
              <a:rPr lang="pt-PT" dirty="0" smtClean="0"/>
              <a:t>Artigo </a:t>
            </a:r>
            <a:r>
              <a:rPr lang="pt-PT" dirty="0"/>
              <a:t>I Apenas para fins </a:t>
            </a:r>
            <a:r>
              <a:rPr lang="pt-PT" dirty="0" smtClean="0"/>
              <a:t>pacíficos</a:t>
            </a:r>
          </a:p>
          <a:p>
            <a:r>
              <a:rPr lang="pt-PT" dirty="0" smtClean="0"/>
              <a:t>Artigo </a:t>
            </a:r>
            <a:r>
              <a:rPr lang="pt-PT" dirty="0"/>
              <a:t>II Liberdade de investigação </a:t>
            </a:r>
            <a:r>
              <a:rPr lang="pt-PT" dirty="0" smtClean="0"/>
              <a:t>científica</a:t>
            </a:r>
          </a:p>
          <a:p>
            <a:r>
              <a:rPr lang="pt-PT" dirty="0" smtClean="0"/>
              <a:t>Artigo </a:t>
            </a:r>
            <a:r>
              <a:rPr lang="pt-PT" dirty="0"/>
              <a:t>III Cooperação Internacional em Investigação </a:t>
            </a:r>
            <a:r>
              <a:rPr lang="pt-PT" dirty="0" smtClean="0"/>
              <a:t>Científica</a:t>
            </a:r>
          </a:p>
          <a:p>
            <a:r>
              <a:rPr lang="pt-PT" dirty="0" smtClean="0"/>
              <a:t>Artigo </a:t>
            </a:r>
            <a:r>
              <a:rPr lang="pt-PT" dirty="0"/>
              <a:t>IV Sem Base para Afirmar, Apoiar ou Negar </a:t>
            </a:r>
            <a:r>
              <a:rPr lang="pt-PT" dirty="0" smtClean="0"/>
              <a:t>Reivindicações</a:t>
            </a:r>
          </a:p>
          <a:p>
            <a:r>
              <a:rPr lang="pt-PT" dirty="0" smtClean="0"/>
              <a:t>Artigo </a:t>
            </a:r>
            <a:r>
              <a:rPr lang="pt-PT" dirty="0"/>
              <a:t>V Sem Explosões Nucleares ou Eliminação de Lixo </a:t>
            </a:r>
            <a:r>
              <a:rPr lang="pt-PT" dirty="0" smtClean="0"/>
              <a:t>Radioativo</a:t>
            </a:r>
          </a:p>
          <a:p>
            <a:r>
              <a:rPr lang="pt-PT" dirty="0" smtClean="0"/>
              <a:t>Artigo </a:t>
            </a:r>
            <a:r>
              <a:rPr lang="pt-PT" dirty="0"/>
              <a:t>VI Área de aplicação ao sul de 60o de latitude </a:t>
            </a:r>
            <a:r>
              <a:rPr lang="pt-PT" dirty="0" err="1" smtClean="0"/>
              <a:t>su</a:t>
            </a:r>
            <a:endParaRPr lang="pt-PT" dirty="0" smtClean="0"/>
          </a:p>
          <a:p>
            <a:r>
              <a:rPr lang="pt-PT" dirty="0" smtClean="0"/>
              <a:t>Artigo </a:t>
            </a:r>
            <a:r>
              <a:rPr lang="pt-PT" dirty="0"/>
              <a:t>VII Liberdade de acesso e inspeção por observadores </a:t>
            </a:r>
            <a:r>
              <a:rPr lang="pt-PT" dirty="0" smtClean="0"/>
              <a:t>designados</a:t>
            </a:r>
          </a:p>
          <a:p>
            <a:r>
              <a:rPr lang="pt-PT" dirty="0" smtClean="0"/>
              <a:t>Artigo </a:t>
            </a:r>
            <a:r>
              <a:rPr lang="pt-PT" dirty="0"/>
              <a:t>VIII Competência das Partes Contratantes sobre seus próprios </a:t>
            </a:r>
            <a:r>
              <a:rPr lang="pt-PT" dirty="0" smtClean="0"/>
              <a:t>Nacionais</a:t>
            </a:r>
          </a:p>
          <a:p>
            <a:r>
              <a:rPr lang="pt-PT" dirty="0" smtClean="0"/>
              <a:t>Artigo </a:t>
            </a:r>
            <a:r>
              <a:rPr lang="pt-PT" dirty="0"/>
              <a:t>IX Consultando e recomendando medidas de interesse </a:t>
            </a:r>
            <a:r>
              <a:rPr lang="pt-PT" dirty="0" smtClean="0"/>
              <a:t>comum</a:t>
            </a:r>
          </a:p>
          <a:p>
            <a:r>
              <a:rPr lang="pt-PT" dirty="0" smtClean="0"/>
              <a:t>Artigo </a:t>
            </a:r>
            <a:r>
              <a:rPr lang="pt-PT" dirty="0"/>
              <a:t>X Consistente com a Carta das Nações </a:t>
            </a:r>
            <a:r>
              <a:rPr lang="pt-PT" dirty="0" smtClean="0"/>
              <a:t>Unidas</a:t>
            </a:r>
          </a:p>
          <a:p>
            <a:r>
              <a:rPr lang="pt-PT" dirty="0" smtClean="0"/>
              <a:t>Artigo </a:t>
            </a:r>
            <a:r>
              <a:rPr lang="pt-PT" dirty="0"/>
              <a:t>XI Resolver disputas por meios </a:t>
            </a:r>
            <a:r>
              <a:rPr lang="pt-PT" dirty="0" smtClean="0"/>
              <a:t>pacíficos</a:t>
            </a:r>
          </a:p>
          <a:p>
            <a:r>
              <a:rPr lang="pt-PT" dirty="0" smtClean="0"/>
              <a:t>Artigo </a:t>
            </a:r>
            <a:r>
              <a:rPr lang="pt-PT" dirty="0"/>
              <a:t>XII Modificações e Emendas do Tratado da </a:t>
            </a:r>
            <a:r>
              <a:rPr lang="pt-PT" dirty="0" smtClean="0"/>
              <a:t>Antártica</a:t>
            </a:r>
          </a:p>
          <a:p>
            <a:r>
              <a:rPr lang="pt-PT" dirty="0" smtClean="0"/>
              <a:t>Artigo </a:t>
            </a:r>
            <a:r>
              <a:rPr lang="pt-PT" dirty="0"/>
              <a:t>XIII Adesão e </a:t>
            </a:r>
            <a:r>
              <a:rPr lang="pt-PT" dirty="0" smtClean="0"/>
              <a:t>Ratificação</a:t>
            </a:r>
          </a:p>
          <a:p>
            <a:r>
              <a:rPr lang="pt-PT" dirty="0" smtClean="0"/>
              <a:t>Artigo </a:t>
            </a:r>
            <a:r>
              <a:rPr lang="pt-PT" dirty="0"/>
              <a:t>XIV Línguas oficiais e governo depositário</a:t>
            </a:r>
          </a:p>
        </p:txBody>
      </p:sp>
    </p:spTree>
    <p:extLst>
      <p:ext uri="{BB962C8B-B14F-4D97-AF65-F5344CB8AC3E}">
        <p14:creationId xmlns:p14="http://schemas.microsoft.com/office/powerpoint/2010/main" val="56089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697" y="1700807"/>
            <a:ext cx="7187303" cy="4862082"/>
          </a:xfrm>
          <a:prstGeom prst="rect">
            <a:avLst/>
          </a:prstGeom>
        </p:spPr>
      </p:pic>
      <p:sp>
        <p:nvSpPr>
          <p:cNvPr id="2" name="Title 1"/>
          <p:cNvSpPr>
            <a:spLocks noGrp="1"/>
          </p:cNvSpPr>
          <p:nvPr>
            <p:ph type="ctrTitle"/>
          </p:nvPr>
        </p:nvSpPr>
        <p:spPr>
          <a:xfrm>
            <a:off x="256987" y="295110"/>
            <a:ext cx="11689977" cy="1196752"/>
          </a:xfrm>
        </p:spPr>
        <p:txBody>
          <a:bodyPr>
            <a:noAutofit/>
          </a:bodyPr>
          <a:lstStyle/>
          <a:p>
            <a:r>
              <a:rPr lang="en-GB" sz="2800" dirty="0"/>
              <a:t>30 countries all signatories to the Antarctic Treaty operate seasonal and year-round research stations on the continent.</a:t>
            </a:r>
          </a:p>
        </p:txBody>
      </p:sp>
      <p:pic>
        <p:nvPicPr>
          <p:cNvPr id="4" name="Picture 3" descr="Research Stations Antarctica.JPG"/>
          <p:cNvPicPr>
            <a:picLocks noChangeAspect="1"/>
          </p:cNvPicPr>
          <p:nvPr/>
        </p:nvPicPr>
        <p:blipFill rotWithShape="1">
          <a:blip r:embed="rId4" cstate="print"/>
          <a:srcRect t="6417" r="16514"/>
          <a:stretch/>
        </p:blipFill>
        <p:spPr>
          <a:xfrm>
            <a:off x="1701679" y="1693729"/>
            <a:ext cx="5220241" cy="486916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953037"/>
            <a:ext cx="10515600" cy="5223926"/>
          </a:xfrm>
        </p:spPr>
        <p:txBody>
          <a:bodyPr/>
          <a:lstStyle/>
          <a:p>
            <a:pPr marL="0" indent="0">
              <a:buNone/>
            </a:pPr>
            <a:r>
              <a:rPr lang="pt-PT" dirty="0"/>
              <a:t>30 países, todos signatários do Tratado da Antártica, operam estações de pesquisa sazonais e durante todo o ano no continente.</a:t>
            </a:r>
          </a:p>
        </p:txBody>
      </p:sp>
    </p:spTree>
    <p:extLst>
      <p:ext uri="{BB962C8B-B14F-4D97-AF65-F5344CB8AC3E}">
        <p14:creationId xmlns:p14="http://schemas.microsoft.com/office/powerpoint/2010/main" val="1101733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TCM_GROWTH.jpg"/>
          <p:cNvPicPr>
            <a:picLocks noChangeAspect="1"/>
          </p:cNvPicPr>
          <p:nvPr/>
        </p:nvPicPr>
        <p:blipFill>
          <a:blip r:embed="rId2" cstate="print"/>
          <a:stretch>
            <a:fillRect/>
          </a:stretch>
        </p:blipFill>
        <p:spPr>
          <a:xfrm>
            <a:off x="1919536" y="1268761"/>
            <a:ext cx="8259798" cy="5205755"/>
          </a:xfrm>
          <a:prstGeom prst="rect">
            <a:avLst/>
          </a:prstGeom>
        </p:spPr>
      </p:pic>
      <p:sp>
        <p:nvSpPr>
          <p:cNvPr id="5" name="CaixaDeTexto 4"/>
          <p:cNvSpPr txBox="1"/>
          <p:nvPr/>
        </p:nvSpPr>
        <p:spPr>
          <a:xfrm>
            <a:off x="7536160" y="3794641"/>
            <a:ext cx="648072" cy="369332"/>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334682" y="188641"/>
            <a:ext cx="11546542" cy="830997"/>
          </a:xfrm>
          <a:prstGeom prst="rect">
            <a:avLst/>
          </a:prstGeom>
          <a:noFill/>
        </p:spPr>
        <p:txBody>
          <a:bodyPr wrap="square" rtlCol="0">
            <a:spAutoFit/>
          </a:bodyPr>
          <a:lstStyle/>
          <a:p>
            <a:pPr algn="ctr"/>
            <a:r>
              <a:rPr lang="en-US" sz="2400" b="1" dirty="0">
                <a:solidFill>
                  <a:schemeClr val="accent1">
                    <a:lumMod val="75000"/>
                  </a:schemeClr>
                </a:solidFill>
                <a:latin typeface="Arial" pitchFamily="34" charset="0"/>
              </a:rPr>
              <a:t>The number of nations Signatory to the Antarctic Treaty increased from the 12 original to 52 nations in 2015! </a:t>
            </a:r>
            <a:endParaRPr lang="en-GB" sz="2400" dirty="0">
              <a:solidFill>
                <a:schemeClr val="accent1">
                  <a:lumMod val="75000"/>
                </a:schemeClr>
              </a:solidFill>
            </a:endParaRPr>
          </a:p>
        </p:txBody>
      </p:sp>
      <p:pic>
        <p:nvPicPr>
          <p:cNvPr id="4" name="Picture 4" descr="madagascar-dreamworks-penguin5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048" y="3264070"/>
            <a:ext cx="22653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1067" y="2966243"/>
            <a:ext cx="1437943" cy="1437943"/>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5341" y="5694746"/>
            <a:ext cx="2247318" cy="102889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071" y="476672"/>
            <a:ext cx="8534400" cy="1008112"/>
          </a:xfrm>
        </p:spPr>
        <p:txBody>
          <a:bodyPr>
            <a:noAutofit/>
          </a:bodyPr>
          <a:lstStyle/>
          <a:p>
            <a:pPr algn="ctr"/>
            <a:r>
              <a:rPr lang="en-GB" sz="6600" dirty="0">
                <a:solidFill>
                  <a:schemeClr val="accent1">
                    <a:lumMod val="75000"/>
                  </a:schemeClr>
                </a:solidFill>
              </a:rPr>
              <a:t>GOALS OF OUR PROJECT</a:t>
            </a:r>
          </a:p>
        </p:txBody>
      </p:sp>
      <p:sp>
        <p:nvSpPr>
          <p:cNvPr id="3" name="Content Placeholder 2"/>
          <p:cNvSpPr>
            <a:spLocks noGrp="1"/>
          </p:cNvSpPr>
          <p:nvPr>
            <p:ph idx="1"/>
          </p:nvPr>
        </p:nvSpPr>
        <p:spPr>
          <a:xfrm>
            <a:off x="4392959" y="2186064"/>
            <a:ext cx="7332875" cy="4392487"/>
          </a:xfrm>
        </p:spPr>
        <p:txBody>
          <a:bodyPr>
            <a:normAutofit/>
          </a:bodyPr>
          <a:lstStyle/>
          <a:p>
            <a:r>
              <a:rPr lang="en-GB" dirty="0"/>
              <a:t> To teach about Antarctica as a place on our planet where nations work together sharing their scientific research to peacefully manage 10% of the earth </a:t>
            </a:r>
          </a:p>
          <a:p>
            <a:r>
              <a:rPr lang="en-GB" dirty="0"/>
              <a:t>To create flag designs for Antarctica, reflecting student’s interests and inspiration  </a:t>
            </a:r>
          </a:p>
          <a:p>
            <a:r>
              <a:rPr lang="en-GB" dirty="0"/>
              <a:t>To connect classroom activities with scientists and educators in Antarctica</a:t>
            </a:r>
          </a:p>
          <a:p>
            <a:endParaRPr lang="en-GB" sz="3400" dirty="0"/>
          </a:p>
          <a:p>
            <a:endParaRPr lang="en-GB" dirty="0"/>
          </a:p>
        </p:txBody>
      </p:sp>
      <p:pic>
        <p:nvPicPr>
          <p:cNvPr id="6" name="Picture 5" descr="A.3 Having Fun on Antarctica Day w Dr. Paul A. Berkman @SPRI.JPG"/>
          <p:cNvPicPr>
            <a:picLocks noChangeAspect="1"/>
          </p:cNvPicPr>
          <p:nvPr/>
        </p:nvPicPr>
        <p:blipFill>
          <a:blip r:embed="rId2" cstate="print"/>
          <a:stretch>
            <a:fillRect/>
          </a:stretch>
        </p:blipFill>
        <p:spPr>
          <a:xfrm>
            <a:off x="807332" y="1569495"/>
            <a:ext cx="2592288" cy="345638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marL="0" indent="0">
              <a:buNone/>
            </a:pPr>
            <a:r>
              <a:rPr lang="pt-PT" dirty="0"/>
              <a:t>Para ensinar sobre a Antártica como um lugar em nosso planeta onde as nações trabalham juntas compartilhando suas pesquisas científicas para administrar pacificamente 10% da </a:t>
            </a:r>
            <a:r>
              <a:rPr lang="pt-PT" dirty="0" smtClean="0"/>
              <a:t>Terra.</a:t>
            </a:r>
          </a:p>
          <a:p>
            <a:pPr marL="0" indent="0">
              <a:buNone/>
            </a:pPr>
            <a:r>
              <a:rPr lang="pt-PT" dirty="0" smtClean="0"/>
              <a:t> Para </a:t>
            </a:r>
            <a:r>
              <a:rPr lang="pt-PT" dirty="0"/>
              <a:t>criar desenhos de bandeiras para a Antártica, refletindo os interesses e inspiração dos </a:t>
            </a:r>
            <a:r>
              <a:rPr lang="pt-PT" dirty="0" smtClean="0"/>
              <a:t>alunos. </a:t>
            </a:r>
          </a:p>
          <a:p>
            <a:pPr marL="0" indent="0">
              <a:buNone/>
            </a:pPr>
            <a:r>
              <a:rPr lang="pt-PT" dirty="0" smtClean="0"/>
              <a:t>Para </a:t>
            </a:r>
            <a:r>
              <a:rPr lang="pt-PT" dirty="0"/>
              <a:t>conectar atividades de sala de aula com cientistas e educadores na Antártica</a:t>
            </a:r>
          </a:p>
        </p:txBody>
      </p:sp>
    </p:spTree>
    <p:extLst>
      <p:ext uri="{BB962C8B-B14F-4D97-AF65-F5344CB8AC3E}">
        <p14:creationId xmlns:p14="http://schemas.microsoft.com/office/powerpoint/2010/main" val="2517044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65" y="655095"/>
            <a:ext cx="11694863" cy="1254770"/>
          </a:xfrm>
        </p:spPr>
        <p:txBody>
          <a:bodyPr>
            <a:noAutofit/>
          </a:bodyPr>
          <a:lstStyle/>
          <a:p>
            <a:pPr algn="ctr"/>
            <a:r>
              <a:rPr lang="en-GB" sz="3200" dirty="0">
                <a:solidFill>
                  <a:schemeClr val="accent1">
                    <a:lumMod val="75000"/>
                  </a:schemeClr>
                </a:solidFill>
              </a:rPr>
              <a:t>National flags are flown in Antarctica at the Ceremonial South Pole (shown). There is also a </a:t>
            </a:r>
            <a:br>
              <a:rPr lang="en-GB" sz="3200" dirty="0">
                <a:solidFill>
                  <a:schemeClr val="accent1">
                    <a:lumMod val="75000"/>
                  </a:schemeClr>
                </a:solidFill>
              </a:rPr>
            </a:br>
            <a:r>
              <a:rPr lang="en-GB" sz="3200" dirty="0">
                <a:solidFill>
                  <a:schemeClr val="accent1">
                    <a:lumMod val="75000"/>
                  </a:schemeClr>
                </a:solidFill>
              </a:rPr>
              <a:t>Magnetic South Pole and Geographic South Pole</a:t>
            </a:r>
          </a:p>
        </p:txBody>
      </p:sp>
      <p:pic>
        <p:nvPicPr>
          <p:cNvPr id="4" name="Picture 3" descr="Ceremonial_South_Pole.jpg"/>
          <p:cNvPicPr>
            <a:picLocks noChangeAspect="1"/>
          </p:cNvPicPr>
          <p:nvPr/>
        </p:nvPicPr>
        <p:blipFill>
          <a:blip r:embed="rId2" cstate="print"/>
          <a:stretch>
            <a:fillRect/>
          </a:stretch>
        </p:blipFill>
        <p:spPr>
          <a:xfrm>
            <a:off x="123231" y="2450352"/>
            <a:ext cx="11883498" cy="435765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332656"/>
            <a:ext cx="8435280" cy="936104"/>
          </a:xfrm>
        </p:spPr>
        <p:txBody>
          <a:bodyPr>
            <a:normAutofit fontScale="90000"/>
          </a:bodyPr>
          <a:lstStyle/>
          <a:p>
            <a:r>
              <a:rPr lang="en-GB" b="1" dirty="0">
                <a:solidFill>
                  <a:schemeClr val="bg2">
                    <a:lumMod val="25000"/>
                  </a:schemeClr>
                </a:solidFill>
              </a:rPr>
              <a:t/>
            </a:r>
            <a:br>
              <a:rPr lang="en-GB" b="1" dirty="0">
                <a:solidFill>
                  <a:schemeClr val="bg2">
                    <a:lumMod val="25000"/>
                  </a:schemeClr>
                </a:solidFill>
              </a:rPr>
            </a:br>
            <a:r>
              <a:rPr lang="en-GB" b="1" dirty="0">
                <a:solidFill>
                  <a:schemeClr val="bg2">
                    <a:lumMod val="25000"/>
                  </a:schemeClr>
                </a:solidFill>
              </a:rPr>
              <a:t>Three Basic Principles of Flag Design</a:t>
            </a:r>
            <a:br>
              <a:rPr lang="en-GB" b="1" dirty="0">
                <a:solidFill>
                  <a:schemeClr val="bg2">
                    <a:lumMod val="25000"/>
                  </a:schemeClr>
                </a:solidFill>
              </a:rPr>
            </a:br>
            <a:endParaRPr lang="en-GB" dirty="0">
              <a:solidFill>
                <a:schemeClr val="bg2">
                  <a:lumMod val="25000"/>
                </a:schemeClr>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4000" b="1" dirty="0">
                <a:solidFill>
                  <a:schemeClr val="bg2">
                    <a:lumMod val="25000"/>
                  </a:schemeClr>
                </a:solidFill>
              </a:rPr>
              <a:t>Keep it simple</a:t>
            </a:r>
          </a:p>
          <a:p>
            <a:pPr lvl="1"/>
            <a:r>
              <a:rPr lang="en-GB" dirty="0">
                <a:solidFill>
                  <a:schemeClr val="bg2">
                    <a:lumMod val="25000"/>
                  </a:schemeClr>
                </a:solidFill>
              </a:rPr>
              <a:t>The flag should be so simple that a child can draw it from memory. </a:t>
            </a:r>
          </a:p>
          <a:p>
            <a:pPr marL="514350" indent="-514350">
              <a:buFont typeface="+mj-lt"/>
              <a:buAutoNum type="arabicPeriod"/>
            </a:pPr>
            <a:r>
              <a:rPr lang="en-GB" sz="4000" b="1" dirty="0">
                <a:solidFill>
                  <a:schemeClr val="bg2">
                    <a:lumMod val="25000"/>
                  </a:schemeClr>
                </a:solidFill>
              </a:rPr>
              <a:t>Use meaningful symbolism</a:t>
            </a:r>
          </a:p>
          <a:p>
            <a:pPr lvl="1"/>
            <a:r>
              <a:rPr lang="en-GB" dirty="0">
                <a:solidFill>
                  <a:schemeClr val="bg2">
                    <a:lumMod val="25000"/>
                  </a:schemeClr>
                </a:solidFill>
              </a:rPr>
              <a:t>The flag’s images, colours, or patterns should relate to what it symbolizes. </a:t>
            </a:r>
          </a:p>
          <a:p>
            <a:pPr marL="514350" indent="-514350">
              <a:buFont typeface="+mj-lt"/>
              <a:buAutoNum type="arabicPeriod"/>
            </a:pPr>
            <a:r>
              <a:rPr lang="en-GB" sz="4000" b="1" dirty="0">
                <a:solidFill>
                  <a:schemeClr val="bg2">
                    <a:lumMod val="25000"/>
                  </a:schemeClr>
                </a:solidFill>
              </a:rPr>
              <a:t>Use 2–3 basic colours</a:t>
            </a:r>
          </a:p>
          <a:p>
            <a:pPr lvl="1"/>
            <a:r>
              <a:rPr lang="en-GB" dirty="0">
                <a:solidFill>
                  <a:schemeClr val="bg2">
                    <a:lumMod val="25000"/>
                  </a:schemeClr>
                </a:solidFill>
              </a:rPr>
              <a:t>Limit the number of colours on the flag to three, which contrast well and come from the standard color set.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xmlns="" id="{F86C8DD3-0326-4D62-980F-637B8F4E3D19}"/>
              </a:ext>
            </a:extLst>
          </p:cNvPr>
          <p:cNvSpPr/>
          <p:nvPr/>
        </p:nvSpPr>
        <p:spPr>
          <a:xfrm>
            <a:off x="2695388" y="883023"/>
            <a:ext cx="7697694" cy="4500283"/>
          </a:xfrm>
          <a:prstGeom prst="cloudCallout">
            <a:avLst>
              <a:gd name="adj1" fmla="val -57945"/>
              <a:gd name="adj2" fmla="val 6409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4800" dirty="0"/>
              <a:t>What could you include on your flag?</a:t>
            </a:r>
          </a:p>
        </p:txBody>
      </p:sp>
    </p:spTree>
    <p:extLst>
      <p:ext uri="{BB962C8B-B14F-4D97-AF65-F5344CB8AC3E}">
        <p14:creationId xmlns:p14="http://schemas.microsoft.com/office/powerpoint/2010/main" val="965097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C:\antphotos\ant-capewash.jpg"/>
          <p:cNvPicPr>
            <a:picLocks noChangeAspect="1" noChangeArrowheads="1"/>
          </p:cNvPicPr>
          <p:nvPr/>
        </p:nvPicPr>
        <p:blipFill>
          <a:blip r:embed="rId3" cstate="print"/>
          <a:srcRect/>
          <a:stretch>
            <a:fillRect/>
          </a:stretch>
        </p:blipFill>
        <p:spPr bwMode="auto">
          <a:xfrm>
            <a:off x="2864288" y="161365"/>
            <a:ext cx="4689971" cy="4171439"/>
          </a:xfrm>
          <a:prstGeom prst="rect">
            <a:avLst/>
          </a:prstGeom>
          <a:noFill/>
          <a:ln w="9525">
            <a:noFill/>
            <a:miter lim="800000"/>
            <a:headEnd/>
            <a:tailEnd/>
          </a:ln>
        </p:spPr>
      </p:pic>
      <p:pic>
        <p:nvPicPr>
          <p:cNvPr id="25603" name="Picture 21" descr="http://scilib.ucsd.edu/sio/nsf/fguide/swim-pen3.jpg"/>
          <p:cNvPicPr>
            <a:picLocks noChangeAspect="1" noChangeArrowheads="1"/>
          </p:cNvPicPr>
          <p:nvPr/>
        </p:nvPicPr>
        <p:blipFill>
          <a:blip r:embed="rId4" cstate="print"/>
          <a:srcRect/>
          <a:stretch>
            <a:fillRect/>
          </a:stretch>
        </p:blipFill>
        <p:spPr bwMode="auto">
          <a:xfrm>
            <a:off x="2864288" y="4392535"/>
            <a:ext cx="3488765" cy="2364980"/>
          </a:xfrm>
          <a:prstGeom prst="rect">
            <a:avLst/>
          </a:prstGeom>
          <a:noFill/>
          <a:ln w="9525">
            <a:noFill/>
            <a:miter lim="800000"/>
            <a:headEnd/>
            <a:tailEnd/>
          </a:ln>
        </p:spPr>
      </p:pic>
      <p:pic>
        <p:nvPicPr>
          <p:cNvPr id="25604" name="Picture 3" descr="C:\ANTRIP\emperor204.JPG"/>
          <p:cNvPicPr>
            <a:picLocks noChangeAspect="1" noChangeArrowheads="1"/>
          </p:cNvPicPr>
          <p:nvPr/>
        </p:nvPicPr>
        <p:blipFill>
          <a:blip r:embed="rId5" cstate="print"/>
          <a:srcRect/>
          <a:stretch>
            <a:fillRect/>
          </a:stretch>
        </p:blipFill>
        <p:spPr bwMode="auto">
          <a:xfrm>
            <a:off x="129952" y="161365"/>
            <a:ext cx="2655112" cy="3131670"/>
          </a:xfrm>
          <a:prstGeom prst="rect">
            <a:avLst/>
          </a:prstGeom>
          <a:noFill/>
          <a:ln w="9525">
            <a:noFill/>
            <a:miter lim="800000"/>
            <a:headEnd/>
            <a:tailEnd/>
          </a:ln>
        </p:spPr>
      </p:pic>
      <p:pic>
        <p:nvPicPr>
          <p:cNvPr id="25605" name="Picture 5" descr="C:\ANTRIP\emperor403.JPG"/>
          <p:cNvPicPr>
            <a:picLocks noChangeAspect="1" noChangeArrowheads="1"/>
          </p:cNvPicPr>
          <p:nvPr/>
        </p:nvPicPr>
        <p:blipFill>
          <a:blip r:embed="rId6" cstate="print"/>
          <a:srcRect/>
          <a:stretch>
            <a:fillRect/>
          </a:stretch>
        </p:blipFill>
        <p:spPr bwMode="auto">
          <a:xfrm>
            <a:off x="7691007" y="161365"/>
            <a:ext cx="2438400" cy="4171438"/>
          </a:xfrm>
          <a:prstGeom prst="rect">
            <a:avLst/>
          </a:prstGeom>
          <a:noFill/>
          <a:ln w="9525">
            <a:noFill/>
            <a:miter lim="800000"/>
            <a:headEnd/>
            <a:tailEnd/>
          </a:ln>
        </p:spPr>
      </p:pic>
      <p:sp>
        <p:nvSpPr>
          <p:cNvPr id="25606" name="Rectangle 8"/>
          <p:cNvSpPr>
            <a:spLocks noChangeArrowheads="1"/>
          </p:cNvSpPr>
          <p:nvPr/>
        </p:nvSpPr>
        <p:spPr bwMode="auto">
          <a:xfrm>
            <a:off x="1465263" y="1006475"/>
            <a:ext cx="9144001" cy="369332"/>
          </a:xfrm>
          <a:prstGeom prst="rect">
            <a:avLst/>
          </a:prstGeom>
          <a:noFill/>
          <a:ln w="9525">
            <a:noFill/>
            <a:miter lim="800000"/>
            <a:headEnd/>
            <a:tailEnd/>
          </a:ln>
        </p:spPr>
        <p:txBody>
          <a:bodyPr>
            <a:spAutoFit/>
          </a:bodyPr>
          <a:lstStyle/>
          <a:p>
            <a:endParaRPr lang="en-GB"/>
          </a:p>
        </p:txBody>
      </p:sp>
      <p:sp>
        <p:nvSpPr>
          <p:cNvPr id="25607" name="Rectangle 11"/>
          <p:cNvSpPr>
            <a:spLocks noChangeArrowheads="1"/>
          </p:cNvSpPr>
          <p:nvPr/>
        </p:nvSpPr>
        <p:spPr bwMode="auto">
          <a:xfrm>
            <a:off x="1485900" y="525463"/>
            <a:ext cx="9144000" cy="369332"/>
          </a:xfrm>
          <a:prstGeom prst="rect">
            <a:avLst/>
          </a:prstGeom>
          <a:noFill/>
          <a:ln w="9525">
            <a:noFill/>
            <a:miter lim="800000"/>
            <a:headEnd/>
            <a:tailEnd/>
          </a:ln>
        </p:spPr>
        <p:txBody>
          <a:bodyPr>
            <a:spAutoFit/>
          </a:bodyPr>
          <a:lstStyle/>
          <a:p>
            <a:endParaRPr lang="en-GB"/>
          </a:p>
        </p:txBody>
      </p:sp>
      <p:pic>
        <p:nvPicPr>
          <p:cNvPr id="25608" name="Picture 18" descr="http://www.antdiv.gov.au/asset/images/826_ul-cms_emperor_chick_on_feet_(Rooke).jpg"/>
          <p:cNvPicPr>
            <a:picLocks noChangeAspect="1" noChangeArrowheads="1"/>
          </p:cNvPicPr>
          <p:nvPr/>
        </p:nvPicPr>
        <p:blipFill>
          <a:blip r:embed="rId7" cstate="print"/>
          <a:srcRect/>
          <a:stretch>
            <a:fillRect/>
          </a:stretch>
        </p:blipFill>
        <p:spPr bwMode="auto">
          <a:xfrm>
            <a:off x="129952" y="3404715"/>
            <a:ext cx="2655112" cy="3352800"/>
          </a:xfrm>
          <a:prstGeom prst="rect">
            <a:avLst/>
          </a:prstGeom>
          <a:noFill/>
          <a:ln w="9525">
            <a:noFill/>
            <a:miter lim="800000"/>
            <a:headEnd/>
            <a:tailEnd/>
          </a:ln>
        </p:spPr>
      </p:pic>
      <p:sp>
        <p:nvSpPr>
          <p:cNvPr id="25609" name="Text Box 19"/>
          <p:cNvSpPr txBox="1">
            <a:spLocks noChangeArrowheads="1"/>
          </p:cNvSpPr>
          <p:nvPr/>
        </p:nvSpPr>
        <p:spPr bwMode="auto">
          <a:xfrm>
            <a:off x="209176" y="6473358"/>
            <a:ext cx="1371600" cy="214312"/>
          </a:xfrm>
          <a:prstGeom prst="rect">
            <a:avLst/>
          </a:prstGeom>
          <a:noFill/>
          <a:ln w="9525">
            <a:noFill/>
            <a:miter lim="800000"/>
            <a:headEnd/>
            <a:tailEnd/>
          </a:ln>
        </p:spPr>
        <p:txBody>
          <a:bodyPr>
            <a:spAutoFit/>
          </a:bodyPr>
          <a:lstStyle/>
          <a:p>
            <a:pPr>
              <a:spcBef>
                <a:spcPct val="50000"/>
              </a:spcBef>
            </a:pPr>
            <a:r>
              <a:rPr lang="en-US" sz="800" b="1">
                <a:solidFill>
                  <a:srgbClr val="000099"/>
                </a:solidFill>
              </a:rPr>
              <a:t>http://www.antdiv.gov.au/</a:t>
            </a:r>
          </a:p>
        </p:txBody>
      </p:sp>
      <p:sp>
        <p:nvSpPr>
          <p:cNvPr id="25610" name="Text Box 23"/>
          <p:cNvSpPr txBox="1">
            <a:spLocks noChangeArrowheads="1"/>
          </p:cNvSpPr>
          <p:nvPr/>
        </p:nvSpPr>
        <p:spPr bwMode="auto">
          <a:xfrm>
            <a:off x="6627905" y="5252488"/>
            <a:ext cx="5115859" cy="1505027"/>
          </a:xfrm>
          <a:prstGeom prst="rect">
            <a:avLst/>
          </a:prstGeom>
          <a:noFill/>
          <a:ln w="9525">
            <a:noFill/>
            <a:miter lim="800000"/>
            <a:headEnd/>
            <a:tailEnd/>
          </a:ln>
        </p:spPr>
        <p:txBody>
          <a:bodyPr wrap="square">
            <a:spAutoFit/>
          </a:bodyPr>
          <a:lstStyle/>
          <a:p>
            <a:pPr algn="ctr">
              <a:lnSpc>
                <a:spcPct val="90000"/>
              </a:lnSpc>
            </a:pPr>
            <a:r>
              <a:rPr lang="en-US" sz="3600" dirty="0">
                <a:solidFill>
                  <a:schemeClr val="accent1">
                    <a:lumMod val="75000"/>
                  </a:schemeClr>
                </a:solidFill>
                <a:latin typeface="Arial" charset="0"/>
                <a:cs typeface="Arial" charset="0"/>
              </a:rPr>
              <a:t>EMPEROR PENGUIN </a:t>
            </a:r>
          </a:p>
          <a:p>
            <a:pPr algn="ctr">
              <a:lnSpc>
                <a:spcPct val="90000"/>
              </a:lnSpc>
            </a:pPr>
            <a:r>
              <a:rPr lang="en-US" sz="3600" i="1" dirty="0" err="1">
                <a:solidFill>
                  <a:schemeClr val="accent1">
                    <a:lumMod val="75000"/>
                  </a:schemeClr>
                </a:solidFill>
                <a:latin typeface="Arial" charset="0"/>
                <a:cs typeface="Arial" charset="0"/>
              </a:rPr>
              <a:t>Aptenodytes</a:t>
            </a:r>
            <a:r>
              <a:rPr lang="en-US" sz="3600" i="1" dirty="0">
                <a:solidFill>
                  <a:schemeClr val="accent1">
                    <a:lumMod val="75000"/>
                  </a:schemeClr>
                </a:solidFill>
                <a:latin typeface="Arial" charset="0"/>
                <a:cs typeface="Arial" charset="0"/>
              </a:rPr>
              <a:t> </a:t>
            </a:r>
            <a:r>
              <a:rPr lang="en-US" sz="3600" i="1" dirty="0" err="1">
                <a:solidFill>
                  <a:schemeClr val="accent1">
                    <a:lumMod val="75000"/>
                  </a:schemeClr>
                </a:solidFill>
                <a:latin typeface="Arial" charset="0"/>
                <a:cs typeface="Arial" charset="0"/>
              </a:rPr>
              <a:t>forsteri</a:t>
            </a:r>
            <a:r>
              <a:rPr lang="en-US" dirty="0">
                <a:solidFill>
                  <a:schemeClr val="accent1">
                    <a:lumMod val="75000"/>
                  </a:schemeClr>
                </a:solidFill>
                <a:latin typeface="Arial" charset="0"/>
                <a:cs typeface="Arial" charset="0"/>
              </a:rPr>
              <a:t> </a:t>
            </a:r>
          </a:p>
          <a:p>
            <a:pPr>
              <a:spcBef>
                <a:spcPct val="50000"/>
              </a:spcBef>
            </a:pPr>
            <a:endParaRPr lang="en-US" dirty="0">
              <a:solidFill>
                <a:schemeClr val="accent1">
                  <a:lumMod val="75000"/>
                </a:schemeClr>
              </a:solidFill>
            </a:endParaRPr>
          </a:p>
        </p:txBody>
      </p:sp>
      <p:pic>
        <p:nvPicPr>
          <p:cNvPr id="2050" name="Picture 2" descr="Emperor Penguin | National Geographic">
            <a:extLst>
              <a:ext uri="{FF2B5EF4-FFF2-40B4-BE49-F238E27FC236}">
                <a16:creationId xmlns:a16="http://schemas.microsoft.com/office/drawing/2014/main" xmlns="" id="{14C9ED92-BAAB-44E4-A4BB-8C4B8363A4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66155" y="161365"/>
            <a:ext cx="1795893" cy="4171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5157192"/>
            <a:ext cx="11876116" cy="1484784"/>
          </a:xfrm>
        </p:spPr>
        <p:txBody>
          <a:bodyPr>
            <a:noAutofit/>
          </a:bodyPr>
          <a:lstStyle/>
          <a:p>
            <a:r>
              <a:rPr lang="en-GB" sz="2400" dirty="0"/>
              <a:t>Antarctica is the fifth largest continent of the world at 14 million square kilometres and is covered in a permanent continental ice. The ice is distributed in two major ice sheets, the East Antarctic and the West Antarctic, plus there’s shelf ice, extending over the sea water. </a:t>
            </a:r>
          </a:p>
        </p:txBody>
      </p:sp>
      <p:pic>
        <p:nvPicPr>
          <p:cNvPr id="4" name="Content Placeholder 3" descr="Location of the Continent.JPG"/>
          <p:cNvPicPr>
            <a:picLocks noGrp="1" noChangeAspect="1"/>
          </p:cNvPicPr>
          <p:nvPr>
            <p:ph idx="1"/>
          </p:nvPr>
        </p:nvPicPr>
        <p:blipFill>
          <a:blip r:embed="rId2" cstate="print"/>
          <a:stretch>
            <a:fillRect/>
          </a:stretch>
        </p:blipFill>
        <p:spPr>
          <a:xfrm>
            <a:off x="3420620" y="216024"/>
            <a:ext cx="4466452" cy="4466452"/>
          </a:xfrm>
        </p:spPr>
      </p:pic>
      <p:sp>
        <p:nvSpPr>
          <p:cNvPr id="5" name="TextBox 4"/>
          <p:cNvSpPr txBox="1"/>
          <p:nvPr/>
        </p:nvSpPr>
        <p:spPr>
          <a:xfrm>
            <a:off x="9311680" y="77524"/>
            <a:ext cx="2880320" cy="276999"/>
          </a:xfrm>
          <a:prstGeom prst="rect">
            <a:avLst/>
          </a:prstGeom>
          <a:noFill/>
        </p:spPr>
        <p:txBody>
          <a:bodyPr wrap="square" rtlCol="0">
            <a:spAutoFit/>
          </a:bodyPr>
          <a:lstStyle/>
          <a:p>
            <a:r>
              <a:rPr lang="en-GB" sz="1200" dirty="0"/>
              <a:t>Map copyright: </a:t>
            </a:r>
            <a:r>
              <a:rPr lang="en-GB" sz="1200" dirty="0" err="1"/>
              <a:t>Woolwine</a:t>
            </a:r>
            <a:r>
              <a:rPr lang="en-GB" sz="1200" dirty="0"/>
              <a:t>-Moen Group</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1599" y="1477945"/>
            <a:ext cx="2181225" cy="2847975"/>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78" y="0"/>
            <a:ext cx="2063609" cy="219258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353" y="5570441"/>
            <a:ext cx="11863294" cy="1200329"/>
          </a:xfrm>
          <a:prstGeom prst="rect">
            <a:avLst/>
          </a:prstGeom>
        </p:spPr>
        <p:txBody>
          <a:bodyPr wrap="square">
            <a:spAutoFit/>
          </a:bodyPr>
          <a:lstStyle/>
          <a:p>
            <a:r>
              <a:rPr lang="en-GB" dirty="0"/>
              <a:t>The small Chinstrap penguin forage near the shore for crustaceans, krill and fish and they use strong flippers and feet to crawl or jump up steep slopes. Unlike other Penguins, the Chinstrap Penguin does not preferentially feed the stronger of it's chicks and ensures that both are well-fed and cared for.  			Photo by Peter Prokosch Antarctic </a:t>
            </a:r>
            <a:r>
              <a:rPr lang="en-GB" dirty="0" err="1"/>
              <a:t>Penninsula</a:t>
            </a:r>
            <a:endParaRPr lang="en-GB" dirty="0"/>
          </a:p>
        </p:txBody>
      </p:sp>
      <p:pic>
        <p:nvPicPr>
          <p:cNvPr id="4" name="Picture 3" descr="chinstrap-penguin-pygoscelis-antarcticus-antarctic-peninsula_4f72-800x538px.jpg"/>
          <p:cNvPicPr>
            <a:picLocks noChangeAspect="1"/>
          </p:cNvPicPr>
          <p:nvPr/>
        </p:nvPicPr>
        <p:blipFill>
          <a:blip r:embed="rId2" cstate="print"/>
          <a:stretch>
            <a:fillRect/>
          </a:stretch>
        </p:blipFill>
        <p:spPr>
          <a:xfrm>
            <a:off x="2207568" y="260648"/>
            <a:ext cx="7620000" cy="51244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50006" y="1223493"/>
            <a:ext cx="9144000" cy="2308324"/>
          </a:xfrm>
          <a:prstGeom prst="rect">
            <a:avLst/>
          </a:prstGeom>
        </p:spPr>
        <p:txBody>
          <a:bodyPr wrap="square">
            <a:spAutoFit/>
          </a:bodyPr>
          <a:lstStyle/>
          <a:p>
            <a:r>
              <a:rPr lang="pt-PT" dirty="0"/>
              <a:t>O pequeno pinguim-barbudo procura crustáceos, krill e peixes perto da costa e usa nadadeiras e pés fortes para rastejar ou pular encostas íngremes. </a:t>
            </a:r>
            <a:endParaRPr lang="pt-PT" dirty="0" smtClean="0"/>
          </a:p>
          <a:p>
            <a:endParaRPr lang="pt-PT" dirty="0" smtClean="0"/>
          </a:p>
          <a:p>
            <a:r>
              <a:rPr lang="pt-PT" dirty="0" smtClean="0"/>
              <a:t>Ao </a:t>
            </a:r>
            <a:r>
              <a:rPr lang="pt-PT" dirty="0"/>
              <a:t>contrário de outros pinguins, o pinguim-barbudo não alimenta preferencialmente os filhotes mais fortes e garante que ambos sejam bem alimentados e cuidados. </a:t>
            </a:r>
            <a:endParaRPr lang="pt-PT" dirty="0" smtClean="0"/>
          </a:p>
          <a:p>
            <a:endParaRPr lang="pt-PT" dirty="0" smtClean="0"/>
          </a:p>
          <a:p>
            <a:r>
              <a:rPr lang="pt-PT" dirty="0" smtClean="0"/>
              <a:t>Foto </a:t>
            </a:r>
            <a:r>
              <a:rPr lang="pt-PT" dirty="0"/>
              <a:t>de Peter </a:t>
            </a:r>
            <a:r>
              <a:rPr lang="pt-PT" dirty="0" err="1"/>
              <a:t>Prokosch</a:t>
            </a:r>
            <a:r>
              <a:rPr lang="pt-PT" dirty="0"/>
              <a:t> Península Antártica</a:t>
            </a:r>
          </a:p>
        </p:txBody>
      </p:sp>
    </p:spTree>
    <p:extLst>
      <p:ext uri="{BB962C8B-B14F-4D97-AF65-F5344CB8AC3E}">
        <p14:creationId xmlns:p14="http://schemas.microsoft.com/office/powerpoint/2010/main" val="2757655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8" descr="http://oregonstate.edu/groups/marinemammal/Images/blue6.jpg"/>
          <p:cNvPicPr>
            <a:picLocks noChangeAspect="1" noChangeArrowheads="1"/>
          </p:cNvPicPr>
          <p:nvPr/>
        </p:nvPicPr>
        <p:blipFill>
          <a:blip r:embed="rId3" cstate="print"/>
          <a:srcRect/>
          <a:stretch>
            <a:fillRect/>
          </a:stretch>
        </p:blipFill>
        <p:spPr bwMode="auto">
          <a:xfrm>
            <a:off x="182284" y="152400"/>
            <a:ext cx="4876800" cy="3124200"/>
          </a:xfrm>
          <a:prstGeom prst="rect">
            <a:avLst/>
          </a:prstGeom>
          <a:noFill/>
          <a:ln w="9525">
            <a:noFill/>
            <a:miter lim="800000"/>
            <a:headEnd/>
            <a:tailEnd/>
          </a:ln>
        </p:spPr>
      </p:pic>
      <p:sp>
        <p:nvSpPr>
          <p:cNvPr id="9220" name="Text Box 9"/>
          <p:cNvSpPr txBox="1">
            <a:spLocks noChangeArrowheads="1"/>
          </p:cNvSpPr>
          <p:nvPr/>
        </p:nvSpPr>
        <p:spPr bwMode="auto">
          <a:xfrm>
            <a:off x="5617879" y="152400"/>
            <a:ext cx="6391837" cy="956159"/>
          </a:xfrm>
          <a:prstGeom prst="rect">
            <a:avLst/>
          </a:prstGeom>
          <a:noFill/>
          <a:ln w="9525">
            <a:noFill/>
            <a:miter lim="800000"/>
            <a:headEnd/>
            <a:tailEnd/>
          </a:ln>
        </p:spPr>
        <p:txBody>
          <a:bodyPr wrap="square">
            <a:spAutoFit/>
          </a:bodyPr>
          <a:lstStyle/>
          <a:p>
            <a:pPr algn="ctr">
              <a:lnSpc>
                <a:spcPct val="85000"/>
              </a:lnSpc>
            </a:pPr>
            <a:r>
              <a:rPr lang="en-US" sz="3300" b="1">
                <a:solidFill>
                  <a:srgbClr val="000099"/>
                </a:solidFill>
                <a:latin typeface="Arial" charset="0"/>
                <a:cs typeface="Times New Roman" pitchFamily="18" charset="0"/>
              </a:rPr>
              <a:t>BLUE WHALE</a:t>
            </a:r>
          </a:p>
          <a:p>
            <a:pPr algn="ctr">
              <a:lnSpc>
                <a:spcPct val="85000"/>
              </a:lnSpc>
            </a:pPr>
            <a:r>
              <a:rPr lang="en-US" sz="3300" b="1" i="1">
                <a:solidFill>
                  <a:srgbClr val="000099"/>
                </a:solidFill>
                <a:latin typeface="Arial" charset="0"/>
                <a:cs typeface="Times New Roman" pitchFamily="18" charset="0"/>
              </a:rPr>
              <a:t>Balaenoptera musculus</a:t>
            </a:r>
            <a:endParaRPr lang="en-US">
              <a:solidFill>
                <a:srgbClr val="000099"/>
              </a:solidFill>
            </a:endParaRPr>
          </a:p>
        </p:txBody>
      </p:sp>
      <p:pic>
        <p:nvPicPr>
          <p:cNvPr id="9222" name="Picture 16" descr="http://review.ucsc.edu/summer-02/images/BlueWhale.feeding.1780.JPG"/>
          <p:cNvPicPr>
            <a:picLocks noChangeAspect="1" noChangeArrowheads="1"/>
          </p:cNvPicPr>
          <p:nvPr/>
        </p:nvPicPr>
        <p:blipFill>
          <a:blip r:embed="rId4" cstate="print"/>
          <a:srcRect/>
          <a:stretch>
            <a:fillRect/>
          </a:stretch>
        </p:blipFill>
        <p:spPr bwMode="auto">
          <a:xfrm>
            <a:off x="182284" y="3429001"/>
            <a:ext cx="4876800" cy="3276600"/>
          </a:xfrm>
          <a:prstGeom prst="rect">
            <a:avLst/>
          </a:prstGeom>
          <a:noFill/>
          <a:ln w="9525">
            <a:noFill/>
            <a:miter lim="800000"/>
            <a:headEnd/>
            <a:tailEnd/>
          </a:ln>
        </p:spPr>
      </p:pic>
      <p:sp>
        <p:nvSpPr>
          <p:cNvPr id="9226" name="Rectangle 21"/>
          <p:cNvSpPr>
            <a:spLocks noChangeArrowheads="1"/>
          </p:cNvSpPr>
          <p:nvPr/>
        </p:nvSpPr>
        <p:spPr bwMode="auto">
          <a:xfrm>
            <a:off x="5105400" y="2819400"/>
            <a:ext cx="1229824" cy="215444"/>
          </a:xfrm>
          <a:prstGeom prst="rect">
            <a:avLst/>
          </a:prstGeom>
          <a:noFill/>
          <a:ln w="9525">
            <a:noFill/>
            <a:miter lim="800000"/>
            <a:headEnd/>
            <a:tailEnd/>
          </a:ln>
        </p:spPr>
        <p:txBody>
          <a:bodyPr wrap="none">
            <a:spAutoFit/>
          </a:bodyPr>
          <a:lstStyle/>
          <a:p>
            <a:r>
              <a:rPr lang="en-US" sz="800" b="1">
                <a:solidFill>
                  <a:schemeClr val="bg1"/>
                </a:solidFill>
              </a:rPr>
              <a:t>http://oregonstate.edu/</a:t>
            </a:r>
          </a:p>
        </p:txBody>
      </p:sp>
      <p:sp>
        <p:nvSpPr>
          <p:cNvPr id="9228" name="Rectangle 25"/>
          <p:cNvSpPr>
            <a:spLocks noChangeArrowheads="1"/>
          </p:cNvSpPr>
          <p:nvPr/>
        </p:nvSpPr>
        <p:spPr bwMode="auto">
          <a:xfrm>
            <a:off x="9569451" y="2971800"/>
            <a:ext cx="1144865" cy="215444"/>
          </a:xfrm>
          <a:prstGeom prst="rect">
            <a:avLst/>
          </a:prstGeom>
          <a:noFill/>
          <a:ln w="9525">
            <a:noFill/>
            <a:miter lim="800000"/>
            <a:headEnd/>
            <a:tailEnd/>
          </a:ln>
        </p:spPr>
        <p:txBody>
          <a:bodyPr wrap="none">
            <a:spAutoFit/>
          </a:bodyPr>
          <a:lstStyle/>
          <a:p>
            <a:r>
              <a:rPr lang="en-US" sz="800" b="1">
                <a:solidFill>
                  <a:schemeClr val="bg1"/>
                </a:solidFill>
              </a:rPr>
              <a:t>http://www.nhm.org/</a:t>
            </a:r>
          </a:p>
        </p:txBody>
      </p:sp>
      <p:pic>
        <p:nvPicPr>
          <p:cNvPr id="3074" name="Picture 2" descr="Nuclear bomb detectors uncover secret population of blue whales hiding in  Indian Ocean | Live Science">
            <a:extLst>
              <a:ext uri="{FF2B5EF4-FFF2-40B4-BE49-F238E27FC236}">
                <a16:creationId xmlns:a16="http://schemas.microsoft.com/office/drawing/2014/main" xmlns="" id="{0605B24D-BBDF-47E7-93C5-904B0D88E3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690" y="1320240"/>
            <a:ext cx="6726026" cy="22823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lue Whale | Species | WWF">
            <a:extLst>
              <a:ext uri="{FF2B5EF4-FFF2-40B4-BE49-F238E27FC236}">
                <a16:creationId xmlns:a16="http://schemas.microsoft.com/office/drawing/2014/main" xmlns="" id="{0B93638E-CB15-4576-BC29-59E320CDF2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3690" y="3814290"/>
            <a:ext cx="6726026" cy="2891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6F6D12-8593-4840-8DC2-720F588659D8}"/>
              </a:ext>
            </a:extLst>
          </p:cNvPr>
          <p:cNvSpPr>
            <a:spLocks noGrp="1"/>
          </p:cNvSpPr>
          <p:nvPr>
            <p:ph type="title"/>
          </p:nvPr>
        </p:nvSpPr>
        <p:spPr>
          <a:xfrm>
            <a:off x="163606" y="152401"/>
            <a:ext cx="3739029" cy="2572870"/>
          </a:xfrm>
        </p:spPr>
        <p:txBody>
          <a:bodyPr/>
          <a:lstStyle/>
          <a:p>
            <a:pPr algn="ctr"/>
            <a:r>
              <a:rPr lang="en-GB" dirty="0"/>
              <a:t>Antarctic Glaciers</a:t>
            </a:r>
          </a:p>
        </p:txBody>
      </p:sp>
      <p:pic>
        <p:nvPicPr>
          <p:cNvPr id="4098" name="Picture 2" descr="Antarctic glaciers accelerating - Geographical Magazine">
            <a:extLst>
              <a:ext uri="{FF2B5EF4-FFF2-40B4-BE49-F238E27FC236}">
                <a16:creationId xmlns:a16="http://schemas.microsoft.com/office/drawing/2014/main" xmlns="" id="{CA6E8428-4B6C-4245-AFD9-7F0B666F1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912" y="2892611"/>
            <a:ext cx="5719482" cy="38129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ntarctica&amp;#39;s Ice Shelves Have Lost Millions of Metric Tons of Ice -  Scientific American">
            <a:extLst>
              <a:ext uri="{FF2B5EF4-FFF2-40B4-BE49-F238E27FC236}">
                <a16:creationId xmlns:a16="http://schemas.microsoft.com/office/drawing/2014/main" xmlns="" id="{32B75195-D898-40E6-8BC1-E115B36219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8095" y="152401"/>
            <a:ext cx="4350299" cy="26410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olar Warning: Even Antarctica&amp;#39;s Coldest Region Is Starting to Melt - Yale  E360">
            <a:extLst>
              <a:ext uri="{FF2B5EF4-FFF2-40B4-BE49-F238E27FC236}">
                <a16:creationId xmlns:a16="http://schemas.microsoft.com/office/drawing/2014/main" xmlns="" id="{302220E0-E00F-4384-B22D-896A8D4DA7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606" y="2892610"/>
            <a:ext cx="5979458" cy="381298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ntarctica&amp;#39;s glaciers are melting so fast, you can swim in them. In a  Speedo. | Grist">
            <a:extLst>
              <a:ext uri="{FF2B5EF4-FFF2-40B4-BE49-F238E27FC236}">
                <a16:creationId xmlns:a16="http://schemas.microsoft.com/office/drawing/2014/main" xmlns="" id="{99E086FF-FF91-4CFB-8C6C-6B516B2872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0079" y="152401"/>
            <a:ext cx="3580571" cy="264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259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l="8610" r="2205"/>
          <a:stretch/>
        </p:blipFill>
        <p:spPr>
          <a:xfrm>
            <a:off x="1524000" y="0"/>
            <a:ext cx="9144000" cy="6840538"/>
          </a:xfrm>
          <a:prstGeom prst="rect">
            <a:avLst/>
          </a:prstGeom>
        </p:spPr>
      </p:pic>
      <p:sp>
        <p:nvSpPr>
          <p:cNvPr id="7" name="Rounded Rectangle 6"/>
          <p:cNvSpPr/>
          <p:nvPr/>
        </p:nvSpPr>
        <p:spPr>
          <a:xfrm>
            <a:off x="1951954" y="2139896"/>
            <a:ext cx="8338141" cy="1454328"/>
          </a:xfrm>
          <a:prstGeom prst="roundRect">
            <a:avLst/>
          </a:prstGeom>
          <a:solidFill>
            <a:schemeClr val="bg1">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236184"/>
            <a:ext cx="8229600" cy="1143000"/>
          </a:xfrm>
        </p:spPr>
        <p:txBody>
          <a:bodyPr/>
          <a:lstStyle/>
          <a:p>
            <a:r>
              <a:rPr lang="en-US" dirty="0"/>
              <a:t>Antarctic Paleoclimatology</a:t>
            </a:r>
          </a:p>
        </p:txBody>
      </p:sp>
      <p:sp>
        <p:nvSpPr>
          <p:cNvPr id="4" name="TextBox 3"/>
          <p:cNvSpPr txBox="1"/>
          <p:nvPr/>
        </p:nvSpPr>
        <p:spPr>
          <a:xfrm>
            <a:off x="1731073" y="2154006"/>
            <a:ext cx="8710872" cy="1384995"/>
          </a:xfrm>
          <a:prstGeom prst="rect">
            <a:avLst/>
          </a:prstGeom>
          <a:noFill/>
        </p:spPr>
        <p:txBody>
          <a:bodyPr wrap="square" rtlCol="0">
            <a:spAutoFit/>
          </a:bodyPr>
          <a:lstStyle/>
          <a:p>
            <a:pPr algn="ctr"/>
            <a:r>
              <a:rPr lang="en-US" sz="2800" dirty="0"/>
              <a:t>Using ice and sediment cores from Antarctica and the surrounding Continental shelf, scientists have learned a LOT about what Earth used to be like!</a:t>
            </a:r>
          </a:p>
        </p:txBody>
      </p:sp>
      <p:sp>
        <p:nvSpPr>
          <p:cNvPr id="5" name="TextBox 4"/>
          <p:cNvSpPr txBox="1"/>
          <p:nvPr/>
        </p:nvSpPr>
        <p:spPr>
          <a:xfrm>
            <a:off x="1629473" y="645207"/>
            <a:ext cx="8710872" cy="523221"/>
          </a:xfrm>
          <a:prstGeom prst="rect">
            <a:avLst/>
          </a:prstGeom>
          <a:noFill/>
        </p:spPr>
        <p:txBody>
          <a:bodyPr wrap="square" rtlCol="0">
            <a:spAutoFit/>
          </a:bodyPr>
          <a:lstStyle/>
          <a:p>
            <a:pPr algn="ctr"/>
            <a:r>
              <a:rPr lang="en-US" sz="2800" dirty="0"/>
              <a:t>(</a:t>
            </a:r>
            <a:r>
              <a:rPr lang="en-US" sz="2800" dirty="0" err="1"/>
              <a:t>Paleo</a:t>
            </a:r>
            <a:r>
              <a:rPr lang="en-US" sz="2800" dirty="0"/>
              <a:t> = old) + (</a:t>
            </a:r>
            <a:r>
              <a:rPr lang="en-US" sz="2800" dirty="0" err="1"/>
              <a:t>climat</a:t>
            </a:r>
            <a:r>
              <a:rPr lang="en-US" sz="2800" dirty="0"/>
              <a:t> = climate) + (ology = the study of)</a:t>
            </a:r>
          </a:p>
        </p:txBody>
      </p:sp>
      <p:sp>
        <p:nvSpPr>
          <p:cNvPr id="6" name="TextBox 5"/>
          <p:cNvSpPr txBox="1"/>
          <p:nvPr/>
        </p:nvSpPr>
        <p:spPr>
          <a:xfrm>
            <a:off x="6846663" y="6488696"/>
            <a:ext cx="3829294" cy="369332"/>
          </a:xfrm>
          <a:prstGeom prst="rect">
            <a:avLst/>
          </a:prstGeom>
          <a:noFill/>
        </p:spPr>
        <p:txBody>
          <a:bodyPr wrap="none" rtlCol="0">
            <a:spAutoFit/>
          </a:bodyPr>
          <a:lstStyle/>
          <a:p>
            <a:r>
              <a:rPr lang="en-US" dirty="0">
                <a:solidFill>
                  <a:schemeClr val="accent1"/>
                </a:solidFill>
              </a:rPr>
              <a:t>Photo Lora Koenig, USAP Photo Library</a:t>
            </a:r>
          </a:p>
        </p:txBody>
      </p:sp>
    </p:spTree>
    <p:extLst>
      <p:ext uri="{BB962C8B-B14F-4D97-AF65-F5344CB8AC3E}">
        <p14:creationId xmlns:p14="http://schemas.microsoft.com/office/powerpoint/2010/main" val="917365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953037"/>
            <a:ext cx="10515600" cy="5223926"/>
          </a:xfrm>
        </p:spPr>
        <p:txBody>
          <a:bodyPr/>
          <a:lstStyle/>
          <a:p>
            <a:pPr marL="0" indent="0">
              <a:buNone/>
            </a:pPr>
            <a:r>
              <a:rPr lang="pt-PT" dirty="0"/>
              <a:t>Paleoclimatologia Antártica</a:t>
            </a:r>
          </a:p>
          <a:p>
            <a:pPr marL="0" indent="0">
              <a:buNone/>
            </a:pPr>
            <a:endParaRPr lang="pt-PT" dirty="0"/>
          </a:p>
          <a:p>
            <a:pPr marL="0" indent="0">
              <a:buNone/>
            </a:pPr>
            <a:r>
              <a:rPr lang="pt-PT" dirty="0"/>
              <a:t>Usando núcleos de gelo e sedimentos da Antártida e da plataforma continental circundante, os cientistas aprenderam muito sobre o que a Terra costumava ser</a:t>
            </a:r>
          </a:p>
        </p:txBody>
      </p:sp>
    </p:spTree>
    <p:extLst>
      <p:ext uri="{BB962C8B-B14F-4D97-AF65-F5344CB8AC3E}">
        <p14:creationId xmlns:p14="http://schemas.microsoft.com/office/powerpoint/2010/main" val="3628060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l="2824" r="3634"/>
          <a:stretch/>
        </p:blipFill>
        <p:spPr>
          <a:xfrm>
            <a:off x="292846" y="3308764"/>
            <a:ext cx="11618259" cy="3352012"/>
          </a:xfrm>
          <a:prstGeom prst="rect">
            <a:avLst/>
          </a:prstGeom>
        </p:spPr>
      </p:pic>
      <p:sp>
        <p:nvSpPr>
          <p:cNvPr id="2" name="Title 1"/>
          <p:cNvSpPr>
            <a:spLocks noGrp="1"/>
          </p:cNvSpPr>
          <p:nvPr>
            <p:ph type="title"/>
          </p:nvPr>
        </p:nvSpPr>
        <p:spPr>
          <a:xfrm>
            <a:off x="61259" y="66302"/>
            <a:ext cx="6381376" cy="931770"/>
          </a:xfrm>
        </p:spPr>
        <p:txBody>
          <a:bodyPr/>
          <a:lstStyle/>
          <a:p>
            <a:r>
              <a:rPr lang="en-US" dirty="0"/>
              <a:t>Antarctic Volcanology</a:t>
            </a:r>
          </a:p>
        </p:txBody>
      </p:sp>
      <p:sp>
        <p:nvSpPr>
          <p:cNvPr id="4" name="TextBox 3"/>
          <p:cNvSpPr txBox="1"/>
          <p:nvPr/>
        </p:nvSpPr>
        <p:spPr>
          <a:xfrm>
            <a:off x="1087718" y="1460920"/>
            <a:ext cx="10149098" cy="1384995"/>
          </a:xfrm>
          <a:prstGeom prst="rect">
            <a:avLst/>
          </a:prstGeom>
          <a:noFill/>
        </p:spPr>
        <p:txBody>
          <a:bodyPr wrap="square" rtlCol="0">
            <a:spAutoFit/>
          </a:bodyPr>
          <a:lstStyle/>
          <a:p>
            <a:r>
              <a:rPr lang="en-US" sz="2800" dirty="0">
                <a:solidFill>
                  <a:schemeClr val="accent1">
                    <a:lumMod val="75000"/>
                  </a:schemeClr>
                </a:solidFill>
              </a:rPr>
              <a:t>One of only 5 long-lasting lava lakes in the world, Mount Erebus is a unique natural laboratory where we can study the dynamics of Planet Earth!</a:t>
            </a:r>
          </a:p>
        </p:txBody>
      </p:sp>
    </p:spTree>
    <p:extLst>
      <p:ext uri="{BB962C8B-B14F-4D97-AF65-F5344CB8AC3E}">
        <p14:creationId xmlns:p14="http://schemas.microsoft.com/office/powerpoint/2010/main" val="3195178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Vulcanologia Antártica</a:t>
            </a:r>
          </a:p>
        </p:txBody>
      </p:sp>
      <p:sp>
        <p:nvSpPr>
          <p:cNvPr id="3" name="Marcador de Posição de Conteúdo 2"/>
          <p:cNvSpPr>
            <a:spLocks noGrp="1"/>
          </p:cNvSpPr>
          <p:nvPr>
            <p:ph idx="1"/>
          </p:nvPr>
        </p:nvSpPr>
        <p:spPr/>
        <p:txBody>
          <a:bodyPr/>
          <a:lstStyle/>
          <a:p>
            <a:pPr marL="0" indent="0">
              <a:buNone/>
            </a:pPr>
            <a:r>
              <a:rPr lang="pt-PT" dirty="0"/>
              <a:t>Um dos apenas 5 lagos de lava de longa duração no mundo, o Monte </a:t>
            </a:r>
            <a:r>
              <a:rPr lang="pt-PT" dirty="0" err="1"/>
              <a:t>Erebus</a:t>
            </a:r>
            <a:r>
              <a:rPr lang="pt-PT" dirty="0"/>
              <a:t> é um laboratório natural único onde podemos estudar a dinâmica do Planeta Terra!</a:t>
            </a:r>
          </a:p>
        </p:txBody>
      </p:sp>
    </p:spTree>
    <p:extLst>
      <p:ext uri="{BB962C8B-B14F-4D97-AF65-F5344CB8AC3E}">
        <p14:creationId xmlns:p14="http://schemas.microsoft.com/office/powerpoint/2010/main" val="1344240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415" y="5517233"/>
            <a:ext cx="11700550" cy="1200329"/>
          </a:xfrm>
          <a:prstGeom prst="rect">
            <a:avLst/>
          </a:prstGeom>
        </p:spPr>
        <p:txBody>
          <a:bodyPr wrap="square">
            <a:spAutoFit/>
          </a:bodyPr>
          <a:lstStyle/>
          <a:p>
            <a:r>
              <a:rPr lang="en-GB" sz="2400" dirty="0"/>
              <a:t>Gentoo Penguins at the Chilean Station. Breeding colonies are made up of hundreds of birds and are usually located a couple of kilometres from the sea. 		</a:t>
            </a:r>
            <a:r>
              <a:rPr lang="en-GB" dirty="0"/>
              <a:t>Photo by Peter Prokosch Chilean Station</a:t>
            </a:r>
          </a:p>
        </p:txBody>
      </p:sp>
      <p:pic>
        <p:nvPicPr>
          <p:cNvPr id="3" name="Picture 2" descr="gentoo-penguin-colony-at-chilean-research-station-antarctic-peninsula_e42a-800x538px.jpg"/>
          <p:cNvPicPr>
            <a:picLocks noChangeAspect="1"/>
          </p:cNvPicPr>
          <p:nvPr/>
        </p:nvPicPr>
        <p:blipFill>
          <a:blip r:embed="rId2" cstate="print"/>
          <a:stretch>
            <a:fillRect/>
          </a:stretch>
        </p:blipFill>
        <p:spPr>
          <a:xfrm>
            <a:off x="246415" y="140438"/>
            <a:ext cx="11700550" cy="522994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01521" y="901521"/>
            <a:ext cx="8590209" cy="1754326"/>
          </a:xfrm>
          <a:prstGeom prst="rect">
            <a:avLst/>
          </a:prstGeom>
        </p:spPr>
        <p:txBody>
          <a:bodyPr wrap="square">
            <a:spAutoFit/>
          </a:bodyPr>
          <a:lstStyle/>
          <a:p>
            <a:r>
              <a:rPr lang="pt-PT" dirty="0"/>
              <a:t>Pinguins-</a:t>
            </a:r>
            <a:r>
              <a:rPr lang="pt-PT" dirty="0" err="1"/>
              <a:t>gentoo</a:t>
            </a:r>
            <a:r>
              <a:rPr lang="pt-PT" dirty="0"/>
              <a:t> na estação chilena</a:t>
            </a:r>
            <a:r>
              <a:rPr lang="pt-PT" dirty="0" smtClean="0"/>
              <a:t>.</a:t>
            </a:r>
          </a:p>
          <a:p>
            <a:endParaRPr lang="pt-PT" dirty="0" smtClean="0"/>
          </a:p>
          <a:p>
            <a:r>
              <a:rPr lang="pt-PT" dirty="0" smtClean="0"/>
              <a:t> </a:t>
            </a:r>
            <a:r>
              <a:rPr lang="pt-PT" dirty="0"/>
              <a:t>As colônias de reprodução são compostas por centenas de pássaros e geralmente estão localizadas a alguns </a:t>
            </a:r>
            <a:r>
              <a:rPr lang="pt-PT" dirty="0" err="1" smtClean="0"/>
              <a:t>quilometros</a:t>
            </a:r>
            <a:r>
              <a:rPr lang="pt-PT" dirty="0" smtClean="0"/>
              <a:t> </a:t>
            </a:r>
            <a:r>
              <a:rPr lang="pt-PT" dirty="0"/>
              <a:t>do mar. </a:t>
            </a:r>
            <a:endParaRPr lang="pt-PT" dirty="0" smtClean="0"/>
          </a:p>
          <a:p>
            <a:endParaRPr lang="pt-PT" dirty="0" smtClean="0"/>
          </a:p>
          <a:p>
            <a:r>
              <a:rPr lang="pt-PT" dirty="0" smtClean="0"/>
              <a:t>Foto</a:t>
            </a:r>
            <a:r>
              <a:rPr lang="pt-PT" dirty="0"/>
              <a:t>: Peter </a:t>
            </a:r>
            <a:r>
              <a:rPr lang="pt-PT" dirty="0" err="1"/>
              <a:t>Prokosch</a:t>
            </a:r>
            <a:r>
              <a:rPr lang="pt-PT" dirty="0"/>
              <a:t> </a:t>
            </a:r>
            <a:r>
              <a:rPr lang="pt-PT" dirty="0" err="1"/>
              <a:t>Chilean</a:t>
            </a:r>
            <a:r>
              <a:rPr lang="pt-PT" dirty="0"/>
              <a:t> Station</a:t>
            </a:r>
          </a:p>
        </p:txBody>
      </p:sp>
    </p:spTree>
    <p:extLst>
      <p:ext uri="{BB962C8B-B14F-4D97-AF65-F5344CB8AC3E}">
        <p14:creationId xmlns:p14="http://schemas.microsoft.com/office/powerpoint/2010/main" val="1598965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682580"/>
            <a:ext cx="10515600" cy="5494383"/>
          </a:xfrm>
        </p:spPr>
        <p:txBody>
          <a:bodyPr/>
          <a:lstStyle/>
          <a:p>
            <a:pPr marL="0" indent="0">
              <a:buNone/>
            </a:pPr>
            <a:r>
              <a:rPr lang="pt-PT" dirty="0"/>
              <a:t>A Antártica é o quinto maior continente do mundo com 14 milhões de </a:t>
            </a:r>
            <a:r>
              <a:rPr lang="pt-PT" dirty="0" err="1" smtClean="0"/>
              <a:t>quilometros</a:t>
            </a:r>
            <a:r>
              <a:rPr lang="pt-PT" dirty="0" smtClean="0"/>
              <a:t> </a:t>
            </a:r>
            <a:r>
              <a:rPr lang="pt-PT" dirty="0"/>
              <a:t>quadrados e é coberto por um gelo continental permanente. O gelo é distribuído em duas grandes camadas de gelo, a Antártica Oriental e a Antártica Ocidental, além de uma plataforma de gelo que se estende sobre a água do mar</a:t>
            </a:r>
            <a:r>
              <a:rPr lang="pt-PT" dirty="0" smtClean="0"/>
              <a:t>.</a:t>
            </a:r>
          </a:p>
          <a:p>
            <a:pPr marL="0" indent="0">
              <a:buNone/>
            </a:pPr>
            <a:endParaRPr lang="pt-PT" dirty="0"/>
          </a:p>
        </p:txBody>
      </p:sp>
    </p:spTree>
    <p:extLst>
      <p:ext uri="{BB962C8B-B14F-4D97-AF65-F5344CB8AC3E}">
        <p14:creationId xmlns:p14="http://schemas.microsoft.com/office/powerpoint/2010/main" val="1634247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l="11933"/>
          <a:stretch/>
        </p:blipFill>
        <p:spPr>
          <a:xfrm>
            <a:off x="1524001" y="0"/>
            <a:ext cx="9180239" cy="6905972"/>
          </a:xfrm>
          <a:prstGeom prst="rect">
            <a:avLst/>
          </a:prstGeom>
        </p:spPr>
      </p:pic>
      <p:sp>
        <p:nvSpPr>
          <p:cNvPr id="5" name="Rounded Rectangle 4"/>
          <p:cNvSpPr/>
          <p:nvPr/>
        </p:nvSpPr>
        <p:spPr>
          <a:xfrm>
            <a:off x="1731073" y="4348808"/>
            <a:ext cx="8738482" cy="2153693"/>
          </a:xfrm>
          <a:prstGeom prst="round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08810" y="4112640"/>
            <a:ext cx="8229600" cy="1143000"/>
          </a:xfrm>
        </p:spPr>
        <p:txBody>
          <a:bodyPr/>
          <a:lstStyle/>
          <a:p>
            <a:r>
              <a:rPr lang="en-US" dirty="0"/>
              <a:t>Antarctic Astronomy</a:t>
            </a:r>
          </a:p>
        </p:txBody>
      </p:sp>
      <p:sp>
        <p:nvSpPr>
          <p:cNvPr id="4" name="TextBox 3"/>
          <p:cNvSpPr txBox="1"/>
          <p:nvPr/>
        </p:nvSpPr>
        <p:spPr>
          <a:xfrm>
            <a:off x="1758683" y="4958122"/>
            <a:ext cx="8710872" cy="1384995"/>
          </a:xfrm>
          <a:prstGeom prst="rect">
            <a:avLst/>
          </a:prstGeom>
          <a:noFill/>
        </p:spPr>
        <p:txBody>
          <a:bodyPr wrap="square" rtlCol="0">
            <a:spAutoFit/>
          </a:bodyPr>
          <a:lstStyle/>
          <a:p>
            <a:r>
              <a:rPr lang="en-US" sz="2800" dirty="0"/>
              <a:t>The Antarctic is an ideal place to put a telescope! As a very high and very dry continent, atmospheric distortion are relatively small.</a:t>
            </a:r>
          </a:p>
        </p:txBody>
      </p:sp>
      <p:sp>
        <p:nvSpPr>
          <p:cNvPr id="6" name="TextBox 5"/>
          <p:cNvSpPr txBox="1"/>
          <p:nvPr/>
        </p:nvSpPr>
        <p:spPr>
          <a:xfrm>
            <a:off x="6396380" y="6068862"/>
            <a:ext cx="3842030" cy="369332"/>
          </a:xfrm>
          <a:prstGeom prst="rect">
            <a:avLst/>
          </a:prstGeom>
          <a:noFill/>
        </p:spPr>
        <p:txBody>
          <a:bodyPr wrap="none" rtlCol="0">
            <a:spAutoFit/>
          </a:bodyPr>
          <a:lstStyle/>
          <a:p>
            <a:r>
              <a:rPr lang="en-US" dirty="0"/>
              <a:t>Photo Peter </a:t>
            </a:r>
            <a:r>
              <a:rPr lang="en-US" dirty="0" err="1"/>
              <a:t>Rejcek</a:t>
            </a:r>
            <a:r>
              <a:rPr lang="en-US" dirty="0"/>
              <a:t> USAP Photo Library</a:t>
            </a:r>
          </a:p>
        </p:txBody>
      </p:sp>
    </p:spTree>
    <p:extLst>
      <p:ext uri="{BB962C8B-B14F-4D97-AF65-F5344CB8AC3E}">
        <p14:creationId xmlns:p14="http://schemas.microsoft.com/office/powerpoint/2010/main" val="1881005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Astronomia Antártica</a:t>
            </a:r>
          </a:p>
        </p:txBody>
      </p:sp>
      <p:sp>
        <p:nvSpPr>
          <p:cNvPr id="3" name="Marcador de Posição de Conteúdo 2"/>
          <p:cNvSpPr>
            <a:spLocks noGrp="1"/>
          </p:cNvSpPr>
          <p:nvPr>
            <p:ph idx="1"/>
          </p:nvPr>
        </p:nvSpPr>
        <p:spPr/>
        <p:txBody>
          <a:bodyPr/>
          <a:lstStyle/>
          <a:p>
            <a:pPr marL="0" indent="0">
              <a:buNone/>
            </a:pPr>
            <a:r>
              <a:rPr lang="pt-PT" dirty="0"/>
              <a:t>A Antártica é um lugar ideal para colocar um telescópio! Por ser um continente muito alto e muito seco, as distorções atmosféricas são relativamente pequenas</a:t>
            </a:r>
          </a:p>
        </p:txBody>
      </p:sp>
    </p:spTree>
    <p:extLst>
      <p:ext uri="{BB962C8B-B14F-4D97-AF65-F5344CB8AC3E}">
        <p14:creationId xmlns:p14="http://schemas.microsoft.com/office/powerpoint/2010/main" val="1271605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40860"/>
          </a:xfrm>
        </p:spPr>
        <p:txBody>
          <a:bodyPr>
            <a:normAutofit fontScale="90000"/>
          </a:bodyPr>
          <a:lstStyle/>
          <a:p>
            <a:r>
              <a:rPr lang="pt-PT" dirty="0" smtClean="0"/>
              <a:t>Bandeiras elaboradas pelos alunos do Agrupamento de escolas nº1 de Elvas</a:t>
            </a:r>
            <a:endParaRPr lang="pt-PT" dirty="0"/>
          </a:p>
        </p:txBody>
      </p:sp>
      <p:sp>
        <p:nvSpPr>
          <p:cNvPr id="3" name="Marcador de Posição de Conteúdo 2"/>
          <p:cNvSpPr>
            <a:spLocks noGrp="1"/>
          </p:cNvSpPr>
          <p:nvPr>
            <p:ph idx="1"/>
          </p:nvPr>
        </p:nvSpPr>
        <p:spPr>
          <a:xfrm>
            <a:off x="838200" y="1442434"/>
            <a:ext cx="10515600" cy="4734529"/>
          </a:xfrm>
        </p:spPr>
        <p:txBody>
          <a:bodyPr/>
          <a:lstStyle/>
          <a:p>
            <a:pPr marL="0" indent="0">
              <a:buNone/>
            </a:pPr>
            <a:r>
              <a:rPr lang="pt-PT" dirty="0" smtClean="0"/>
              <a:t>4º ano EB1 de Alcáçova</a:t>
            </a:r>
          </a:p>
          <a:p>
            <a:pPr marL="0" indent="0">
              <a:buNone/>
            </a:pPr>
            <a:endParaRPr lang="pt-PT"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259" y="1975645"/>
            <a:ext cx="6130344" cy="4337766"/>
          </a:xfrm>
          <a:prstGeom prst="rect">
            <a:avLst/>
          </a:prstGeom>
        </p:spPr>
      </p:pic>
    </p:spTree>
    <p:extLst>
      <p:ext uri="{BB962C8B-B14F-4D97-AF65-F5344CB8AC3E}">
        <p14:creationId xmlns:p14="http://schemas.microsoft.com/office/powerpoint/2010/main" val="4158429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566670"/>
            <a:ext cx="10515600" cy="5610293"/>
          </a:xfrm>
        </p:spPr>
        <p:txBody>
          <a:bodyPr/>
          <a:lstStyle/>
          <a:p>
            <a:pPr marL="0" indent="0">
              <a:buNone/>
            </a:pPr>
            <a:r>
              <a:rPr lang="pt-PT" dirty="0" smtClean="0"/>
              <a:t>EB1das Fontainhas</a:t>
            </a:r>
          </a:p>
          <a:p>
            <a:pPr marL="0" indent="0">
              <a:buNone/>
            </a:pPr>
            <a:endParaRPr lang="pt-PT" dirty="0"/>
          </a:p>
          <a:p>
            <a:pPr marL="0" indent="0">
              <a:buNone/>
            </a:pPr>
            <a:endParaRPr lang="pt-PT"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377" y="1130717"/>
            <a:ext cx="6479929" cy="4833997"/>
          </a:xfrm>
          <a:prstGeom prst="rect">
            <a:avLst/>
          </a:prstGeom>
        </p:spPr>
      </p:pic>
    </p:spTree>
    <p:extLst>
      <p:ext uri="{BB962C8B-B14F-4D97-AF65-F5344CB8AC3E}">
        <p14:creationId xmlns:p14="http://schemas.microsoft.com/office/powerpoint/2010/main" val="3545325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3600" dirty="0" smtClean="0"/>
              <a:t>As Bandeiras viajaram até:</a:t>
            </a:r>
            <a:br>
              <a:rPr lang="pt-PT" sz="3600" dirty="0" smtClean="0"/>
            </a:br>
            <a:r>
              <a:rPr lang="pt-PT" sz="3600" dirty="0" smtClean="0"/>
              <a:t>Bird Island, </a:t>
            </a:r>
            <a:r>
              <a:rPr lang="pt-PT" sz="3600" dirty="0" err="1" smtClean="0"/>
              <a:t>South</a:t>
            </a:r>
            <a:r>
              <a:rPr lang="pt-PT" sz="3600" dirty="0" smtClean="0"/>
              <a:t> </a:t>
            </a:r>
            <a:r>
              <a:rPr lang="pt-PT" sz="3600" dirty="0" err="1" smtClean="0"/>
              <a:t>Georgia</a:t>
            </a:r>
            <a:r>
              <a:rPr lang="pt-PT" sz="3600" dirty="0" smtClean="0"/>
              <a:t>, </a:t>
            </a:r>
            <a:r>
              <a:rPr lang="pt-PT" sz="3600" dirty="0" err="1" smtClean="0"/>
              <a:t>Antarctica</a:t>
            </a:r>
            <a:endParaRPr lang="pt-PT" sz="3600" dirty="0"/>
          </a:p>
        </p:txBody>
      </p:sp>
      <p:sp>
        <p:nvSpPr>
          <p:cNvPr id="3" name="Marcador de Posição de Conteúdo 2"/>
          <p:cNvSpPr>
            <a:spLocks noGrp="1"/>
          </p:cNvSpPr>
          <p:nvPr>
            <p:ph idx="1"/>
          </p:nvPr>
        </p:nvSpPr>
        <p:spPr/>
        <p:txBody>
          <a:bodyPr/>
          <a:lstStyle/>
          <a:p>
            <a:pPr marL="0" indent="0">
              <a:buNone/>
            </a:pPr>
            <a:endParaRPr lang="pt-PT" dirty="0"/>
          </a:p>
          <a:p>
            <a:pPr marL="0" indent="0">
              <a:buNone/>
            </a:pPr>
            <a:endParaRPr lang="pt-PT"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942" y="1690688"/>
            <a:ext cx="7908540" cy="4621212"/>
          </a:xfrm>
          <a:prstGeom prst="rect">
            <a:avLst/>
          </a:prstGeom>
        </p:spPr>
      </p:pic>
    </p:spTree>
    <p:extLst>
      <p:ext uri="{BB962C8B-B14F-4D97-AF65-F5344CB8AC3E}">
        <p14:creationId xmlns:p14="http://schemas.microsoft.com/office/powerpoint/2010/main" val="2629129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8971" y="1233714"/>
            <a:ext cx="11045371" cy="435429"/>
          </a:xfrm>
        </p:spPr>
        <p:txBody>
          <a:bodyPr>
            <a:normAutofit fontScale="90000"/>
          </a:bodyPr>
          <a:lstStyle/>
          <a:p>
            <a:r>
              <a:rPr lang="pt-PT" dirty="0"/>
              <a:t>As suas transportadoras foram as </a:t>
            </a:r>
            <a:r>
              <a:rPr lang="pt-PT" sz="4000" dirty="0"/>
              <a:t>cientistas</a:t>
            </a:r>
            <a:r>
              <a:rPr lang="pt-PT" sz="4000" dirty="0" smtClean="0"/>
              <a:t>:</a:t>
            </a:r>
            <a:br>
              <a:rPr lang="pt-PT" sz="4000" dirty="0" smtClean="0"/>
            </a:br>
            <a:r>
              <a:rPr lang="pt-PT" sz="3100" dirty="0" err="1"/>
              <a:t>Erin</a:t>
            </a:r>
            <a:r>
              <a:rPr lang="pt-PT" sz="3100" dirty="0"/>
              <a:t> Taylor, </a:t>
            </a:r>
            <a:r>
              <a:rPr lang="pt-PT" sz="3100" dirty="0" err="1"/>
              <a:t>Heidi</a:t>
            </a:r>
            <a:r>
              <a:rPr lang="pt-PT" sz="3100" dirty="0"/>
              <a:t> </a:t>
            </a:r>
            <a:r>
              <a:rPr lang="pt-PT" sz="3100" dirty="0" err="1"/>
              <a:t>Burrows</a:t>
            </a:r>
            <a:r>
              <a:rPr lang="pt-PT" sz="3100" dirty="0"/>
              <a:t>, </a:t>
            </a:r>
            <a:r>
              <a:rPr lang="pt-PT" sz="3100" dirty="0" err="1"/>
              <a:t>Imogen</a:t>
            </a:r>
            <a:r>
              <a:rPr lang="pt-PT" sz="3100" dirty="0"/>
              <a:t> Lloyd, Marine </a:t>
            </a:r>
            <a:r>
              <a:rPr lang="pt-PT" sz="3100" dirty="0" err="1"/>
              <a:t>Quintin</a:t>
            </a:r>
            <a:r>
              <a:rPr lang="pt-PT" sz="3100" dirty="0"/>
              <a:t/>
            </a:r>
            <a:br>
              <a:rPr lang="pt-PT" sz="3100" dirty="0"/>
            </a:br>
            <a:r>
              <a:rPr lang="pt-PT" dirty="0"/>
              <a:t/>
            </a:r>
            <a:br>
              <a:rPr lang="pt-PT" dirty="0"/>
            </a:br>
            <a:endParaRPr lang="pt-PT" dirty="0"/>
          </a:p>
        </p:txBody>
      </p:sp>
      <p:pic>
        <p:nvPicPr>
          <p:cNvPr id="4" name="Marcador de Posição de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7234" y="1820695"/>
            <a:ext cx="6329679" cy="4376904"/>
          </a:xfrm>
          <a:prstGeom prst="rect">
            <a:avLst/>
          </a:prstGeom>
        </p:spPr>
      </p:pic>
    </p:spTree>
    <p:extLst>
      <p:ext uri="{BB962C8B-B14F-4D97-AF65-F5344CB8AC3E}">
        <p14:creationId xmlns:p14="http://schemas.microsoft.com/office/powerpoint/2010/main" val="1699002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000" dirty="0" smtClean="0"/>
              <a:t>Certificado de participação</a:t>
            </a:r>
            <a:endParaRPr lang="pt-PT" sz="4000" dirty="0"/>
          </a:p>
        </p:txBody>
      </p:sp>
      <p:pic>
        <p:nvPicPr>
          <p:cNvPr id="4" name="Marcador de Posição de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5786" y="1686022"/>
            <a:ext cx="3530675" cy="4490941"/>
          </a:xfrm>
        </p:spPr>
      </p:pic>
    </p:spTree>
    <p:extLst>
      <p:ext uri="{BB962C8B-B14F-4D97-AF65-F5344CB8AC3E}">
        <p14:creationId xmlns:p14="http://schemas.microsoft.com/office/powerpoint/2010/main" val="2412959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2" y="5301208"/>
            <a:ext cx="11876116" cy="1368152"/>
          </a:xfrm>
        </p:spPr>
        <p:txBody>
          <a:bodyPr>
            <a:noAutofit/>
          </a:bodyPr>
          <a:lstStyle/>
          <a:p>
            <a:r>
              <a:rPr lang="en-GB" sz="2400" dirty="0"/>
              <a:t>Unlike the Arctic, which at its centre is an ocean, Antarctica is a landmass that is surrounded by the Southern Ocean. A permanent, massive ice sheet on Antarctica covers 98% of the continent and is containing the major freshwater reserves of the globe.</a:t>
            </a:r>
          </a:p>
        </p:txBody>
      </p:sp>
      <p:pic>
        <p:nvPicPr>
          <p:cNvPr id="4" name="Content Placeholder 3" descr="glacier-ice-and-sea-ice-antarctic-peninsula_d45b-800x528px.jpg"/>
          <p:cNvPicPr>
            <a:picLocks noGrp="1" noChangeAspect="1"/>
          </p:cNvPicPr>
          <p:nvPr>
            <p:ph idx="1"/>
          </p:nvPr>
        </p:nvPicPr>
        <p:blipFill>
          <a:blip r:embed="rId2" cstate="print"/>
          <a:stretch>
            <a:fillRect/>
          </a:stretch>
        </p:blipFill>
        <p:spPr>
          <a:xfrm>
            <a:off x="2495600" y="188640"/>
            <a:ext cx="7309903" cy="4824536"/>
          </a:xfrm>
        </p:spPr>
      </p:pic>
      <p:sp>
        <p:nvSpPr>
          <p:cNvPr id="5" name="TextBox 4"/>
          <p:cNvSpPr txBox="1"/>
          <p:nvPr/>
        </p:nvSpPr>
        <p:spPr>
          <a:xfrm>
            <a:off x="100715" y="57835"/>
            <a:ext cx="2232390" cy="430887"/>
          </a:xfrm>
          <a:prstGeom prst="rect">
            <a:avLst/>
          </a:prstGeom>
          <a:noFill/>
        </p:spPr>
        <p:txBody>
          <a:bodyPr wrap="square" rtlCol="0">
            <a:spAutoFit/>
          </a:bodyPr>
          <a:lstStyle/>
          <a:p>
            <a:r>
              <a:rPr lang="en-GB" sz="1100" dirty="0"/>
              <a:t>Photo by Peter Prokosch UNEP GRID </a:t>
            </a:r>
            <a:r>
              <a:rPr lang="en-GB" sz="1100" dirty="0" err="1"/>
              <a:t>Arendal</a:t>
            </a:r>
            <a:r>
              <a:rPr lang="en-GB" sz="1100" dirty="0"/>
              <a:t> Photo Library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824248"/>
            <a:ext cx="10515600" cy="5352715"/>
          </a:xfrm>
        </p:spPr>
        <p:txBody>
          <a:bodyPr/>
          <a:lstStyle/>
          <a:p>
            <a:pPr marL="0" indent="0">
              <a:buNone/>
            </a:pPr>
            <a:r>
              <a:rPr lang="pt-PT" dirty="0"/>
              <a:t>Ao contrário do Ártico, que em seu centro é um oceano, a Antártica é uma massa de terra cercada pelo Oceano Antártico. Uma enorme camada de gelo permanente na Antártica cobre 98% do continente e contém as principais reservas de água doce do globo</a:t>
            </a:r>
            <a:r>
              <a:rPr lang="pt-PT" dirty="0" smtClean="0"/>
              <a:t>.</a:t>
            </a:r>
          </a:p>
          <a:p>
            <a:pPr marL="0" indent="0">
              <a:buNone/>
            </a:pPr>
            <a:endParaRPr lang="pt-PT" dirty="0"/>
          </a:p>
        </p:txBody>
      </p:sp>
    </p:spTree>
    <p:extLst>
      <p:ext uri="{BB962C8B-B14F-4D97-AF65-F5344CB8AC3E}">
        <p14:creationId xmlns:p14="http://schemas.microsoft.com/office/powerpoint/2010/main" val="983005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819" y="871093"/>
            <a:ext cx="3816424" cy="1008112"/>
          </a:xfrm>
        </p:spPr>
        <p:txBody>
          <a:bodyPr>
            <a:normAutofit fontScale="90000"/>
          </a:bodyPr>
          <a:lstStyle/>
          <a:p>
            <a:r>
              <a:rPr lang="en-GB" sz="8000" dirty="0">
                <a:solidFill>
                  <a:schemeClr val="bg2">
                    <a:lumMod val="25000"/>
                  </a:schemeClr>
                </a:solidFill>
              </a:rPr>
              <a:t>HISTORY</a:t>
            </a:r>
          </a:p>
        </p:txBody>
      </p:sp>
      <p:sp>
        <p:nvSpPr>
          <p:cNvPr id="3" name="Content Placeholder 2"/>
          <p:cNvSpPr>
            <a:spLocks noGrp="1"/>
          </p:cNvSpPr>
          <p:nvPr>
            <p:ph idx="1"/>
          </p:nvPr>
        </p:nvSpPr>
        <p:spPr>
          <a:xfrm>
            <a:off x="321425" y="2549236"/>
            <a:ext cx="11538066" cy="4100945"/>
          </a:xfrm>
        </p:spPr>
        <p:txBody>
          <a:bodyPr>
            <a:normAutofit fontScale="77500" lnSpcReduction="20000"/>
          </a:bodyPr>
          <a:lstStyle/>
          <a:p>
            <a:pPr marL="0" indent="0">
              <a:lnSpc>
                <a:spcPct val="120000"/>
              </a:lnSpc>
              <a:spcBef>
                <a:spcPts val="0"/>
              </a:spcBef>
              <a:buNone/>
            </a:pPr>
            <a:r>
              <a:rPr lang="en-US" sz="3400" dirty="0"/>
              <a:t>62 years ago, on 1</a:t>
            </a:r>
            <a:r>
              <a:rPr lang="en-US" sz="3400" baseline="30000" dirty="0"/>
              <a:t>st</a:t>
            </a:r>
            <a:r>
              <a:rPr lang="en-US" sz="3400" dirty="0"/>
              <a:t> Dec. 1959 - 12 Nations signed the Antarctic Treaty, setting aside 10% of the Earth, </a:t>
            </a:r>
            <a:endParaRPr lang="en-GB" sz="3400" dirty="0"/>
          </a:p>
          <a:p>
            <a:pPr algn="ctr">
              <a:lnSpc>
                <a:spcPct val="120000"/>
              </a:lnSpc>
              <a:spcBef>
                <a:spcPts val="0"/>
              </a:spcBef>
              <a:buNone/>
            </a:pPr>
            <a:r>
              <a:rPr lang="en-US" sz="3400" dirty="0">
                <a:solidFill>
                  <a:schemeClr val="accent1">
                    <a:lumMod val="75000"/>
                  </a:schemeClr>
                </a:solidFill>
              </a:rPr>
              <a:t>“ </a:t>
            </a:r>
            <a:r>
              <a:rPr lang="en-US" sz="3400" i="1" dirty="0">
                <a:solidFill>
                  <a:schemeClr val="accent1">
                    <a:lumMod val="75000"/>
                  </a:schemeClr>
                </a:solidFill>
              </a:rPr>
              <a:t>forever  to be used exclusively for peaceful </a:t>
            </a:r>
            <a:endParaRPr lang="en-GB" sz="3400" i="1" dirty="0">
              <a:solidFill>
                <a:schemeClr val="accent1">
                  <a:lumMod val="75000"/>
                </a:schemeClr>
              </a:solidFill>
            </a:endParaRPr>
          </a:p>
          <a:p>
            <a:pPr algn="ctr">
              <a:lnSpc>
                <a:spcPct val="120000"/>
              </a:lnSpc>
              <a:spcBef>
                <a:spcPts val="0"/>
              </a:spcBef>
              <a:buNone/>
            </a:pPr>
            <a:r>
              <a:rPr lang="en-US" sz="3400" i="1" dirty="0">
                <a:solidFill>
                  <a:schemeClr val="accent1">
                    <a:lumMod val="75000"/>
                  </a:schemeClr>
                </a:solidFill>
              </a:rPr>
              <a:t>purposes in the interest of mankind.” </a:t>
            </a:r>
            <a:endParaRPr lang="en-GB" sz="3400" i="1" dirty="0">
              <a:solidFill>
                <a:schemeClr val="accent1">
                  <a:lumMod val="75000"/>
                </a:schemeClr>
              </a:solidFill>
            </a:endParaRPr>
          </a:p>
          <a:p>
            <a:pPr marL="0" indent="0">
              <a:lnSpc>
                <a:spcPct val="120000"/>
              </a:lnSpc>
              <a:spcBef>
                <a:spcPts val="0"/>
              </a:spcBef>
              <a:buNone/>
            </a:pPr>
            <a:r>
              <a:rPr lang="en-US" sz="3400" dirty="0"/>
              <a:t>It was the first  nuclear-arms agreement. Nuclear weapons cannot be used in Antarctica.</a:t>
            </a:r>
          </a:p>
          <a:p>
            <a:pPr marL="0" indent="0">
              <a:lnSpc>
                <a:spcPct val="120000"/>
              </a:lnSpc>
              <a:spcBef>
                <a:spcPts val="0"/>
              </a:spcBef>
              <a:buNone/>
            </a:pPr>
            <a:r>
              <a:rPr lang="en-US" sz="3400" dirty="0"/>
              <a:t>The first institution to govern all human activities in an international region with no sovereign jurisdiction.</a:t>
            </a:r>
            <a:endParaRPr lang="en-GB" sz="3400" dirty="0"/>
          </a:p>
          <a:p>
            <a:pPr marL="0" indent="0">
              <a:lnSpc>
                <a:spcPct val="120000"/>
              </a:lnSpc>
              <a:spcBef>
                <a:spcPts val="0"/>
              </a:spcBef>
              <a:buNone/>
            </a:pPr>
            <a:r>
              <a:rPr lang="en-US" sz="3400" dirty="0"/>
              <a:t>As a legacy to the 50th Anniversary of the Antarctica Treaty, OUR SPACES initiated Antarctica Day in 2010.</a:t>
            </a:r>
          </a:p>
          <a:p>
            <a:pPr>
              <a:lnSpc>
                <a:spcPct val="120000"/>
              </a:lnSpc>
              <a:spcBef>
                <a:spcPts val="0"/>
              </a:spcBef>
            </a:pPr>
            <a:endParaRPr lang="en-GB" sz="3400" dirty="0"/>
          </a:p>
          <a:p>
            <a:pPr>
              <a:lnSpc>
                <a:spcPct val="120000"/>
              </a:lnSpc>
              <a:spcBef>
                <a:spcPts val="0"/>
              </a:spcBef>
            </a:pPr>
            <a:endParaRPr lang="en-GB" dirty="0"/>
          </a:p>
        </p:txBody>
      </p:sp>
      <p:pic>
        <p:nvPicPr>
          <p:cNvPr id="5" name="Picture 4" descr="A.1 senate_1960-img1.jpg"/>
          <p:cNvPicPr>
            <a:picLocks noChangeAspect="1"/>
          </p:cNvPicPr>
          <p:nvPr/>
        </p:nvPicPr>
        <p:blipFill>
          <a:blip r:embed="rId2" cstate="print"/>
          <a:stretch>
            <a:fillRect/>
          </a:stretch>
        </p:blipFill>
        <p:spPr>
          <a:xfrm>
            <a:off x="140649" y="117597"/>
            <a:ext cx="2428669" cy="189691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838200" y="1249250"/>
            <a:ext cx="10515600" cy="4927713"/>
          </a:xfrm>
        </p:spPr>
        <p:txBody>
          <a:bodyPr>
            <a:normAutofit lnSpcReduction="10000"/>
          </a:bodyPr>
          <a:lstStyle/>
          <a:p>
            <a:pPr marL="0" indent="0">
              <a:buNone/>
            </a:pPr>
            <a:r>
              <a:rPr lang="pt-PT" dirty="0" smtClean="0"/>
              <a:t>História</a:t>
            </a:r>
          </a:p>
          <a:p>
            <a:pPr marL="0" indent="0">
              <a:buNone/>
            </a:pPr>
            <a:endParaRPr lang="pt-PT" dirty="0"/>
          </a:p>
          <a:p>
            <a:pPr marL="0" indent="0">
              <a:buNone/>
            </a:pPr>
            <a:r>
              <a:rPr lang="pt-PT" dirty="0" smtClean="0"/>
              <a:t>62 </a:t>
            </a:r>
            <a:r>
              <a:rPr lang="pt-PT" dirty="0"/>
              <a:t>anos atrás, em 1º de dezembro de 1959 - 12 nações assinaram o Tratado da Antártica, reservando 10% da Terra</a:t>
            </a:r>
            <a:r>
              <a:rPr lang="pt-PT" dirty="0" smtClean="0"/>
              <a:t>, “</a:t>
            </a:r>
            <a:r>
              <a:rPr lang="pt-PT" dirty="0"/>
              <a:t>Para sempre para ser usado exclusivamente para fins </a:t>
            </a:r>
            <a:r>
              <a:rPr lang="pt-PT" dirty="0" smtClean="0"/>
              <a:t>pacíficos fins </a:t>
            </a:r>
            <a:r>
              <a:rPr lang="pt-PT" dirty="0"/>
              <a:t>no interesse da humanidade. ”Foi o primeiro acordo de armas nucleares. Armas nucleares não podem ser usadas na Antártica</a:t>
            </a:r>
            <a:r>
              <a:rPr lang="pt-PT" dirty="0" smtClean="0"/>
              <a:t>. A </a:t>
            </a:r>
            <a:r>
              <a:rPr lang="pt-PT" dirty="0"/>
              <a:t>primeira instituição a governar todas as atividades humanas em uma região internacional sem jurisdição soberana</a:t>
            </a:r>
            <a:r>
              <a:rPr lang="pt-PT" dirty="0" smtClean="0"/>
              <a:t>. Como </a:t>
            </a:r>
            <a:r>
              <a:rPr lang="pt-PT" dirty="0"/>
              <a:t>um legado ao 50º aniversário do Tratado da Antártica, NOSSOS ESPAÇOS iniciaram o Dia da Antártica em 2010.</a:t>
            </a:r>
          </a:p>
        </p:txBody>
      </p:sp>
    </p:spTree>
    <p:extLst>
      <p:ext uri="{BB962C8B-B14F-4D97-AF65-F5344CB8AC3E}">
        <p14:creationId xmlns:p14="http://schemas.microsoft.com/office/powerpoint/2010/main" val="2321462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663390" y="410145"/>
            <a:ext cx="1074204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sz="2400" b="1" dirty="0">
                <a:solidFill>
                  <a:schemeClr val="accent1">
                    <a:lumMod val="75000"/>
                  </a:schemeClr>
                </a:solidFill>
                <a:latin typeface="+mj-lt"/>
                <a:ea typeface="Calibri" pitchFamily="34" charset="0"/>
                <a:cs typeface="Times New Roman" pitchFamily="18" charset="0"/>
              </a:rPr>
              <a:t>All territorial claims to Antarctica were set aside by the Antarctic Treaty</a:t>
            </a:r>
            <a:endParaRPr lang="en-GB" sz="2400" b="1" dirty="0">
              <a:solidFill>
                <a:schemeClr val="accent1">
                  <a:lumMod val="75000"/>
                </a:schemeClr>
              </a:solidFill>
              <a:latin typeface="+mj-lt"/>
              <a:cs typeface="Arial" pitchFamily="34" charset="0"/>
            </a:endParaRPr>
          </a:p>
        </p:txBody>
      </p:sp>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7267" y="1187695"/>
            <a:ext cx="7717466" cy="5524459"/>
          </a:xfrm>
          <a:prstGeom prst="rect">
            <a:avLst/>
          </a:prstGeom>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0" name="Picture 8" descr="C:\ANTRIP\sunset3.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grpSp>
        <p:nvGrpSpPr>
          <p:cNvPr id="2" name="Group 4"/>
          <p:cNvGrpSpPr>
            <a:grpSpLocks/>
          </p:cNvGrpSpPr>
          <p:nvPr/>
        </p:nvGrpSpPr>
        <p:grpSpPr bwMode="auto">
          <a:xfrm>
            <a:off x="2057400" y="457200"/>
            <a:ext cx="8077200" cy="6032500"/>
            <a:chOff x="0" y="2390"/>
            <a:chExt cx="4241" cy="348911"/>
          </a:xfrm>
        </p:grpSpPr>
        <p:sp>
          <p:nvSpPr>
            <p:cNvPr id="151557" name="Rectangle 5" descr="Parchment"/>
            <p:cNvSpPr>
              <a:spLocks noChangeArrowheads="1"/>
            </p:cNvSpPr>
            <p:nvPr/>
          </p:nvSpPr>
          <p:spPr bwMode="auto">
            <a:xfrm>
              <a:off x="0" y="3874"/>
              <a:ext cx="4241" cy="21362"/>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endParaRPr lang="en-GB"/>
            </a:p>
          </p:txBody>
        </p:sp>
        <p:sp>
          <p:nvSpPr>
            <p:cNvPr id="151558" name="Rectangle 6" descr="Parchment"/>
            <p:cNvSpPr>
              <a:spLocks noChangeArrowheads="1"/>
            </p:cNvSpPr>
            <p:nvPr/>
          </p:nvSpPr>
          <p:spPr bwMode="auto">
            <a:xfrm>
              <a:off x="0" y="3400"/>
              <a:ext cx="4241" cy="347901"/>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algn="ctr" defTabSz="687388">
                <a:tabLst>
                  <a:tab pos="0" algn="l"/>
                  <a:tab pos="457200" algn="l"/>
                  <a:tab pos="1087438" algn="l"/>
                  <a:tab pos="1371600" algn="l"/>
                </a:tabLst>
              </a:pPr>
              <a:endParaRPr lang="en-US" sz="1200" b="1" i="1" dirty="0">
                <a:solidFill>
                  <a:srgbClr val="FF0066"/>
                </a:solidFill>
                <a:latin typeface="Garamond" pitchFamily="18" charset="0"/>
                <a:cs typeface="Times New Roman" pitchFamily="18" charset="0"/>
              </a:endParaRPr>
            </a:p>
            <a:p>
              <a:pPr algn="ctr" defTabSz="687388">
                <a:tabLst>
                  <a:tab pos="0" algn="l"/>
                  <a:tab pos="457200" algn="l"/>
                  <a:tab pos="1087438" algn="l"/>
                  <a:tab pos="1371600" algn="l"/>
                </a:tabLst>
              </a:pPr>
              <a:r>
                <a:rPr lang="en-US" sz="3600" b="1" i="1" dirty="0">
                  <a:solidFill>
                    <a:srgbClr val="CC3300"/>
                  </a:solidFill>
                  <a:effectLst>
                    <a:outerShdw blurRad="38100" dist="38100" dir="2700000" algn="tl">
                      <a:srgbClr val="000000"/>
                    </a:outerShdw>
                  </a:effectLst>
                  <a:latin typeface="Arial" pitchFamily="34" charset="0"/>
                  <a:cs typeface="Times New Roman" pitchFamily="18" charset="0"/>
                </a:rPr>
                <a:t>1959 ANTARCTIC TREATY</a:t>
              </a:r>
              <a:r>
                <a:rPr lang="en-US" sz="3600" b="1" i="1" dirty="0">
                  <a:solidFill>
                    <a:srgbClr val="FF0066"/>
                  </a:solidFill>
                  <a:latin typeface="Arial" pitchFamily="34" charset="0"/>
                  <a:cs typeface="Times New Roman" pitchFamily="18" charset="0"/>
                </a:rPr>
                <a:t> </a:t>
              </a:r>
            </a:p>
            <a:p>
              <a:pPr algn="ctr" defTabSz="687388">
                <a:lnSpc>
                  <a:spcPct val="120000"/>
                </a:lnSpc>
                <a:tabLst>
                  <a:tab pos="0" algn="l"/>
                  <a:tab pos="457200" algn="l"/>
                  <a:tab pos="1087438" algn="l"/>
                  <a:tab pos="1371600" algn="l"/>
                </a:tabLst>
              </a:pPr>
              <a:endParaRPr lang="en-US" sz="1300" b="1" i="1" dirty="0">
                <a:solidFill>
                  <a:srgbClr val="FF0066"/>
                </a:solidFill>
                <a:latin typeface="Arial" pitchFamily="34" charset="0"/>
                <a:cs typeface="Times New Roman" pitchFamily="18" charset="0"/>
              </a:endParaRPr>
            </a:p>
            <a:p>
              <a:pPr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Preamble</a:t>
              </a:r>
              <a:r>
                <a:rPr lang="en-US" dirty="0">
                  <a:solidFill>
                    <a:srgbClr val="000099"/>
                  </a:solidFill>
                  <a:latin typeface="Arial" pitchFamily="34" charset="0"/>
                  <a:cs typeface="Times New Roman" pitchFamily="18" charset="0"/>
                </a:rPr>
                <a:t>  		Interest of all Mankind</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I</a:t>
              </a:r>
              <a:r>
                <a:rPr lang="en-US" dirty="0">
                  <a:solidFill>
                    <a:srgbClr val="000099"/>
                  </a:solidFill>
                  <a:latin typeface="Arial" pitchFamily="34" charset="0"/>
                  <a:cs typeface="Times New Roman" pitchFamily="18" charset="0"/>
                </a:rPr>
                <a:t> 			Peaceful Purposes Only</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II</a:t>
              </a:r>
              <a:r>
                <a:rPr lang="en-US" dirty="0">
                  <a:solidFill>
                    <a:srgbClr val="000099"/>
                  </a:solidFill>
                  <a:latin typeface="Arial" pitchFamily="34" charset="0"/>
                  <a:cs typeface="Times New Roman" pitchFamily="18" charset="0"/>
                </a:rPr>
                <a:t> 			Freedom of Scientific Investigation</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III			</a:t>
              </a:r>
              <a:r>
                <a:rPr lang="en-US" dirty="0">
                  <a:solidFill>
                    <a:srgbClr val="000099"/>
                  </a:solidFill>
                  <a:latin typeface="Arial" pitchFamily="34" charset="0"/>
                  <a:cs typeface="Times New Roman" pitchFamily="18" charset="0"/>
                </a:rPr>
                <a:t>International Cooperation in Scientific Investigation</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IV</a:t>
              </a:r>
              <a:r>
                <a:rPr lang="en-US" dirty="0">
                  <a:solidFill>
                    <a:srgbClr val="000099"/>
                  </a:solidFill>
                  <a:latin typeface="Arial" pitchFamily="34" charset="0"/>
                  <a:cs typeface="Times New Roman" pitchFamily="18" charset="0"/>
                </a:rPr>
                <a:t>			No Basis for Asserting, Supporting or Denying Claims </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V</a:t>
              </a:r>
              <a:r>
                <a:rPr lang="en-US" dirty="0">
                  <a:solidFill>
                    <a:srgbClr val="000099"/>
                  </a:solidFill>
                  <a:latin typeface="Arial" pitchFamily="34" charset="0"/>
                  <a:cs typeface="Times New Roman" pitchFamily="18" charset="0"/>
                </a:rPr>
                <a:t>			No Nuclear Explosions or Radioactive Waste Disposal </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VI</a:t>
              </a:r>
              <a:r>
                <a:rPr lang="en-US" dirty="0">
                  <a:solidFill>
                    <a:srgbClr val="000099"/>
                  </a:solidFill>
                  <a:latin typeface="Arial" pitchFamily="34" charset="0"/>
                  <a:cs typeface="Times New Roman" pitchFamily="18" charset="0"/>
                </a:rPr>
                <a:t>			Area of Application South of 60</a:t>
              </a:r>
              <a:r>
                <a:rPr lang="en-US" baseline="30000" dirty="0">
                  <a:solidFill>
                    <a:srgbClr val="000099"/>
                  </a:solidFill>
                  <a:latin typeface="Arial" pitchFamily="34" charset="0"/>
                  <a:cs typeface="Times New Roman" pitchFamily="18" charset="0"/>
                </a:rPr>
                <a:t>o</a:t>
              </a:r>
              <a:r>
                <a:rPr lang="en-US" dirty="0">
                  <a:solidFill>
                    <a:srgbClr val="000099"/>
                  </a:solidFill>
                  <a:latin typeface="Arial" pitchFamily="34" charset="0"/>
                  <a:cs typeface="Times New Roman" pitchFamily="18" charset="0"/>
                </a:rPr>
                <a:t> South Latitude</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VII			</a:t>
              </a:r>
              <a:r>
                <a:rPr lang="en-US" dirty="0">
                  <a:solidFill>
                    <a:srgbClr val="000099"/>
                  </a:solidFill>
                  <a:latin typeface="Arial" pitchFamily="34" charset="0"/>
                  <a:cs typeface="Times New Roman" pitchFamily="18" charset="0"/>
                </a:rPr>
                <a:t>Freedom of Access and Inspection by Designated Observers</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VIII</a:t>
              </a:r>
              <a:r>
                <a:rPr lang="en-US" dirty="0">
                  <a:solidFill>
                    <a:srgbClr val="000099"/>
                  </a:solidFill>
                  <a:latin typeface="Arial" pitchFamily="34" charset="0"/>
                  <a:cs typeface="Times New Roman" pitchFamily="18" charset="0"/>
                </a:rPr>
                <a:t>		Jurisdiction by the Contracting Parties over their own Nationals</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IX</a:t>
              </a:r>
              <a:r>
                <a:rPr lang="en-US" dirty="0">
                  <a:solidFill>
                    <a:srgbClr val="000099"/>
                  </a:solidFill>
                  <a:latin typeface="Arial" pitchFamily="34" charset="0"/>
                  <a:cs typeface="Times New Roman" pitchFamily="18" charset="0"/>
                </a:rPr>
                <a:t>			Consulting and Recommending Measures of Common Interest</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X</a:t>
              </a:r>
              <a:r>
                <a:rPr lang="en-US" dirty="0">
                  <a:solidFill>
                    <a:srgbClr val="000099"/>
                  </a:solidFill>
                  <a:latin typeface="Arial" pitchFamily="34" charset="0"/>
                  <a:cs typeface="Times New Roman" pitchFamily="18" charset="0"/>
                </a:rPr>
                <a:t>			Consistent with Charter of the United Nations</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XI</a:t>
              </a:r>
              <a:r>
                <a:rPr lang="en-US" dirty="0">
                  <a:solidFill>
                    <a:srgbClr val="000099"/>
                  </a:solidFill>
                  <a:latin typeface="Arial" pitchFamily="34" charset="0"/>
                  <a:cs typeface="Times New Roman" pitchFamily="18" charset="0"/>
                </a:rPr>
                <a:t>			Resolve Disputes by Peaceful Means</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XII</a:t>
              </a:r>
              <a:r>
                <a:rPr lang="en-US" dirty="0">
                  <a:solidFill>
                    <a:srgbClr val="000099"/>
                  </a:solidFill>
                  <a:latin typeface="Arial" pitchFamily="34" charset="0"/>
                  <a:cs typeface="Times New Roman" pitchFamily="18" charset="0"/>
                </a:rPr>
                <a:t>			Antarctic Treaty Modifications and Amendment</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XIII</a:t>
              </a:r>
              <a:r>
                <a:rPr lang="en-US" dirty="0">
                  <a:solidFill>
                    <a:srgbClr val="000099"/>
                  </a:solidFill>
                  <a:latin typeface="Arial" pitchFamily="34" charset="0"/>
                  <a:cs typeface="Times New Roman" pitchFamily="18" charset="0"/>
                </a:rPr>
                <a:t>		Accession and Ratification</a:t>
              </a:r>
            </a:p>
            <a:p>
              <a:pPr algn="just" defTabSz="687388">
                <a:lnSpc>
                  <a:spcPct val="120000"/>
                </a:lnSpc>
                <a:tabLst>
                  <a:tab pos="0" algn="l"/>
                  <a:tab pos="457200" algn="l"/>
                  <a:tab pos="1087438" algn="l"/>
                  <a:tab pos="1371600" algn="l"/>
                </a:tabLst>
              </a:pPr>
              <a:r>
                <a:rPr lang="en-US" b="1" dirty="0">
                  <a:solidFill>
                    <a:srgbClr val="000099"/>
                  </a:solidFill>
                  <a:latin typeface="Arial" pitchFamily="34" charset="0"/>
                  <a:cs typeface="Times New Roman" pitchFamily="18" charset="0"/>
                </a:rPr>
                <a:t>Article XIV	</a:t>
              </a:r>
              <a:r>
                <a:rPr lang="en-US" dirty="0">
                  <a:solidFill>
                    <a:srgbClr val="000099"/>
                  </a:solidFill>
                  <a:latin typeface="Arial" pitchFamily="34" charset="0"/>
                  <a:cs typeface="Times New Roman" pitchFamily="18" charset="0"/>
                </a:rPr>
                <a:t>	Official Languages and Depository Government</a:t>
              </a:r>
              <a:endParaRPr lang="en-US" dirty="0">
                <a:solidFill>
                  <a:srgbClr val="000099"/>
                </a:solidFill>
                <a:latin typeface="Arial" pitchFamily="34" charset="0"/>
              </a:endParaRPr>
            </a:p>
          </p:txBody>
        </p:sp>
        <p:sp>
          <p:nvSpPr>
            <p:cNvPr id="151559" name="Rectangle 7" descr="Parchment"/>
            <p:cNvSpPr>
              <a:spLocks noChangeArrowheads="1"/>
            </p:cNvSpPr>
            <p:nvPr/>
          </p:nvSpPr>
          <p:spPr bwMode="auto">
            <a:xfrm>
              <a:off x="0" y="2390"/>
              <a:ext cx="4241" cy="15058"/>
            </a:xfrm>
            <a:prstGeom prst="rect">
              <a:avLst/>
            </a:prstGeom>
            <a:blipFill dpi="0" rotWithShape="0">
              <a:blip r:embed="rId4" cstate="print"/>
              <a:srcRect/>
              <a:tile tx="0" ty="0" sx="100000" sy="100000" flip="none" algn="tl"/>
            </a:blipFill>
            <a:ln w="9525">
              <a:noFill/>
              <a:miter lim="800000"/>
              <a:headEnd/>
              <a:tailEnd/>
            </a:ln>
            <a:effectLst/>
          </p:spPr>
          <p:txBody>
            <a:bodyPr>
              <a:spAutoFit/>
            </a:bodyPr>
            <a:lstStyle/>
            <a:p>
              <a:pPr indent="-1087438" algn="just">
                <a:tabLst>
                  <a:tab pos="0" algn="l"/>
                  <a:tab pos="457200" algn="l"/>
                  <a:tab pos="1087438" algn="l"/>
                  <a:tab pos="1371600" algn="l"/>
                </a:tabLst>
              </a:pPr>
              <a:r>
                <a:rPr lang="en-US" sz="1100" b="1">
                  <a:latin typeface="Garamond" pitchFamily="18" charset="0"/>
                  <a:cs typeface="Times New Roman" pitchFamily="18" charset="0"/>
                </a:rPr>
                <a:t>Article VI</a:t>
              </a:r>
              <a:r>
                <a:rPr lang="en-US" sz="1100">
                  <a:latin typeface="Garamond" pitchFamily="18" charset="0"/>
                  <a:cs typeface="Times New Roman" pitchFamily="18" charset="0"/>
                </a:rPr>
                <a:t>	</a:t>
              </a:r>
              <a:endParaRPr lang="en-US"/>
            </a:p>
          </p:txBody>
        </p:sp>
      </p:grpSp>
      <p:pic>
        <p:nvPicPr>
          <p:cNvPr id="7" name="Imagem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8000" l="74020" r="97059"/>
                    </a14:imgEffect>
                  </a14:imgLayer>
                </a14:imgProps>
              </a:ext>
              <a:ext uri="{28A0092B-C50C-407E-A947-70E740481C1C}">
                <a14:useLocalDpi xmlns:a14="http://schemas.microsoft.com/office/drawing/2010/main" val="0"/>
              </a:ext>
            </a:extLst>
          </a:blip>
          <a:srcRect l="74347" t="1" b="2245"/>
          <a:stretch/>
        </p:blipFill>
        <p:spPr bwMode="auto">
          <a:xfrm>
            <a:off x="8992045" y="725742"/>
            <a:ext cx="1124794" cy="21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36590" y="4869160"/>
            <a:ext cx="1698531" cy="1804690"/>
          </a:xfrm>
          <a:prstGeom prst="rect">
            <a:avLst/>
          </a:prstGeom>
        </p:spPr>
      </p:pic>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1297</Words>
  <Application>Microsoft Office PowerPoint</Application>
  <PresentationFormat>Ecrã Panorâmico</PresentationFormat>
  <Paragraphs>121</Paragraphs>
  <Slides>36</Slides>
  <Notes>4</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36</vt:i4>
      </vt:variant>
    </vt:vector>
  </HeadingPairs>
  <TitlesOfParts>
    <vt:vector size="42" baseType="lpstr">
      <vt:lpstr>Arial</vt:lpstr>
      <vt:lpstr>Calibri</vt:lpstr>
      <vt:lpstr>Century Gothic</vt:lpstr>
      <vt:lpstr>Garamond</vt:lpstr>
      <vt:lpstr>Times New Roman</vt:lpstr>
      <vt:lpstr>Office Theme</vt:lpstr>
      <vt:lpstr>Apresentação do PowerPoint</vt:lpstr>
      <vt:lpstr>Antarctica is the fifth largest continent of the world at 14 million square kilometres and is covered in a permanent continental ice. The ice is distributed in two major ice sheets, the East Antarctic and the West Antarctic, plus there’s shelf ice, extending over the sea water. </vt:lpstr>
      <vt:lpstr>Apresentação do PowerPoint</vt:lpstr>
      <vt:lpstr>Unlike the Arctic, which at its centre is an ocean, Antarctica is a landmass that is surrounded by the Southern Ocean. A permanent, massive ice sheet on Antarctica covers 98% of the continent and is containing the major freshwater reserves of the globe.</vt:lpstr>
      <vt:lpstr>Apresentação do PowerPoint</vt:lpstr>
      <vt:lpstr>HISTORY</vt:lpstr>
      <vt:lpstr>Apresentação do PowerPoint</vt:lpstr>
      <vt:lpstr>Apresentação do PowerPoint</vt:lpstr>
      <vt:lpstr>Apresentação do PowerPoint</vt:lpstr>
      <vt:lpstr>Apresentação do PowerPoint</vt:lpstr>
      <vt:lpstr>30 countries all signatories to the Antarctic Treaty operate seasonal and year-round research stations on the continent.</vt:lpstr>
      <vt:lpstr>Apresentação do PowerPoint</vt:lpstr>
      <vt:lpstr>Apresentação do PowerPoint</vt:lpstr>
      <vt:lpstr>GOALS OF OUR PROJECT</vt:lpstr>
      <vt:lpstr>Apresentação do PowerPoint</vt:lpstr>
      <vt:lpstr>National flags are flown in Antarctica at the Ceremonial South Pole (shown). There is also a  Magnetic South Pole and Geographic South Pole</vt:lpstr>
      <vt:lpstr> Three Basic Principles of Flag Design </vt:lpstr>
      <vt:lpstr>Apresentação do PowerPoint</vt:lpstr>
      <vt:lpstr>Apresentação do PowerPoint</vt:lpstr>
      <vt:lpstr>Apresentação do PowerPoint</vt:lpstr>
      <vt:lpstr>Apresentação do PowerPoint</vt:lpstr>
      <vt:lpstr>Apresentação do PowerPoint</vt:lpstr>
      <vt:lpstr>Antarctic Glaciers</vt:lpstr>
      <vt:lpstr>Antarctic Paleoclimatology</vt:lpstr>
      <vt:lpstr>Apresentação do PowerPoint</vt:lpstr>
      <vt:lpstr>Antarctic Volcanology</vt:lpstr>
      <vt:lpstr>Vulcanologia Antártica</vt:lpstr>
      <vt:lpstr>Apresentação do PowerPoint</vt:lpstr>
      <vt:lpstr>Apresentação do PowerPoint</vt:lpstr>
      <vt:lpstr>Antarctic Astronomy</vt:lpstr>
      <vt:lpstr>Astronomia Antártica</vt:lpstr>
      <vt:lpstr>Bandeiras elaboradas pelos alunos do Agrupamento de escolas nº1 de Elvas</vt:lpstr>
      <vt:lpstr>Apresentação do PowerPoint</vt:lpstr>
      <vt:lpstr>As Bandeiras viajaram até: Bird Island, South Georgia, Antarctica</vt:lpstr>
      <vt:lpstr>As suas transportadoras foram as cientistas: Erin Taylor, Heidi Burrows, Imogen Lloyd, Marine Quintin  </vt:lpstr>
      <vt:lpstr>Certificado de participação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Old F</dc:creator>
  <cp:lastModifiedBy>Prof.MªCarmoOliveira</cp:lastModifiedBy>
  <cp:revision>14</cp:revision>
  <dcterms:created xsi:type="dcterms:W3CDTF">2021-10-14T12:29:48Z</dcterms:created>
  <dcterms:modified xsi:type="dcterms:W3CDTF">2022-01-16T17:54:25Z</dcterms:modified>
</cp:coreProperties>
</file>