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26" r:id="rId2"/>
    <p:sldId id="527" r:id="rId3"/>
    <p:sldId id="528" r:id="rId4"/>
    <p:sldId id="529" r:id="rId5"/>
    <p:sldId id="471" r:id="rId6"/>
    <p:sldId id="516" r:id="rId7"/>
    <p:sldId id="517" r:id="rId8"/>
    <p:sldId id="518" r:id="rId9"/>
    <p:sldId id="519" r:id="rId10"/>
    <p:sldId id="520" r:id="rId11"/>
    <p:sldId id="521" r:id="rId12"/>
    <p:sldId id="522" r:id="rId13"/>
    <p:sldId id="523" r:id="rId14"/>
    <p:sldId id="524" r:id="rId15"/>
    <p:sldId id="525"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DC419-9F90-4198-91D9-2EE5861A5818}" type="datetimeFigureOut">
              <a:rPr lang="el-GR" smtClean="0"/>
              <a:pPr/>
              <a:t>23/1/2018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193AB-9BF1-455C-B962-BB151658AC5B}" type="slidenum">
              <a:rPr lang="el-GR" smtClean="0"/>
              <a:pPr/>
              <a:t>‹#›</a:t>
            </a:fld>
            <a:endParaRPr lang="el-GR"/>
          </a:p>
        </p:txBody>
      </p:sp>
    </p:spTree>
    <p:extLst>
      <p:ext uri="{BB962C8B-B14F-4D97-AF65-F5344CB8AC3E}">
        <p14:creationId xmlns:p14="http://schemas.microsoft.com/office/powerpoint/2010/main" val="322197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a:t>Η ιστορία ενός κοριτσιού που αναγκάζεται να φύγει από τη χώρα της…</a:t>
            </a:r>
          </a:p>
        </p:txBody>
      </p:sp>
      <p:sp>
        <p:nvSpPr>
          <p:cNvPr id="4" name="Slide Number Placeholder 3"/>
          <p:cNvSpPr>
            <a:spLocks noGrp="1"/>
          </p:cNvSpPr>
          <p:nvPr>
            <p:ph type="sldNum" sz="quarter" idx="10"/>
          </p:nvPr>
        </p:nvSpPr>
        <p:spPr/>
        <p:txBody>
          <a:bodyPr/>
          <a:lstStyle/>
          <a:p>
            <a:fld id="{71A193AB-9BF1-455C-B962-BB151658AC5B}" type="slidenum">
              <a:rPr lang="el-GR" smtClean="0"/>
              <a:pPr/>
              <a:t>5</a:t>
            </a:fld>
            <a:endParaRPr lang="el-GR"/>
          </a:p>
        </p:txBody>
      </p:sp>
    </p:spTree>
    <p:extLst>
      <p:ext uri="{BB962C8B-B14F-4D97-AF65-F5344CB8AC3E}">
        <p14:creationId xmlns:p14="http://schemas.microsoft.com/office/powerpoint/2010/main" val="44651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0081AF21-D41D-4B76-837E-6FEBC074613D}" type="datetimeFigureOut">
              <a:rPr lang="el-GR" smtClean="0"/>
              <a:pPr/>
              <a:t>23/1/2018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081AF21-D41D-4B76-837E-6FEBC074613D}" type="datetimeFigureOut">
              <a:rPr lang="el-GR" smtClean="0"/>
              <a:pPr/>
              <a:t>23/1/2018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081AF21-D41D-4B76-837E-6FEBC074613D}" type="datetimeFigureOut">
              <a:rPr lang="el-GR" smtClean="0"/>
              <a:pPr/>
              <a:t>23/1/2018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081AF21-D41D-4B76-837E-6FEBC074613D}" type="datetimeFigureOut">
              <a:rPr lang="el-GR" smtClean="0"/>
              <a:pPr/>
              <a:t>23/1/2018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1AF21-D41D-4B76-837E-6FEBC074613D}" type="datetimeFigureOut">
              <a:rPr lang="el-GR" smtClean="0"/>
              <a:pPr/>
              <a:t>23/1/2018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0081AF21-D41D-4B76-837E-6FEBC074613D}" type="datetimeFigureOut">
              <a:rPr lang="el-GR" smtClean="0"/>
              <a:pPr/>
              <a:t>23/1/2018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0081AF21-D41D-4B76-837E-6FEBC074613D}" type="datetimeFigureOut">
              <a:rPr lang="el-GR" smtClean="0"/>
              <a:pPr/>
              <a:t>23/1/2018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0081AF21-D41D-4B76-837E-6FEBC074613D}" type="datetimeFigureOut">
              <a:rPr lang="el-GR" smtClean="0"/>
              <a:pPr/>
              <a:t>23/1/2018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1AF21-D41D-4B76-837E-6FEBC074613D}" type="datetimeFigureOut">
              <a:rPr lang="el-GR" smtClean="0"/>
              <a:pPr/>
              <a:t>23/1/2018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1AF21-D41D-4B76-837E-6FEBC074613D}" type="datetimeFigureOut">
              <a:rPr lang="el-GR" smtClean="0"/>
              <a:pPr/>
              <a:t>23/1/2018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1AF21-D41D-4B76-837E-6FEBC074613D}" type="datetimeFigureOut">
              <a:rPr lang="el-GR" smtClean="0"/>
              <a:pPr/>
              <a:t>23/1/2018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06279A2-6452-41D3-ADE1-D22F17EEDB7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AF21-D41D-4B76-837E-6FEBC074613D}" type="datetimeFigureOut">
              <a:rPr lang="el-GR" smtClean="0"/>
              <a:pPr/>
              <a:t>23/1/2018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279A2-6452-41D3-ADE1-D22F17EEDB7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ABBE9C3-4EE5-4845-99FB-E77C775CB2E1}"/>
              </a:ext>
            </a:extLst>
          </p:cNvPr>
          <p:cNvPicPr>
            <a:picLocks noChangeAspect="1" noChangeArrowheads="1"/>
          </p:cNvPicPr>
          <p:nvPr/>
        </p:nvPicPr>
        <p:blipFill rotWithShape="1">
          <a:blip r:embed="rId2" cstate="print"/>
          <a:srcRect l="3945" t="9091" r="12278" b="-2"/>
          <a:stretch/>
        </p:blipFill>
        <p:spPr bwMode="auto">
          <a:xfrm>
            <a:off x="3722692" y="13368"/>
            <a:ext cx="5529834" cy="6857989"/>
          </a:xfrm>
          <a:prstGeom prst="rect">
            <a:avLst/>
          </a:prstGeom>
          <a:noFill/>
        </p:spPr>
      </p:pic>
      <p:sp>
        <p:nvSpPr>
          <p:cNvPr id="9" name="Freeform 8">
            <a:extLst>
              <a:ext uri="{FF2B5EF4-FFF2-40B4-BE49-F238E27FC236}">
                <a16:creationId xmlns:a16="http://schemas.microsoft.com/office/drawing/2014/main" id="{9225B0D8-E56E-4ACC-A464-81F4062765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 y="-479"/>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a:extLst>
              <a:ext uri="{FF2B5EF4-FFF2-40B4-BE49-F238E27FC236}">
                <a16:creationId xmlns:a16="http://schemas.microsoft.com/office/drawing/2014/main" id="{8F5D1B28-3976-4367-807C-CAD629CDD83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 y="-479"/>
            <a:ext cx="6058539"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BE01C-FD31-4EBA-A146-1628AC06619D}"/>
              </a:ext>
            </a:extLst>
          </p:cNvPr>
          <p:cNvSpPr>
            <a:spLocks noGrp="1"/>
          </p:cNvSpPr>
          <p:nvPr>
            <p:ph type="ctrTitle"/>
          </p:nvPr>
        </p:nvSpPr>
        <p:spPr>
          <a:xfrm>
            <a:off x="426644" y="3140968"/>
            <a:ext cx="3793777" cy="3320973"/>
          </a:xfrm>
        </p:spPr>
        <p:txBody>
          <a:bodyPr anchor="t">
            <a:normAutofit/>
          </a:bodyPr>
          <a:lstStyle/>
          <a:p>
            <a:pPr algn="l"/>
            <a:r>
              <a:rPr lang="en-US" sz="4700" dirty="0"/>
              <a:t>A STORY ABOUT REFUGEES</a:t>
            </a:r>
          </a:p>
        </p:txBody>
      </p:sp>
      <p:sp>
        <p:nvSpPr>
          <p:cNvPr id="3" name="Subtitle 2">
            <a:extLst>
              <a:ext uri="{FF2B5EF4-FFF2-40B4-BE49-F238E27FC236}">
                <a16:creationId xmlns:a16="http://schemas.microsoft.com/office/drawing/2014/main" id="{7BA18498-B450-413D-A546-AADC9C7BBE85}"/>
              </a:ext>
            </a:extLst>
          </p:cNvPr>
          <p:cNvSpPr>
            <a:spLocks noGrp="1"/>
          </p:cNvSpPr>
          <p:nvPr>
            <p:ph type="subTitle" idx="1"/>
          </p:nvPr>
        </p:nvSpPr>
        <p:spPr>
          <a:xfrm>
            <a:off x="603504" y="1300450"/>
            <a:ext cx="3248416" cy="1155525"/>
          </a:xfrm>
        </p:spPr>
        <p:txBody>
          <a:bodyPr anchor="b">
            <a:normAutofit/>
          </a:bodyPr>
          <a:lstStyle/>
          <a:p>
            <a:pPr algn="l"/>
            <a:r>
              <a:rPr lang="en-US" sz="2000" b="1" dirty="0"/>
              <a:t>Savel’s red dress</a:t>
            </a:r>
          </a:p>
          <a:p>
            <a:pPr algn="l"/>
            <a:r>
              <a:rPr lang="en-US" sz="1700" b="1" dirty="0"/>
              <a:t>Author: Marina </a:t>
            </a:r>
            <a:r>
              <a:rPr lang="en-US" sz="1700" b="1" dirty="0" err="1"/>
              <a:t>Michaelidou</a:t>
            </a:r>
            <a:r>
              <a:rPr lang="en-US" sz="1700" b="1" dirty="0"/>
              <a:t> </a:t>
            </a:r>
            <a:r>
              <a:rPr lang="en-US" sz="1700" b="1" dirty="0" err="1"/>
              <a:t>Kadi</a:t>
            </a:r>
            <a:endParaRPr lang="en-US" sz="1700" b="1" dirty="0"/>
          </a:p>
        </p:txBody>
      </p:sp>
    </p:spTree>
    <p:extLst>
      <p:ext uri="{BB962C8B-B14F-4D97-AF65-F5344CB8AC3E}">
        <p14:creationId xmlns:p14="http://schemas.microsoft.com/office/powerpoint/2010/main" val="415047959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101" y="404664"/>
            <a:ext cx="10682015" cy="6101547"/>
          </a:xfrm>
          <a:prstGeom prst="rect">
            <a:avLst/>
          </a:prstGeom>
          <a:noFill/>
          <a:ln w="9525">
            <a:noFill/>
            <a:miter lim="800000"/>
            <a:headEnd/>
            <a:tailEnd/>
          </a:ln>
          <a:effectLst/>
        </p:spPr>
      </p:pic>
    </p:spTree>
    <p:extLst>
      <p:ext uri="{BB962C8B-B14F-4D97-AF65-F5344CB8AC3E}">
        <p14:creationId xmlns:p14="http://schemas.microsoft.com/office/powerpoint/2010/main" val="404583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571480"/>
            <a:ext cx="10046823" cy="5715040"/>
          </a:xfrm>
          <a:prstGeom prst="rect">
            <a:avLst/>
          </a:prstGeom>
          <a:noFill/>
          <a:ln w="9525">
            <a:noFill/>
            <a:miter lim="800000"/>
            <a:headEnd/>
            <a:tailEnd/>
          </a:ln>
          <a:effectLst/>
        </p:spPr>
      </p:pic>
    </p:spTree>
    <p:extLst>
      <p:ext uri="{BB962C8B-B14F-4D97-AF65-F5344CB8AC3E}">
        <p14:creationId xmlns:p14="http://schemas.microsoft.com/office/powerpoint/2010/main" val="428420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714356"/>
            <a:ext cx="9436950" cy="5357850"/>
          </a:xfrm>
          <a:prstGeom prst="rect">
            <a:avLst/>
          </a:prstGeom>
          <a:noFill/>
          <a:ln w="9525">
            <a:noFill/>
            <a:miter lim="800000"/>
            <a:headEnd/>
            <a:tailEnd/>
          </a:ln>
          <a:effectLst/>
        </p:spPr>
      </p:pic>
    </p:spTree>
    <p:extLst>
      <p:ext uri="{BB962C8B-B14F-4D97-AF65-F5344CB8AC3E}">
        <p14:creationId xmlns:p14="http://schemas.microsoft.com/office/powerpoint/2010/main" val="396256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44527" y="785794"/>
            <a:ext cx="9388527" cy="5357850"/>
          </a:xfrm>
          <a:prstGeom prst="rect">
            <a:avLst/>
          </a:prstGeom>
          <a:noFill/>
          <a:ln w="9525">
            <a:noFill/>
            <a:miter lim="800000"/>
            <a:headEnd/>
            <a:tailEnd/>
          </a:ln>
          <a:effectLst/>
        </p:spPr>
      </p:pic>
    </p:spTree>
    <p:extLst>
      <p:ext uri="{BB962C8B-B14F-4D97-AF65-F5344CB8AC3E}">
        <p14:creationId xmlns:p14="http://schemas.microsoft.com/office/powerpoint/2010/main" val="237687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14412" y="571480"/>
            <a:ext cx="10167202" cy="5786478"/>
          </a:xfrm>
          <a:prstGeom prst="rect">
            <a:avLst/>
          </a:prstGeom>
          <a:noFill/>
          <a:ln w="9525">
            <a:noFill/>
            <a:miter lim="800000"/>
            <a:headEnd/>
            <a:tailEnd/>
          </a:ln>
          <a:effectLst/>
        </p:spPr>
      </p:pic>
    </p:spTree>
    <p:extLst>
      <p:ext uri="{BB962C8B-B14F-4D97-AF65-F5344CB8AC3E}">
        <p14:creationId xmlns:p14="http://schemas.microsoft.com/office/powerpoint/2010/main" val="345764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475656" y="-211160"/>
            <a:ext cx="6237906" cy="7116153"/>
          </a:xfrm>
          <a:prstGeom prst="rect">
            <a:avLst/>
          </a:prstGeom>
          <a:noFill/>
          <a:ln w="9525">
            <a:noFill/>
            <a:miter lim="800000"/>
            <a:headEnd/>
            <a:tailEnd/>
          </a:ln>
          <a:effectLst/>
        </p:spPr>
      </p:pic>
    </p:spTree>
    <p:extLst>
      <p:ext uri="{BB962C8B-B14F-4D97-AF65-F5344CB8AC3E}">
        <p14:creationId xmlns:p14="http://schemas.microsoft.com/office/powerpoint/2010/main" val="410442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95B82D5-A8BB-45BF-BED8-C7B2068921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rgbClr val="A27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9">
            <a:extLst>
              <a:ext uri="{FF2B5EF4-FFF2-40B4-BE49-F238E27FC236}">
                <a16:creationId xmlns:a16="http://schemas.microsoft.com/office/drawing/2014/main" id="{296C61EC-FBF4-4216-BE67-6C864D30A0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4632"/>
            <a:ext cx="2750058"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9" descr="Related image">
            <a:extLst>
              <a:ext uri="{FF2B5EF4-FFF2-40B4-BE49-F238E27FC236}">
                <a16:creationId xmlns:a16="http://schemas.microsoft.com/office/drawing/2014/main" id="{B1A280A3-6D01-43CA-B208-FE24D8ACEC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00861" y="803049"/>
            <a:ext cx="1675284" cy="247074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51" name="Picture 27" descr="Image result for wooden suitcase">
            <a:extLst>
              <a:ext uri="{FF2B5EF4-FFF2-40B4-BE49-F238E27FC236}">
                <a16:creationId xmlns:a16="http://schemas.microsoft.com/office/drawing/2014/main" id="{0075D57B-C02A-4608-8568-67A6F0AFAF8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3504" y="3922933"/>
            <a:ext cx="2269997" cy="15152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249C7F-3352-42A1-9CEF-F4BDD270BD33}"/>
              </a:ext>
            </a:extLst>
          </p:cNvPr>
          <p:cNvSpPr>
            <a:spLocks noGrp="1"/>
          </p:cNvSpPr>
          <p:nvPr>
            <p:ph type="title"/>
          </p:nvPr>
        </p:nvSpPr>
        <p:spPr>
          <a:xfrm>
            <a:off x="3837658" y="629266"/>
            <a:ext cx="4817137" cy="1676603"/>
          </a:xfrm>
        </p:spPr>
        <p:txBody>
          <a:bodyPr>
            <a:normAutofit/>
          </a:bodyPr>
          <a:lstStyle/>
          <a:p>
            <a:pPr>
              <a:lnSpc>
                <a:spcPct val="90000"/>
              </a:lnSpc>
            </a:pPr>
            <a:r>
              <a:rPr lang="en-US" sz="2800" b="1"/>
              <a:t>Lesson Plan</a:t>
            </a:r>
            <a:br>
              <a:rPr lang="en-US" sz="2800" b="1"/>
            </a:br>
            <a:r>
              <a:rPr lang="en-US" sz="2800" b="1"/>
              <a:t>Grade level: 1-4</a:t>
            </a:r>
            <a:r>
              <a:rPr lang="en-US" sz="2800" b="1" baseline="30000"/>
              <a:t>th</a:t>
            </a:r>
            <a:br>
              <a:rPr lang="en-US" sz="2800" b="1"/>
            </a:br>
            <a:r>
              <a:rPr lang="en-US" sz="2800" b="1"/>
              <a:t>Length of time: 40 minutes</a:t>
            </a:r>
            <a:br>
              <a:rPr lang="en-US" sz="2800" b="1"/>
            </a:br>
            <a:endParaRPr lang="en-US" sz="2800"/>
          </a:p>
        </p:txBody>
      </p:sp>
      <p:sp>
        <p:nvSpPr>
          <p:cNvPr id="3" name="Content Placeholder 2">
            <a:extLst>
              <a:ext uri="{FF2B5EF4-FFF2-40B4-BE49-F238E27FC236}">
                <a16:creationId xmlns:a16="http://schemas.microsoft.com/office/drawing/2014/main" id="{490453B9-9275-4175-B3E3-6DBA9EEB5B20}"/>
              </a:ext>
            </a:extLst>
          </p:cNvPr>
          <p:cNvSpPr>
            <a:spLocks noGrp="1"/>
          </p:cNvSpPr>
          <p:nvPr>
            <p:ph idx="1"/>
          </p:nvPr>
        </p:nvSpPr>
        <p:spPr>
          <a:xfrm>
            <a:off x="3837660" y="2438400"/>
            <a:ext cx="4817136" cy="4086944"/>
          </a:xfrm>
        </p:spPr>
        <p:txBody>
          <a:bodyPr>
            <a:normAutofit/>
          </a:bodyPr>
          <a:lstStyle/>
          <a:p>
            <a:pPr marL="0" indent="0">
              <a:lnSpc>
                <a:spcPct val="90000"/>
              </a:lnSpc>
              <a:buNone/>
            </a:pPr>
            <a:r>
              <a:rPr lang="en-US" sz="1600" b="1" dirty="0"/>
              <a:t>Objectives &amp; Outcomes</a:t>
            </a:r>
          </a:p>
          <a:p>
            <a:pPr>
              <a:lnSpc>
                <a:spcPct val="90000"/>
              </a:lnSpc>
            </a:pPr>
            <a:r>
              <a:rPr lang="en-US" sz="1600" dirty="0"/>
              <a:t>Through theatre techniques, students get to know the meaning of the word </a:t>
            </a:r>
            <a:r>
              <a:rPr lang="en-US" sz="1600" b="1" dirty="0"/>
              <a:t>refugee</a:t>
            </a:r>
            <a:r>
              <a:rPr lang="en-US" sz="1600" dirty="0"/>
              <a:t> (as a consequence of war) and the difficulties the refugees have to encounter when forced to leave their home and move into another country.</a:t>
            </a:r>
          </a:p>
          <a:p>
            <a:pPr marL="0" indent="0">
              <a:lnSpc>
                <a:spcPct val="90000"/>
              </a:lnSpc>
              <a:buNone/>
            </a:pPr>
            <a:r>
              <a:rPr lang="en-US" sz="1600" b="1" dirty="0"/>
              <a:t>Materials Needed</a:t>
            </a:r>
          </a:p>
          <a:p>
            <a:pPr lvl="0">
              <a:lnSpc>
                <a:spcPct val="90000"/>
              </a:lnSpc>
            </a:pPr>
            <a:r>
              <a:rPr lang="en-US" sz="1600" dirty="0"/>
              <a:t>A wooden box or a suitcase with a red dress, colored pencils, sketchbook, a teddy bear, photos of a family and a house (any other item suggesting they belong to a girl leaving will do)</a:t>
            </a:r>
          </a:p>
          <a:p>
            <a:pPr lvl="0">
              <a:lnSpc>
                <a:spcPct val="90000"/>
              </a:lnSpc>
            </a:pPr>
            <a:r>
              <a:rPr lang="en-US" sz="1600" dirty="0"/>
              <a:t>A piece of paper big enough to draw a girl’s outline/figure</a:t>
            </a:r>
          </a:p>
          <a:p>
            <a:pPr lvl="0">
              <a:lnSpc>
                <a:spcPct val="90000"/>
              </a:lnSpc>
            </a:pPr>
            <a:r>
              <a:rPr lang="en-US" sz="1600" dirty="0"/>
              <a:t>Post-it papers</a:t>
            </a:r>
          </a:p>
          <a:p>
            <a:pPr lvl="0">
              <a:lnSpc>
                <a:spcPct val="90000"/>
              </a:lnSpc>
            </a:pPr>
            <a:r>
              <a:rPr lang="en-US" sz="1600" dirty="0"/>
              <a:t>A red cloth</a:t>
            </a:r>
          </a:p>
          <a:p>
            <a:pPr lvl="0">
              <a:lnSpc>
                <a:spcPct val="90000"/>
              </a:lnSpc>
            </a:pPr>
            <a:r>
              <a:rPr lang="en-US" sz="1600" dirty="0"/>
              <a:t>A small paper depicting a suitcase</a:t>
            </a:r>
          </a:p>
          <a:p>
            <a:pPr>
              <a:lnSpc>
                <a:spcPct val="90000"/>
              </a:lnSpc>
            </a:pPr>
            <a:endParaRPr lang="en-US" sz="1400" dirty="0"/>
          </a:p>
        </p:txBody>
      </p:sp>
    </p:spTree>
    <p:extLst>
      <p:ext uri="{BB962C8B-B14F-4D97-AF65-F5344CB8AC3E}">
        <p14:creationId xmlns:p14="http://schemas.microsoft.com/office/powerpoint/2010/main" val="272833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lh3.googleusercontent.com/cuumuViTR10YhYFPvrru-Va4lkX1IoeCI7QmRd_uWnuw52rP8t1tG9EkmBO7ecr7ubY6vuTziMabAkWCjlGQYXseHSex9MfKtc8-nZ8y17O9yNMIp_1BcuxaF0al0xISX6K9qeRStiyhefNC6GThPQTUgWOQyw-RPjDqm2tWuCVkukg_BictDEj3JYTZDhNabILx2faHp9sTICF9BBTEZghEsTR2VqHHsr8j9r_6cB2xHaAz7EzqnmLC2UrLmuhUeczZ4j5bgT4kCG6N364AigtkbaRd6YMDeu5OPiR5-iG57YYPx_ZZgSrYyRZojyqto9FX2k1SbvOlN3FpZKwVSzIE-tBxoNFGx7UWp0OpYIj7SDXPvlwhIly8M8D5ruRWKp_PCtCIAfg5CEHzSkyX196Hf-D18_1vso72DHTSv0SBA5oe5deB6VKKAv7eRybn5uySFia3ZHew9c2wm58KfsaOKk-IaY6wshOrmyFl3NuqapxaEQY2_bYDyRRrHWS416NsxF7ILc1znTsMr6lxXEto6dkgRIP5okQ-Mxr1-NT1rxmWxCXTHCtoH3HiqKzDpYfXKeEVjlCE0TqtRdAGM7t13NSkPAld_evnaPudXDf0OxY90cMMKhFT2FSzzBNN3tccojUAQ_Q0EVKNm69UNQheshHAvi9NXw=w465-h620-no">
            <a:extLst>
              <a:ext uri="{FF2B5EF4-FFF2-40B4-BE49-F238E27FC236}">
                <a16:creationId xmlns:a16="http://schemas.microsoft.com/office/drawing/2014/main" id="{7F5631FC-D7A7-47B3-AE85-F9499FF67C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49" r="12397"/>
          <a:stretch/>
        </p:blipFill>
        <p:spPr bwMode="auto">
          <a:xfrm>
            <a:off x="20" y="10"/>
            <a:ext cx="34797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856B5A6-FF87-428D-B5E7-1ABD70CD3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9799" y="0"/>
            <a:ext cx="566420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6A55672-933E-40E9-90FF-56C8C0EC257A}"/>
              </a:ext>
            </a:extLst>
          </p:cNvPr>
          <p:cNvSpPr>
            <a:spLocks noGrp="1"/>
          </p:cNvSpPr>
          <p:nvPr>
            <p:ph idx="1"/>
          </p:nvPr>
        </p:nvSpPr>
        <p:spPr>
          <a:xfrm>
            <a:off x="3802454" y="116632"/>
            <a:ext cx="5018017" cy="6624736"/>
          </a:xfrm>
        </p:spPr>
        <p:txBody>
          <a:bodyPr>
            <a:normAutofit lnSpcReduction="10000"/>
          </a:bodyPr>
          <a:lstStyle/>
          <a:p>
            <a:pPr marL="0" indent="0" algn="ctr">
              <a:lnSpc>
                <a:spcPct val="90000"/>
              </a:lnSpc>
              <a:buNone/>
            </a:pPr>
            <a:r>
              <a:rPr lang="en-US" sz="1400" b="1" dirty="0">
                <a:solidFill>
                  <a:schemeClr val="bg1"/>
                </a:solidFill>
              </a:rPr>
              <a:t>Procedure</a:t>
            </a:r>
          </a:p>
          <a:p>
            <a:pPr marL="0" indent="0">
              <a:lnSpc>
                <a:spcPct val="90000"/>
              </a:lnSpc>
              <a:buNone/>
            </a:pPr>
            <a:r>
              <a:rPr lang="en-US" sz="1400" b="1" dirty="0">
                <a:solidFill>
                  <a:schemeClr val="bg1"/>
                </a:solidFill>
              </a:rPr>
              <a:t>Opening to Lesson</a:t>
            </a:r>
          </a:p>
          <a:p>
            <a:pPr lvl="0">
              <a:lnSpc>
                <a:spcPct val="90000"/>
              </a:lnSpc>
            </a:pPr>
            <a:r>
              <a:rPr lang="en-US" sz="1400" dirty="0">
                <a:solidFill>
                  <a:schemeClr val="bg1"/>
                </a:solidFill>
              </a:rPr>
              <a:t>The children are sitting in a circle on a carpet or pillows and introduce their selves to the team by telling their name and something they like which starts with the first letter of their name (</a:t>
            </a:r>
            <a:r>
              <a:rPr lang="en-US" sz="1400" dirty="0" err="1">
                <a:solidFill>
                  <a:schemeClr val="bg1"/>
                </a:solidFill>
              </a:rPr>
              <a:t>e.x</a:t>
            </a:r>
            <a:r>
              <a:rPr lang="en-US" sz="1400" dirty="0">
                <a:solidFill>
                  <a:schemeClr val="bg1"/>
                </a:solidFill>
              </a:rPr>
              <a:t>. </a:t>
            </a:r>
            <a:r>
              <a:rPr lang="en-US" sz="1400" i="1" dirty="0">
                <a:solidFill>
                  <a:schemeClr val="bg1"/>
                </a:solidFill>
              </a:rPr>
              <a:t>I am Zoe and I like going to the Zoo</a:t>
            </a:r>
            <a:r>
              <a:rPr lang="en-US" sz="1400" dirty="0">
                <a:solidFill>
                  <a:schemeClr val="bg1"/>
                </a:solidFill>
              </a:rPr>
              <a:t>)</a:t>
            </a:r>
          </a:p>
          <a:p>
            <a:pPr lvl="0">
              <a:lnSpc>
                <a:spcPct val="90000"/>
              </a:lnSpc>
            </a:pPr>
            <a:r>
              <a:rPr lang="en-US" sz="1400" dirty="0">
                <a:solidFill>
                  <a:schemeClr val="bg1"/>
                </a:solidFill>
              </a:rPr>
              <a:t>The wooden box is presented to the kids. What might it have inside? The teacher opens it and calls 7 children (the number of children has to match the number of the items). For example, anyone whose name starts with an A or an S can pick up an item and stand in line. The children describe what they have in their hands and everyone tries to guess who they might belong to, what is that person like or what does she like, why did that person pack these things etc. The word refugee is mentioned, noted and explained.</a:t>
            </a:r>
          </a:p>
          <a:p>
            <a:pPr>
              <a:lnSpc>
                <a:spcPct val="90000"/>
              </a:lnSpc>
            </a:pPr>
            <a:r>
              <a:rPr lang="en-US" sz="1400" dirty="0">
                <a:solidFill>
                  <a:schemeClr val="bg1"/>
                </a:solidFill>
              </a:rPr>
              <a:t>Body of Lesson</a:t>
            </a:r>
            <a:endParaRPr lang="en-US" sz="1400" b="1" dirty="0">
              <a:solidFill>
                <a:schemeClr val="bg1"/>
              </a:solidFill>
            </a:endParaRPr>
          </a:p>
          <a:p>
            <a:pPr marL="0" indent="0">
              <a:lnSpc>
                <a:spcPct val="90000"/>
              </a:lnSpc>
              <a:buNone/>
            </a:pPr>
            <a:r>
              <a:rPr lang="en-US" sz="1400" b="1" i="1" u="sng" dirty="0">
                <a:solidFill>
                  <a:schemeClr val="bg1"/>
                </a:solidFill>
              </a:rPr>
              <a:t>Introducing the main character</a:t>
            </a:r>
            <a:endParaRPr lang="en-US" sz="1400" b="1" i="1" dirty="0">
              <a:solidFill>
                <a:schemeClr val="bg1"/>
              </a:solidFill>
            </a:endParaRPr>
          </a:p>
          <a:p>
            <a:pPr lvl="0">
              <a:lnSpc>
                <a:spcPct val="90000"/>
              </a:lnSpc>
            </a:pPr>
            <a:r>
              <a:rPr lang="en-US" sz="1400" dirty="0">
                <a:solidFill>
                  <a:schemeClr val="bg1"/>
                </a:solidFill>
              </a:rPr>
              <a:t>The teacher shows (power point presentation) the picture of the girl (from the book cover) and introduces Savel, a girl who had to leave from her country with her parents because of war.  Savel is only taking with her the red dress her grandmother gave to her.</a:t>
            </a:r>
          </a:p>
          <a:p>
            <a:pPr marL="0" indent="0">
              <a:lnSpc>
                <a:spcPct val="90000"/>
              </a:lnSpc>
              <a:buNone/>
            </a:pPr>
            <a:r>
              <a:rPr lang="en-US" sz="1400" b="1" i="1" u="sng" dirty="0">
                <a:solidFill>
                  <a:schemeClr val="bg1"/>
                </a:solidFill>
              </a:rPr>
              <a:t>Still images</a:t>
            </a:r>
            <a:endParaRPr lang="en-US" sz="1400" b="1" i="1" dirty="0">
              <a:solidFill>
                <a:schemeClr val="bg1"/>
              </a:solidFill>
            </a:endParaRPr>
          </a:p>
          <a:p>
            <a:pPr lvl="0">
              <a:lnSpc>
                <a:spcPct val="90000"/>
              </a:lnSpc>
            </a:pPr>
            <a:r>
              <a:rPr lang="en-US" sz="1400" dirty="0">
                <a:solidFill>
                  <a:schemeClr val="bg1"/>
                </a:solidFill>
              </a:rPr>
              <a:t>The next picture from the book shows Savel and her mom leaving. The children in pair create a still image, using their bodies and faces to express mom’s and Savel’s thoughts and feelings. When the teacher touches their head, the children give voice to their thoughts/feelings. </a:t>
            </a:r>
          </a:p>
          <a:p>
            <a:pPr marL="0" indent="0">
              <a:lnSpc>
                <a:spcPct val="90000"/>
              </a:lnSpc>
              <a:buNone/>
            </a:pPr>
            <a:r>
              <a:rPr lang="en-US" sz="1400" b="1" i="1" u="sng" dirty="0">
                <a:solidFill>
                  <a:schemeClr val="bg1"/>
                </a:solidFill>
              </a:rPr>
              <a:t>Role in the wall</a:t>
            </a:r>
            <a:endParaRPr lang="en-US" sz="1400" b="1" i="1" dirty="0">
              <a:solidFill>
                <a:schemeClr val="bg1"/>
              </a:solidFill>
            </a:endParaRPr>
          </a:p>
          <a:p>
            <a:pPr lvl="0">
              <a:lnSpc>
                <a:spcPct val="90000"/>
              </a:lnSpc>
            </a:pPr>
            <a:r>
              <a:rPr lang="en-US" sz="1400" dirty="0">
                <a:solidFill>
                  <a:schemeClr val="bg1"/>
                </a:solidFill>
              </a:rPr>
              <a:t>In a big piece of paper the teacher, with the help of a girl laying down on the paper, draws the outline of Savel. They look at the picture showing Savel in the new country scared and alone, wearing her red dress and write on a post-it paper her feelings. Each child reads aloud the word/words he/she wrote and place the </a:t>
            </a:r>
            <a:r>
              <a:rPr lang="en-US" sz="1400" dirty="0" err="1">
                <a:solidFill>
                  <a:schemeClr val="bg1"/>
                </a:solidFill>
              </a:rPr>
              <a:t>pos</a:t>
            </a:r>
            <a:r>
              <a:rPr lang="en-US" sz="1400" dirty="0">
                <a:solidFill>
                  <a:schemeClr val="bg1"/>
                </a:solidFill>
              </a:rPr>
              <a:t>-it on Savel’s figure/outline.</a:t>
            </a:r>
          </a:p>
          <a:p>
            <a:pPr>
              <a:lnSpc>
                <a:spcPct val="90000"/>
              </a:lnSpc>
            </a:pPr>
            <a:endParaRPr lang="en-US" sz="800" dirty="0">
              <a:solidFill>
                <a:schemeClr val="bg1"/>
              </a:solidFill>
            </a:endParaRPr>
          </a:p>
        </p:txBody>
      </p:sp>
    </p:spTree>
    <p:extLst>
      <p:ext uri="{BB962C8B-B14F-4D97-AF65-F5344CB8AC3E}">
        <p14:creationId xmlns:p14="http://schemas.microsoft.com/office/powerpoint/2010/main" val="198024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28465B01-C3A1-4090-A862-F867562F9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5" y="1715781"/>
            <a:ext cx="2569467" cy="3425956"/>
          </a:xfrm>
          <a:prstGeom prst="rect">
            <a:avLst/>
          </a:prstGeom>
        </p:spPr>
      </p:pic>
      <p:sp>
        <p:nvSpPr>
          <p:cNvPr id="3" name="Content Placeholder 2">
            <a:extLst>
              <a:ext uri="{FF2B5EF4-FFF2-40B4-BE49-F238E27FC236}">
                <a16:creationId xmlns:a16="http://schemas.microsoft.com/office/drawing/2014/main" id="{8646AD72-5BA7-4F2D-ADA2-5532EECF3EDE}"/>
              </a:ext>
            </a:extLst>
          </p:cNvPr>
          <p:cNvSpPr>
            <a:spLocks noGrp="1"/>
          </p:cNvSpPr>
          <p:nvPr>
            <p:ph idx="1"/>
          </p:nvPr>
        </p:nvSpPr>
        <p:spPr>
          <a:xfrm>
            <a:off x="3290636" y="260648"/>
            <a:ext cx="5843449" cy="6480719"/>
          </a:xfrm>
        </p:spPr>
        <p:txBody>
          <a:bodyPr>
            <a:normAutofit lnSpcReduction="10000"/>
          </a:bodyPr>
          <a:lstStyle/>
          <a:p>
            <a:pPr marL="0" indent="0">
              <a:lnSpc>
                <a:spcPct val="90000"/>
              </a:lnSpc>
              <a:buNone/>
            </a:pPr>
            <a:r>
              <a:rPr lang="en-US" sz="1500" b="1" i="1" u="sng" dirty="0">
                <a:solidFill>
                  <a:schemeClr val="bg1"/>
                </a:solidFill>
              </a:rPr>
              <a:t>Narration</a:t>
            </a:r>
            <a:endParaRPr lang="en-US" sz="1500" b="1" i="1" dirty="0">
              <a:solidFill>
                <a:schemeClr val="bg1"/>
              </a:solidFill>
            </a:endParaRPr>
          </a:p>
          <a:p>
            <a:pPr lvl="0">
              <a:lnSpc>
                <a:spcPct val="90000"/>
              </a:lnSpc>
            </a:pPr>
            <a:r>
              <a:rPr lang="en-US" sz="1500" dirty="0">
                <a:solidFill>
                  <a:schemeClr val="bg1"/>
                </a:solidFill>
              </a:rPr>
              <a:t>The teacher tells them that Savel’s dad found a new job. Is that good or bad news for the family? Why do they need money for? If you and your family went into another country with almost nothing what would you need to buy?</a:t>
            </a:r>
          </a:p>
          <a:p>
            <a:pPr marL="0" indent="0">
              <a:lnSpc>
                <a:spcPct val="90000"/>
              </a:lnSpc>
              <a:buNone/>
            </a:pPr>
            <a:r>
              <a:rPr lang="en-US" sz="1500" b="1" i="1" u="sng" dirty="0">
                <a:solidFill>
                  <a:schemeClr val="bg1"/>
                </a:solidFill>
              </a:rPr>
              <a:t>Taking a role</a:t>
            </a:r>
            <a:endParaRPr lang="en-US" sz="1500" b="1" i="1" dirty="0">
              <a:solidFill>
                <a:schemeClr val="bg1"/>
              </a:solidFill>
            </a:endParaRPr>
          </a:p>
          <a:p>
            <a:pPr lvl="0">
              <a:lnSpc>
                <a:spcPct val="90000"/>
              </a:lnSpc>
            </a:pPr>
            <a:r>
              <a:rPr lang="en-US" sz="1500" dirty="0">
                <a:solidFill>
                  <a:schemeClr val="bg1"/>
                </a:solidFill>
              </a:rPr>
              <a:t>The children in Savel’s school approach her. What are the saying to her? Imagine you are Savel’s classmate. What would you say to her? </a:t>
            </a:r>
          </a:p>
          <a:p>
            <a:pPr marL="0" indent="0">
              <a:lnSpc>
                <a:spcPct val="90000"/>
              </a:lnSpc>
              <a:buNone/>
            </a:pPr>
            <a:r>
              <a:rPr lang="en-US" sz="1500" b="1" i="1" u="sng" dirty="0">
                <a:solidFill>
                  <a:schemeClr val="bg1"/>
                </a:solidFill>
              </a:rPr>
              <a:t>The circle of conscience</a:t>
            </a:r>
            <a:endParaRPr lang="en-US" sz="1500" b="1" i="1" dirty="0">
              <a:solidFill>
                <a:schemeClr val="bg1"/>
              </a:solidFill>
            </a:endParaRPr>
          </a:p>
          <a:p>
            <a:pPr lvl="0">
              <a:lnSpc>
                <a:spcPct val="90000"/>
              </a:lnSpc>
            </a:pPr>
            <a:r>
              <a:rPr lang="en-US" sz="1500" dirty="0">
                <a:solidFill>
                  <a:schemeClr val="bg1"/>
                </a:solidFill>
              </a:rPr>
              <a:t>Savel (played by a girl wearing a red cloth) passes through the circle of the children. As she passes by, the children whisper in her ear an advice (ex. </a:t>
            </a:r>
            <a:r>
              <a:rPr lang="en-US" sz="1500" i="1" dirty="0">
                <a:solidFill>
                  <a:schemeClr val="bg1"/>
                </a:solidFill>
              </a:rPr>
              <a:t>go play with them Savel, you will feel better</a:t>
            </a:r>
            <a:r>
              <a:rPr lang="en-US" sz="1500" dirty="0">
                <a:solidFill>
                  <a:schemeClr val="bg1"/>
                </a:solidFill>
              </a:rPr>
              <a:t> </a:t>
            </a:r>
            <a:r>
              <a:rPr lang="en-US" sz="1500" dirty="0" err="1">
                <a:solidFill>
                  <a:schemeClr val="bg1"/>
                </a:solidFill>
              </a:rPr>
              <a:t>etc</a:t>
            </a:r>
            <a:r>
              <a:rPr lang="en-US" sz="1500" dirty="0">
                <a:solidFill>
                  <a:schemeClr val="bg1"/>
                </a:solidFill>
              </a:rPr>
              <a:t>).</a:t>
            </a:r>
          </a:p>
          <a:p>
            <a:pPr>
              <a:lnSpc>
                <a:spcPct val="90000"/>
              </a:lnSpc>
            </a:pPr>
            <a:r>
              <a:rPr lang="en-US" sz="1500" dirty="0">
                <a:solidFill>
                  <a:schemeClr val="bg1"/>
                </a:solidFill>
              </a:rPr>
              <a:t>Closing</a:t>
            </a:r>
            <a:endParaRPr lang="en-US" sz="1500" b="1" dirty="0">
              <a:solidFill>
                <a:schemeClr val="bg1"/>
              </a:solidFill>
            </a:endParaRPr>
          </a:p>
          <a:p>
            <a:pPr lvl="0">
              <a:lnSpc>
                <a:spcPct val="90000"/>
              </a:lnSpc>
            </a:pPr>
            <a:r>
              <a:rPr lang="en-US" sz="1500" dirty="0">
                <a:solidFill>
                  <a:schemeClr val="bg1"/>
                </a:solidFill>
              </a:rPr>
              <a:t>Savel leaves behind her red dress because now it’s too small for her and goes to the park to play with the other children. How does she feel? (The last picture of the book, presenting a smiley Savel, is colorful, while the previous pages were black and white except from the red dress)</a:t>
            </a:r>
          </a:p>
          <a:p>
            <a:pPr lvl="0">
              <a:lnSpc>
                <a:spcPct val="90000"/>
              </a:lnSpc>
            </a:pPr>
            <a:r>
              <a:rPr lang="en-US" sz="1500" dirty="0">
                <a:solidFill>
                  <a:schemeClr val="bg1"/>
                </a:solidFill>
              </a:rPr>
              <a:t>The children look at pictures showing refuges from Syria and other countries who had to flee their homes and resort to another country, many of them losing their life in the prosses.</a:t>
            </a:r>
          </a:p>
          <a:p>
            <a:pPr>
              <a:lnSpc>
                <a:spcPct val="90000"/>
              </a:lnSpc>
            </a:pPr>
            <a:r>
              <a:rPr lang="en-US" sz="1500" dirty="0">
                <a:solidFill>
                  <a:schemeClr val="bg1"/>
                </a:solidFill>
              </a:rPr>
              <a:t>Assessment &amp; Evaluation</a:t>
            </a:r>
            <a:endParaRPr lang="en-US" sz="1500" b="1" dirty="0">
              <a:solidFill>
                <a:schemeClr val="bg1"/>
              </a:solidFill>
            </a:endParaRPr>
          </a:p>
          <a:p>
            <a:pPr>
              <a:lnSpc>
                <a:spcPct val="90000"/>
              </a:lnSpc>
            </a:pPr>
            <a:r>
              <a:rPr lang="en-US" sz="1500" dirty="0">
                <a:solidFill>
                  <a:schemeClr val="bg1"/>
                </a:solidFill>
              </a:rPr>
              <a:t>Students have a discussion about the story, the refugees and how they would treat people like Savel coming in their country, neighborhood or school.</a:t>
            </a:r>
          </a:p>
          <a:p>
            <a:pPr>
              <a:lnSpc>
                <a:spcPct val="90000"/>
              </a:lnSpc>
            </a:pPr>
            <a:r>
              <a:rPr lang="en-US" sz="1500" dirty="0">
                <a:solidFill>
                  <a:schemeClr val="bg1"/>
                </a:solidFill>
              </a:rPr>
              <a:t>They also write down on a paper depicting a suitcase only one thing they could take with them (like Savel and her red dress) if they had to leave their home (not an electronic one) and explain why they chose the particular object.</a:t>
            </a:r>
          </a:p>
          <a:p>
            <a:pPr>
              <a:lnSpc>
                <a:spcPct val="90000"/>
              </a:lnSpc>
            </a:pPr>
            <a:endParaRPr lang="en-US" sz="900" dirty="0">
              <a:solidFill>
                <a:schemeClr val="bg1"/>
              </a:solidFill>
            </a:endParaRPr>
          </a:p>
        </p:txBody>
      </p:sp>
    </p:spTree>
    <p:extLst>
      <p:ext uri="{BB962C8B-B14F-4D97-AF65-F5344CB8AC3E}">
        <p14:creationId xmlns:p14="http://schemas.microsoft.com/office/powerpoint/2010/main" val="236577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475656" y="0"/>
            <a:ext cx="600264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14356"/>
            <a:ext cx="9358346" cy="5358956"/>
          </a:xfrm>
          <a:prstGeom prst="rect">
            <a:avLst/>
          </a:prstGeom>
          <a:noFill/>
          <a:ln w="9525">
            <a:noFill/>
            <a:miter lim="800000"/>
            <a:headEnd/>
            <a:tailEnd/>
          </a:ln>
          <a:effectLst/>
        </p:spPr>
      </p:pic>
    </p:spTree>
    <p:extLst>
      <p:ext uri="{BB962C8B-B14F-4D97-AF65-F5344CB8AC3E}">
        <p14:creationId xmlns:p14="http://schemas.microsoft.com/office/powerpoint/2010/main" val="325049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571480"/>
            <a:ext cx="10050233" cy="5758622"/>
          </a:xfrm>
          <a:prstGeom prst="rect">
            <a:avLst/>
          </a:prstGeom>
          <a:noFill/>
          <a:ln w="9525">
            <a:noFill/>
            <a:miter lim="800000"/>
            <a:headEnd/>
            <a:tailEnd/>
          </a:ln>
          <a:effectLst/>
        </p:spPr>
      </p:pic>
    </p:spTree>
    <p:extLst>
      <p:ext uri="{BB962C8B-B14F-4D97-AF65-F5344CB8AC3E}">
        <p14:creationId xmlns:p14="http://schemas.microsoft.com/office/powerpoint/2010/main" val="400794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857232"/>
            <a:ext cx="9131721" cy="5214974"/>
          </a:xfrm>
          <a:prstGeom prst="rect">
            <a:avLst/>
          </a:prstGeom>
          <a:noFill/>
          <a:ln w="9525">
            <a:noFill/>
            <a:miter lim="800000"/>
            <a:headEnd/>
            <a:tailEnd/>
          </a:ln>
          <a:effectLst/>
        </p:spPr>
      </p:pic>
    </p:spTree>
    <p:extLst>
      <p:ext uri="{BB962C8B-B14F-4D97-AF65-F5344CB8AC3E}">
        <p14:creationId xmlns:p14="http://schemas.microsoft.com/office/powerpoint/2010/main" val="190027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5784" y="642918"/>
            <a:ext cx="9798040" cy="5592668"/>
          </a:xfrm>
          <a:prstGeom prst="rect">
            <a:avLst/>
          </a:prstGeom>
          <a:noFill/>
          <a:ln w="9525">
            <a:noFill/>
            <a:miter lim="800000"/>
            <a:headEnd/>
            <a:tailEnd/>
          </a:ln>
          <a:effectLst/>
        </p:spPr>
      </p:pic>
    </p:spTree>
    <p:extLst>
      <p:ext uri="{BB962C8B-B14F-4D97-AF65-F5344CB8AC3E}">
        <p14:creationId xmlns:p14="http://schemas.microsoft.com/office/powerpoint/2010/main" val="2746655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3867</TotalTime>
  <Words>806</Words>
  <Application>Microsoft Office PowerPoint</Application>
  <PresentationFormat>On-screen Show (4:3)</PresentationFormat>
  <Paragraphs>37</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A STORY ABOUT REFUGEES</vt:lpstr>
      <vt:lpstr>Lesson Plan Grade level: 1-4th Length of time: 40 minutes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Marina</dc:creator>
  <cp:lastModifiedBy>Andry</cp:lastModifiedBy>
  <cp:revision>321</cp:revision>
  <dcterms:created xsi:type="dcterms:W3CDTF">2014-07-06T06:15:53Z</dcterms:created>
  <dcterms:modified xsi:type="dcterms:W3CDTF">2018-01-23T19:42:36Z</dcterms:modified>
</cp:coreProperties>
</file>