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1" r:id="rId1"/>
  </p:sldMasterIdLst>
  <p:sldIdLst>
    <p:sldId id="256" r:id="rId2"/>
    <p:sldId id="267" r:id="rId3"/>
    <p:sldId id="261" r:id="rId4"/>
    <p:sldId id="257" r:id="rId5"/>
    <p:sldId id="262" r:id="rId6"/>
    <p:sldId id="263" r:id="rId7"/>
    <p:sldId id="264" r:id="rId8"/>
    <p:sldId id="258" r:id="rId9"/>
    <p:sldId id="259" r:id="rId10"/>
    <p:sldId id="265" r:id="rId11"/>
    <p:sldId id="26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8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57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2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5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408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5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6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52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8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4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0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7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4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5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6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0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7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Slika 1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53742" y="357310"/>
            <a:ext cx="1156095" cy="134877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348662" y="357310"/>
            <a:ext cx="1268530" cy="11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  <p:sldLayoutId id="214748402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obullying.com/cyberbullying-examples/" TargetMode="External"/><Relationship Id="rId2" Type="http://schemas.openxmlformats.org/officeDocument/2006/relationships/hyperlink" Target="https://en.wikipedia.org/wiki/Cyberbullying#Law_enforcement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topbullying.gov/cyberbullying/what-is-it/" TargetMode="External"/><Relationship Id="rId4" Type="http://schemas.openxmlformats.org/officeDocument/2006/relationships/hyperlink" Target="https://nobullying.com/how-to-stop-cyber-bully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3484" y="362815"/>
            <a:ext cx="8689976" cy="2509213"/>
          </a:xfrm>
        </p:spPr>
        <p:txBody>
          <a:bodyPr>
            <a:normAutofit/>
          </a:bodyPr>
          <a:lstStyle/>
          <a:p>
            <a:r>
              <a:rPr lang="hr-HR" sz="8800" dirty="0" err="1"/>
              <a:t>Cyberbullying</a:t>
            </a:r>
            <a:endParaRPr lang="hr-HR" sz="8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778" y="3542694"/>
            <a:ext cx="3285465" cy="2191874"/>
          </a:xfrm>
          <a:prstGeom prst="rect">
            <a:avLst/>
          </a:prstGeom>
        </p:spPr>
      </p:pic>
      <p:sp>
        <p:nvSpPr>
          <p:cNvPr id="5" name="Zvijezda: 5 krakova 4"/>
          <p:cNvSpPr/>
          <p:nvPr/>
        </p:nvSpPr>
        <p:spPr>
          <a:xfrm>
            <a:off x="3404103" y="4725908"/>
            <a:ext cx="1883121" cy="1276539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9" y="3542694"/>
            <a:ext cx="2564112" cy="256411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334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5924" y="2786204"/>
            <a:ext cx="10396882" cy="1151965"/>
          </a:xfrm>
        </p:spPr>
        <p:txBody>
          <a:bodyPr/>
          <a:lstStyle/>
          <a:p>
            <a:r>
              <a:rPr lang="hr-HR" dirty="0"/>
              <a:t>How to </a:t>
            </a:r>
            <a:r>
              <a:rPr lang="hr-HR" dirty="0" err="1"/>
              <a:t>prevent</a:t>
            </a:r>
            <a:r>
              <a:rPr lang="hr-HR" dirty="0"/>
              <a:t> </a:t>
            </a:r>
            <a:r>
              <a:rPr lang="hr-HR" dirty="0" err="1"/>
              <a:t>cyberbullying</a:t>
            </a:r>
            <a:r>
              <a:rPr lang="hr-HR" dirty="0"/>
              <a:t>?</a:t>
            </a:r>
          </a:p>
        </p:txBody>
      </p:sp>
      <p:sp>
        <p:nvSpPr>
          <p:cNvPr id="3" name="Akcijski gumb: Natrag ili Prethodno 6">
            <a:hlinkClick r:id="" action="ppaction://hlinkshowjump?jump=previousslide" highlightClick="1"/>
          </p:cNvPr>
          <p:cNvSpPr/>
          <p:nvPr/>
        </p:nvSpPr>
        <p:spPr>
          <a:xfrm>
            <a:off x="262551" y="5634746"/>
            <a:ext cx="579422" cy="624689"/>
          </a:xfrm>
          <a:prstGeom prst="actionButtonBackPrevio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1681923" y="5634746"/>
            <a:ext cx="597529" cy="624689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olazno 5">
            <a:hlinkClick r:id="rId2" action="ppaction://hlinksldjump" highlightClick="1"/>
          </p:cNvPr>
          <p:cNvSpPr/>
          <p:nvPr/>
        </p:nvSpPr>
        <p:spPr>
          <a:xfrm>
            <a:off x="906528" y="5651996"/>
            <a:ext cx="733330" cy="624689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13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304090" y="633882"/>
            <a:ext cx="65098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r-Latn-RS" altLang="sr-Latn-RS" sz="2800" b="1" cap="none" dirty="0" err="1">
                <a:latin typeface="Arial" panose="020B0604020202020204" pitchFamily="34" charset="0"/>
              </a:rPr>
              <a:t>How</a:t>
            </a:r>
            <a:r>
              <a:rPr lang="sr-Latn-RS" altLang="sr-Latn-RS" sz="2800" b="1" cap="none" dirty="0">
                <a:latin typeface="Arial" panose="020B0604020202020204" pitchFamily="34" charset="0"/>
              </a:rPr>
              <a:t> to </a:t>
            </a:r>
            <a:r>
              <a:rPr lang="sr-Latn-RS" altLang="sr-Latn-RS" sz="2800" b="1" cap="none" dirty="0" err="1">
                <a:latin typeface="Arial" panose="020B0604020202020204" pitchFamily="34" charset="0"/>
              </a:rPr>
              <a:t>prevent</a:t>
            </a:r>
            <a:r>
              <a:rPr lang="sr-Latn-RS" altLang="sr-Latn-RS" sz="2800" b="1" cap="none" dirty="0">
                <a:latin typeface="Arial" panose="020B0604020202020204" pitchFamily="34" charset="0"/>
              </a:rPr>
              <a:t> </a:t>
            </a:r>
            <a:r>
              <a:rPr lang="sr-Latn-RS" altLang="sr-Latn-RS" sz="2800" b="1" cap="none" dirty="0" err="1">
                <a:latin typeface="Arial" panose="020B0604020202020204" pitchFamily="34" charset="0"/>
              </a:rPr>
              <a:t>cyberbullying</a:t>
            </a:r>
            <a:r>
              <a:rPr lang="sr-Latn-RS" altLang="sr-Latn-RS" sz="2800" cap="none" dirty="0">
                <a:latin typeface="Arial" panose="020B0604020202020204" pitchFamily="34" charset="0"/>
              </a:rPr>
              <a:t>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sr-Latn-RS" altLang="sr-Latn-R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1907264" y="975683"/>
            <a:ext cx="82145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SAVE THE EVIDENCE. TAKE SCREENSHOTS, SAVE EMAILS AND TEXTS</a:t>
            </a:r>
            <a:r>
              <a:rPr lang="hr-HR" sz="2000" b="1" dirty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</a:rPr>
              <a:t>AND KEEP ON FILE ANY VOICEMAILS. ONCE YOU DO COME FORWARD AND TELL SOMEONE ABOUT THE CYBER BULLYING YOU CAN USE THE EVIDENCE TO SUPPORT YOUR CLAIM.</a:t>
            </a:r>
            <a:endParaRPr lang="hr-HR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TELL THE POLICE</a:t>
            </a:r>
            <a:r>
              <a:rPr lang="hr-HR" sz="2000" b="1" dirty="0">
                <a:latin typeface="Arial Narrow" panose="020B0606020202030204" pitchFamily="34" charset="0"/>
              </a:rPr>
              <a:t> OR ADULT PERSON</a:t>
            </a:r>
            <a:r>
              <a:rPr lang="en-US" sz="2000" b="1" dirty="0">
                <a:latin typeface="Arial Narrow" panose="020B0606020202030204" pitchFamily="34" charset="0"/>
              </a:rPr>
              <a:t>. IF SOMEONE IS CYBER BULLYING YOU IN INAPPROPRIATE SEXUAL WAYS, POLICE MIGHT NEED TO COME INTO PLAY. </a:t>
            </a:r>
            <a:endParaRPr lang="hr-HR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PREVENT COMMUNICATION. ALTHOUGH WITH CYBER BULLYING IT IS HARD TO STOP COMMUNICATION DUE TO THE AMOUNT OF ACCOUNTS A PERSON CAN CREATE, BEGIN THE PROCESS BY BLOCKING THEIR EMAIL ADDRESS AND PHONE NUMBER, AND DELETING THEM FROM YOUR SOCIAL CIRCLES.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Akcijski gumb: Polazno 1">
            <a:hlinkClick r:id="rId2" action="ppaction://hlinksldjump" highlightClick="1"/>
          </p:cNvPr>
          <p:cNvSpPr/>
          <p:nvPr/>
        </p:nvSpPr>
        <p:spPr>
          <a:xfrm>
            <a:off x="919425" y="5674631"/>
            <a:ext cx="685046" cy="57942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1681923" y="5674631"/>
            <a:ext cx="597529" cy="624689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Natrag ili Prethodno 6">
            <a:hlinkClick r:id="" action="ppaction://hlinkshowjump?jump=previousslide" highlightClick="1"/>
          </p:cNvPr>
          <p:cNvSpPr/>
          <p:nvPr/>
        </p:nvSpPr>
        <p:spPr>
          <a:xfrm>
            <a:off x="262551" y="5651998"/>
            <a:ext cx="579422" cy="624689"/>
          </a:xfrm>
          <a:prstGeom prst="actionButtonBackPrevio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79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235390" y="1747320"/>
            <a:ext cx="5539124" cy="4390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/>
              <a:t>Sources</a:t>
            </a:r>
            <a:r>
              <a:rPr lang="hr-HR" dirty="0"/>
              <a:t>: </a:t>
            </a:r>
            <a:r>
              <a:rPr lang="hr-HR" dirty="0">
                <a:hlinkClick r:id="rId2"/>
              </a:rPr>
              <a:t>https://en.wikipedia.org/wiki/Cyberbullying#Law_enforcement</a:t>
            </a:r>
            <a:r>
              <a:rPr lang="hr-HR" dirty="0"/>
              <a:t>      </a:t>
            </a:r>
          </a:p>
          <a:p>
            <a:pPr marL="0" indent="0">
              <a:buNone/>
            </a:pPr>
            <a:r>
              <a:rPr lang="hr-HR" dirty="0">
                <a:hlinkClick r:id="rId3"/>
              </a:rPr>
              <a:t>https://nobullying.com/cyberbullying-examples/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4"/>
              </a:rPr>
              <a:t>https://nobullying.com/how-to-stop-cyber-bullying/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5"/>
              </a:rPr>
              <a:t>https://www.stopbullying.gov/cyberbullying/what-is-it/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b="1" cap="none" dirty="0">
                <a:latin typeface="Arial Narrow" panose="020B0606020202030204" pitchFamily="34" charset="0"/>
              </a:rPr>
              <a:t>OŠ Vladimira </a:t>
            </a:r>
            <a:r>
              <a:rPr lang="hr-HR" b="1" cap="none">
                <a:latin typeface="Arial Narrow" panose="020B0606020202030204" pitchFamily="34" charset="0"/>
              </a:rPr>
              <a:t>Nazora </a:t>
            </a:r>
            <a:r>
              <a:rPr lang="hr-HR" b="1" cap="none" smtClean="0">
                <a:latin typeface="Arial Narrow" panose="020B0606020202030204" pitchFamily="34" charset="0"/>
              </a:rPr>
              <a:t>Pribislavec, Croatia </a:t>
            </a:r>
            <a:endParaRPr lang="hr-HR" b="1" cap="none" dirty="0">
              <a:latin typeface="Arial Narrow" panose="020B0606020202030204" pitchFamily="34" charset="0"/>
            </a:endParaRPr>
          </a:p>
          <a:p>
            <a:r>
              <a:rPr lang="hr-HR" b="1" cap="none" dirty="0">
                <a:latin typeface="Arial Narrow" panose="020B0606020202030204" pitchFamily="34" charset="0"/>
              </a:rPr>
              <a:t>eTwinning </a:t>
            </a:r>
            <a:r>
              <a:rPr lang="hr-HR" b="1" cap="none">
                <a:latin typeface="Arial Narrow" panose="020B0606020202030204" pitchFamily="34" charset="0"/>
              </a:rPr>
              <a:t>project </a:t>
            </a:r>
            <a:r>
              <a:rPr lang="hr-HR" b="1" cap="none" smtClean="0">
                <a:latin typeface="Arial Narrow" panose="020B0606020202030204" pitchFamily="34" charset="0"/>
              </a:rPr>
              <a:t>Digital </a:t>
            </a:r>
            <a:r>
              <a:rPr lang="hr-HR" b="1" cap="none" dirty="0">
                <a:latin typeface="Arial Narrow" panose="020B0606020202030204" pitchFamily="34" charset="0"/>
              </a:rPr>
              <a:t>C</a:t>
            </a:r>
            <a:r>
              <a:rPr lang="hr-HR" b="1" cap="none" smtClean="0">
                <a:latin typeface="Arial Narrow" panose="020B0606020202030204" pitchFamily="34" charset="0"/>
              </a:rPr>
              <a:t>itizenship</a:t>
            </a:r>
            <a:endParaRPr lang="hr-HR" b="1" cap="none" dirty="0">
              <a:latin typeface="Arial Narrow" panose="020B0606020202030204" pitchFamily="34" charset="0"/>
            </a:endParaRPr>
          </a:p>
          <a:p>
            <a:r>
              <a:rPr lang="hr-HR" b="1" cap="none" dirty="0">
                <a:latin typeface="Arial Narrow" panose="020B0606020202030204" pitchFamily="34" charset="0"/>
              </a:rPr>
              <a:t>Made </a:t>
            </a:r>
            <a:r>
              <a:rPr lang="hr-HR" b="1" cap="none">
                <a:latin typeface="Arial Narrow" panose="020B0606020202030204" pitchFamily="34" charset="0"/>
              </a:rPr>
              <a:t>by</a:t>
            </a:r>
            <a:r>
              <a:rPr lang="hr-HR" b="1" cap="none" smtClean="0">
                <a:latin typeface="Arial Narrow" panose="020B0606020202030204" pitchFamily="34" charset="0"/>
              </a:rPr>
              <a:t>: Izabella, Adela and Simona</a:t>
            </a:r>
            <a:endParaRPr lang="hr-HR" b="1" cap="none" dirty="0">
              <a:latin typeface="Arial Narrow" panose="020B0606020202030204" pitchFamily="34" charset="0"/>
            </a:endParaRPr>
          </a:p>
          <a:p>
            <a:r>
              <a:rPr lang="hr-HR" b="1" cap="none" smtClean="0">
                <a:latin typeface="Arial Narrow" panose="020B0606020202030204" pitchFamily="34" charset="0"/>
              </a:rPr>
              <a:t>January - February </a:t>
            </a:r>
            <a:r>
              <a:rPr lang="hr-HR" b="1" cap="none" dirty="0">
                <a:latin typeface="Arial Narrow" panose="020B0606020202030204" pitchFamily="34" charset="0"/>
              </a:rPr>
              <a:t>2017</a:t>
            </a:r>
          </a:p>
          <a:p>
            <a:r>
              <a:rPr lang="hr-HR" b="1" cap="none" smtClean="0">
                <a:latin typeface="Arial Narrow" panose="020B0606020202030204" pitchFamily="34" charset="0"/>
              </a:rPr>
              <a:t>8th grade</a:t>
            </a:r>
            <a:endParaRPr lang="hr-HR" b="1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6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797293" y="1529241"/>
            <a:ext cx="10394707" cy="3311189"/>
          </a:xfrm>
        </p:spPr>
        <p:txBody>
          <a:bodyPr/>
          <a:lstStyle/>
          <a:p>
            <a:r>
              <a:rPr lang="hr-HR" sz="4400" dirty="0" err="1">
                <a:hlinkClick r:id="rId2" action="ppaction://hlinksldjump"/>
              </a:rPr>
              <a:t>What</a:t>
            </a:r>
            <a:r>
              <a:rPr lang="hr-HR" sz="4400" dirty="0">
                <a:hlinkClick r:id="rId2" action="ppaction://hlinksldjump"/>
              </a:rPr>
              <a:t> is </a:t>
            </a:r>
            <a:r>
              <a:rPr lang="hr-HR" sz="4400" dirty="0" err="1">
                <a:hlinkClick r:id="rId2" action="ppaction://hlinksldjump"/>
              </a:rPr>
              <a:t>cyberbullying</a:t>
            </a:r>
            <a:r>
              <a:rPr lang="hr-HR" sz="4400" dirty="0">
                <a:hlinkClick r:id="rId2" action="ppaction://hlinksldjump"/>
              </a:rPr>
              <a:t>?</a:t>
            </a:r>
            <a:endParaRPr lang="hr-HR" sz="4400" dirty="0"/>
          </a:p>
          <a:p>
            <a:r>
              <a:rPr lang="hr-HR" sz="4400" dirty="0" err="1">
                <a:hlinkClick r:id="rId3" action="ppaction://hlinksldjump"/>
              </a:rPr>
              <a:t>Examples</a:t>
            </a:r>
            <a:r>
              <a:rPr lang="hr-HR" sz="4400" dirty="0">
                <a:hlinkClick r:id="rId3" action="ppaction://hlinksldjump"/>
              </a:rPr>
              <a:t> </a:t>
            </a:r>
            <a:r>
              <a:rPr lang="hr-HR" sz="4400" dirty="0" err="1">
                <a:hlinkClick r:id="rId3" action="ppaction://hlinksldjump"/>
              </a:rPr>
              <a:t>of</a:t>
            </a:r>
            <a:r>
              <a:rPr lang="hr-HR" sz="4400" dirty="0">
                <a:hlinkClick r:id="rId3" action="ppaction://hlinksldjump"/>
              </a:rPr>
              <a:t> </a:t>
            </a:r>
            <a:r>
              <a:rPr lang="hr-HR" sz="4400" dirty="0" err="1">
                <a:hlinkClick r:id="rId3" action="ppaction://hlinksldjump"/>
              </a:rPr>
              <a:t>cyberbullying</a:t>
            </a:r>
            <a:endParaRPr lang="hr-HR" sz="4400" dirty="0"/>
          </a:p>
          <a:p>
            <a:r>
              <a:rPr lang="hr-HR" sz="4400" dirty="0">
                <a:hlinkClick r:id="rId4" action="ppaction://hlinksldjump"/>
              </a:rPr>
              <a:t>How to </a:t>
            </a:r>
            <a:r>
              <a:rPr lang="hr-HR" sz="4400" dirty="0" err="1">
                <a:hlinkClick r:id="rId4" action="ppaction://hlinksldjump"/>
              </a:rPr>
              <a:t>prevent</a:t>
            </a:r>
            <a:r>
              <a:rPr lang="hr-HR" sz="4400" dirty="0">
                <a:hlinkClick r:id="rId4" action="ppaction://hlinksldjump"/>
              </a:rPr>
              <a:t> </a:t>
            </a:r>
            <a:r>
              <a:rPr lang="hr-HR" sz="4400" dirty="0" err="1">
                <a:hlinkClick r:id="rId4" action="ppaction://hlinksldjump"/>
              </a:rPr>
              <a:t>cyberbullying</a:t>
            </a:r>
            <a:r>
              <a:rPr lang="hr-HR" sz="4400" dirty="0">
                <a:hlinkClick r:id="rId4" action="ppaction://hlinksldjump"/>
              </a:rPr>
              <a:t>?</a:t>
            </a:r>
            <a:endParaRPr lang="hr-HR" sz="4400" dirty="0">
              <a:latin typeface="Comic Sans MS" panose="030F0702030302020204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640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36817" y="2148553"/>
            <a:ext cx="10364451" cy="1596177"/>
          </a:xfrm>
        </p:spPr>
        <p:txBody>
          <a:bodyPr/>
          <a:lstStyle/>
          <a:p>
            <a:r>
              <a:rPr lang="hr-HR" dirty="0" err="1">
                <a:latin typeface="+mn-lt"/>
              </a:rPr>
              <a:t>What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is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cyberbullying</a:t>
            </a:r>
            <a:r>
              <a:rPr lang="hr-HR" dirty="0">
                <a:latin typeface="+mn-lt"/>
              </a:rPr>
              <a:t>?</a:t>
            </a:r>
          </a:p>
        </p:txBody>
      </p:sp>
      <p:sp>
        <p:nvSpPr>
          <p:cNvPr id="4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1704414" y="5651997"/>
            <a:ext cx="597529" cy="624689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Polazno 7">
            <a:hlinkClick r:id="rId2" action="ppaction://hlinksldjump" highlightClick="1"/>
          </p:cNvPr>
          <p:cNvSpPr/>
          <p:nvPr/>
        </p:nvSpPr>
        <p:spPr>
          <a:xfrm>
            <a:off x="906528" y="5651996"/>
            <a:ext cx="733330" cy="624689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90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05960" y="592125"/>
            <a:ext cx="10131425" cy="1456267"/>
          </a:xfrm>
        </p:spPr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cyberbullying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24458" y="1723766"/>
            <a:ext cx="5198702" cy="4344692"/>
          </a:xfrm>
        </p:spPr>
        <p:txBody>
          <a:bodyPr/>
          <a:lstStyle/>
          <a:p>
            <a:r>
              <a:rPr lang="en-US" dirty="0"/>
              <a:t>Cyberbullying is bullying that takes place using electronic technology. </a:t>
            </a:r>
            <a:endParaRPr lang="hr-HR" dirty="0"/>
          </a:p>
          <a:p>
            <a:r>
              <a:rPr lang="en-US" dirty="0"/>
              <a:t> Electronic technology includes devices and equipment such as cell phones, computers, and tablets as well as communication tools including social media sites, text messages, chat, and website</a:t>
            </a:r>
            <a:r>
              <a:rPr lang="hr-HR" dirty="0"/>
              <a:t>s.</a:t>
            </a:r>
          </a:p>
          <a:p>
            <a:r>
              <a:rPr lang="en-US" dirty="0"/>
              <a:t>Cyberbullying has become increasingly common, especially </a:t>
            </a:r>
            <a:r>
              <a:rPr lang="en-US"/>
              <a:t>among </a:t>
            </a:r>
            <a:r>
              <a:rPr lang="en-US" smtClean="0"/>
              <a:t>teenagers</a:t>
            </a:r>
            <a:r>
              <a:rPr lang="hr-HR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22" y="2048392"/>
            <a:ext cx="4020066" cy="4020066"/>
          </a:xfrm>
          <a:prstGeom prst="rect">
            <a:avLst/>
          </a:prstGeom>
        </p:spPr>
      </p:pic>
      <p:sp>
        <p:nvSpPr>
          <p:cNvPr id="5" name="Akcijski gumb: Polazno 4">
            <a:hlinkClick r:id="rId3" action="ppaction://hlinksldjump" highlightClick="1"/>
          </p:cNvPr>
          <p:cNvSpPr/>
          <p:nvPr/>
        </p:nvSpPr>
        <p:spPr>
          <a:xfrm>
            <a:off x="924458" y="6085710"/>
            <a:ext cx="606582" cy="624689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Akcijski gumb: Natrag ili Prethodno 5">
            <a:hlinkClick r:id="" action="ppaction://hlinkshowjump?jump=previousslide" highlightClick="1"/>
          </p:cNvPr>
          <p:cNvSpPr/>
          <p:nvPr/>
        </p:nvSpPr>
        <p:spPr>
          <a:xfrm>
            <a:off x="271605" y="6068458"/>
            <a:ext cx="579422" cy="624689"/>
          </a:xfrm>
          <a:prstGeom prst="actionButtonBackPrevio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1604471" y="6068458"/>
            <a:ext cx="597529" cy="624689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30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267486"/>
            <a:ext cx="4835176" cy="452371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Research has demonstrated a number of serious consequences of cyberbullying victimization.</a:t>
            </a:r>
            <a:endParaRPr lang="hr-HR" b="1" baseline="30000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Victims may have lower self-esteem, increased suicidal ideation, and a variety of emotional responses, retaliating, being scared, frustrated, angry, and depressed</a:t>
            </a:r>
            <a:r>
              <a:rPr lang="hr-HR" b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7452" r="22539"/>
          <a:stretch/>
        </p:blipFill>
        <p:spPr>
          <a:xfrm>
            <a:off x="6785658" y="1928387"/>
            <a:ext cx="3414874" cy="2675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kcijski gumb: Polazno 3">
            <a:hlinkClick r:id="rId3" action="ppaction://hlinksldjump" highlightClick="1"/>
          </p:cNvPr>
          <p:cNvSpPr/>
          <p:nvPr/>
        </p:nvSpPr>
        <p:spPr>
          <a:xfrm>
            <a:off x="913774" y="5651999"/>
            <a:ext cx="606582" cy="624689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Akcijski gumb: Natrag ili Prethodno 4">
            <a:hlinkClick r:id="" action="ppaction://hlinkshowjump?jump=previousslide" highlightClick="1"/>
          </p:cNvPr>
          <p:cNvSpPr/>
          <p:nvPr/>
        </p:nvSpPr>
        <p:spPr>
          <a:xfrm>
            <a:off x="262551" y="5651998"/>
            <a:ext cx="579422" cy="624689"/>
          </a:xfrm>
          <a:prstGeom prst="actionButtonBackPrevio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1592157" y="5651997"/>
            <a:ext cx="597529" cy="624689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6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1303" y="2275301"/>
            <a:ext cx="10364451" cy="1596177"/>
          </a:xfrm>
        </p:spPr>
        <p:txBody>
          <a:bodyPr/>
          <a:lstStyle/>
          <a:p>
            <a:r>
              <a:rPr lang="hr-HR" dirty="0" err="1"/>
              <a:t>Examples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cyberbullying</a:t>
            </a:r>
            <a:endParaRPr lang="hr-HR" dirty="0"/>
          </a:p>
        </p:txBody>
      </p:sp>
      <p:sp>
        <p:nvSpPr>
          <p:cNvPr id="3" name="Akcijski gumb: Natrag ili Prethodno 6">
            <a:hlinkClick r:id="" action="ppaction://hlinkshowjump?jump=previousslide" highlightClick="1"/>
          </p:cNvPr>
          <p:cNvSpPr/>
          <p:nvPr/>
        </p:nvSpPr>
        <p:spPr>
          <a:xfrm>
            <a:off x="262551" y="5651998"/>
            <a:ext cx="579422" cy="624689"/>
          </a:xfrm>
          <a:prstGeom prst="actionButtonBackPrevio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1681923" y="5674631"/>
            <a:ext cx="597529" cy="624689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olazno 5">
            <a:hlinkClick r:id="rId2" action="ppaction://hlinksldjump" highlightClick="1"/>
          </p:cNvPr>
          <p:cNvSpPr/>
          <p:nvPr/>
        </p:nvSpPr>
        <p:spPr>
          <a:xfrm>
            <a:off x="906528" y="5651996"/>
            <a:ext cx="733330" cy="624689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82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1332" y="499897"/>
            <a:ext cx="8670688" cy="1216761"/>
          </a:xfrm>
        </p:spPr>
        <p:txBody>
          <a:bodyPr/>
          <a:lstStyle/>
          <a:p>
            <a:r>
              <a:rPr lang="hr-HR" dirty="0" err="1"/>
              <a:t>Examples</a:t>
            </a:r>
            <a:r>
              <a:rPr lang="hr-HR" dirty="0"/>
              <a:t> </a:t>
            </a:r>
            <a:r>
              <a:rPr lang="hr-HR" err="1"/>
              <a:t>of</a:t>
            </a:r>
            <a:r>
              <a:rPr lang="hr-HR"/>
              <a:t> </a:t>
            </a:r>
            <a:r>
              <a:rPr lang="hr-HR" smtClean="0"/>
              <a:t>cyberbullying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52049" y="1472310"/>
            <a:ext cx="5206368" cy="4349068"/>
          </a:xfrm>
        </p:spPr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Examples of cyberbullying include mean text messages or emails, rumors sent by email or posted on social networking sites, and embarrassing pictures, videos, websites</a:t>
            </a:r>
            <a:r>
              <a:rPr lang="hr-HR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or fake profiles.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418907" y="2435382"/>
            <a:ext cx="460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65" y="2042582"/>
            <a:ext cx="3062335" cy="306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kcijski gumb: Polazno 6">
            <a:hlinkClick r:id="rId3" action="ppaction://hlinksldjump" highlightClick="1"/>
          </p:cNvPr>
          <p:cNvSpPr/>
          <p:nvPr/>
        </p:nvSpPr>
        <p:spPr>
          <a:xfrm>
            <a:off x="905347" y="5376522"/>
            <a:ext cx="615636" cy="598765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Naprijed ili Dalje 7">
            <a:hlinkClick r:id="" action="ppaction://hlinkshowjump?jump=nextslide" highlightClick="1"/>
          </p:cNvPr>
          <p:cNvSpPr/>
          <p:nvPr/>
        </p:nvSpPr>
        <p:spPr>
          <a:xfrm>
            <a:off x="1602463" y="5376522"/>
            <a:ext cx="597529" cy="624689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Natrag ili Prethodno 8">
            <a:hlinkClick r:id="" action="ppaction://hlinkshowjump?jump=previousslide" highlightClick="1"/>
          </p:cNvPr>
          <p:cNvSpPr/>
          <p:nvPr/>
        </p:nvSpPr>
        <p:spPr>
          <a:xfrm>
            <a:off x="244445" y="5376522"/>
            <a:ext cx="579422" cy="624689"/>
          </a:xfrm>
          <a:prstGeom prst="actionButtonBackPrevio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740578" y="264484"/>
            <a:ext cx="8127700" cy="4135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err="1"/>
              <a:t>Cyberstalking</a:t>
            </a:r>
            <a:endParaRPr lang="hr-HR" sz="2800" b="1" dirty="0"/>
          </a:p>
          <a:p>
            <a:r>
              <a:rPr lang="en-US" b="1" dirty="0">
                <a:latin typeface="Arial Narrow" panose="020B0606020202030204" pitchFamily="34" charset="0"/>
              </a:rPr>
              <a:t>Cyberstalking is a form of online harassment in which the perpetrator uses electronic communications to stalk a victim. Cyberstalking is considered more dangerous than other forms of cyberbullying because it generally involves a credible threat to the safety of the victim. </a:t>
            </a:r>
            <a:r>
              <a:rPr lang="en-US" b="1" dirty="0" err="1">
                <a:latin typeface="Arial Narrow" panose="020B0606020202030204" pitchFamily="34" charset="0"/>
              </a:rPr>
              <a:t>Cyberstalkers</a:t>
            </a:r>
            <a:r>
              <a:rPr lang="en-US" b="1" dirty="0">
                <a:latin typeface="Arial Narrow" panose="020B0606020202030204" pitchFamily="34" charset="0"/>
              </a:rPr>
              <a:t> may send repeated messages intended to threaten or harass their victim. </a:t>
            </a:r>
            <a:endParaRPr lang="hr-HR" b="1" dirty="0">
              <a:latin typeface="Arial Narrow" panose="020B0606020202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92" y="3924207"/>
            <a:ext cx="2807598" cy="159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193" y="3784488"/>
            <a:ext cx="2328168" cy="162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kcijski gumb: Polazno 5">
            <a:hlinkClick r:id="rId4" action="ppaction://hlinksldjump" highlightClick="1"/>
          </p:cNvPr>
          <p:cNvSpPr/>
          <p:nvPr/>
        </p:nvSpPr>
        <p:spPr>
          <a:xfrm>
            <a:off x="950614" y="5376522"/>
            <a:ext cx="615636" cy="598765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1672148" y="5376522"/>
            <a:ext cx="597529" cy="624689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Natrag ili Prethodno 7">
            <a:hlinkClick r:id="" action="ppaction://hlinkshowjump?jump=previousslide" highlightClick="1"/>
          </p:cNvPr>
          <p:cNvSpPr/>
          <p:nvPr/>
        </p:nvSpPr>
        <p:spPr>
          <a:xfrm>
            <a:off x="271605" y="5376522"/>
            <a:ext cx="579422" cy="624689"/>
          </a:xfrm>
          <a:prstGeom prst="actionButtonBackPrevio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11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703872" y="94591"/>
            <a:ext cx="8671400" cy="468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err="1"/>
              <a:t>Trolling</a:t>
            </a:r>
            <a:endParaRPr lang="hr-HR" sz="2400" b="1" dirty="0"/>
          </a:p>
          <a:p>
            <a:r>
              <a:rPr lang="en-US" b="1" dirty="0">
                <a:latin typeface="Arial Narrow" panose="020B0606020202030204" pitchFamily="34" charset="0"/>
              </a:rPr>
              <a:t>Internet trolling is a common form of bullying over the Internet in an online community (such as in online gaming or social media) in order to elicit a reaction, disruption, or for their own personal amusement.</a:t>
            </a:r>
            <a:endParaRPr lang="hr-HR" b="1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Internet trolls intentionally try to provoke or offend others in order to elicit a reaction. </a:t>
            </a:r>
            <a:endParaRPr lang="hr-HR" b="1" dirty="0">
              <a:latin typeface="Arial Narrow" panose="020B0606020202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81" y="3822847"/>
            <a:ext cx="2447688" cy="155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kcijski gumb: Polazno 4">
            <a:hlinkClick r:id="rId3" action="ppaction://hlinksldjump" highlightClick="1"/>
          </p:cNvPr>
          <p:cNvSpPr/>
          <p:nvPr/>
        </p:nvSpPr>
        <p:spPr>
          <a:xfrm>
            <a:off x="950614" y="5376522"/>
            <a:ext cx="615636" cy="598765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1676850" y="5376522"/>
            <a:ext cx="597529" cy="624689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Natrag ili Prethodno 6">
            <a:hlinkClick r:id="" action="ppaction://hlinkshowjump?jump=previousslide" highlightClick="1"/>
          </p:cNvPr>
          <p:cNvSpPr/>
          <p:nvPr/>
        </p:nvSpPr>
        <p:spPr>
          <a:xfrm>
            <a:off x="260592" y="5363559"/>
            <a:ext cx="579422" cy="624689"/>
          </a:xfrm>
          <a:prstGeom prst="actionButtonBackPrevio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42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Prilagođeno 9">
      <a:dk1>
        <a:sysClr val="windowText" lastClr="000000"/>
      </a:dk1>
      <a:lt1>
        <a:sysClr val="window" lastClr="FFFFFF"/>
      </a:lt1>
      <a:dk2>
        <a:srgbClr val="03F392"/>
      </a:dk2>
      <a:lt2>
        <a:srgbClr val="03F392"/>
      </a:lt2>
      <a:accent1>
        <a:srgbClr val="03F392"/>
      </a:accent1>
      <a:accent2>
        <a:srgbClr val="03F392"/>
      </a:accent2>
      <a:accent3>
        <a:srgbClr val="03F392"/>
      </a:accent3>
      <a:accent4>
        <a:srgbClr val="02B66D"/>
      </a:accent4>
      <a:accent5>
        <a:srgbClr val="03F392"/>
      </a:accent5>
      <a:accent6>
        <a:srgbClr val="03F392"/>
      </a:accent6>
      <a:hlink>
        <a:srgbClr val="02B66D"/>
      </a:hlink>
      <a:folHlink>
        <a:srgbClr val="62FDBE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događaja]]</Template>
  <TotalTime>248</TotalTime>
  <Words>390</Words>
  <Application>Microsoft Office PowerPoint</Application>
  <PresentationFormat>Široki zaslon</PresentationFormat>
  <Paragraphs>36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Comic Sans MS</vt:lpstr>
      <vt:lpstr>Impact</vt:lpstr>
      <vt:lpstr>Glavni događaj</vt:lpstr>
      <vt:lpstr>Cyberbullying</vt:lpstr>
      <vt:lpstr>PowerPointova prezentacija</vt:lpstr>
      <vt:lpstr>What is cyberbullying?</vt:lpstr>
      <vt:lpstr>What is cyberbullying?</vt:lpstr>
      <vt:lpstr>PowerPointova prezentacija</vt:lpstr>
      <vt:lpstr>Examples of cyberbullying</vt:lpstr>
      <vt:lpstr>Examples of cyberbullying</vt:lpstr>
      <vt:lpstr>PowerPointova prezentacija</vt:lpstr>
      <vt:lpstr>PowerPointova prezentacija</vt:lpstr>
      <vt:lpstr>How to prevent cyberbullying?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Cyberbullying</dc:title>
  <dc:creator>ucenik</dc:creator>
  <cp:lastModifiedBy>II. OŠ ČAKOVEC</cp:lastModifiedBy>
  <cp:revision>27</cp:revision>
  <dcterms:created xsi:type="dcterms:W3CDTF">2017-02-02T09:40:46Z</dcterms:created>
  <dcterms:modified xsi:type="dcterms:W3CDTF">2017-02-10T14:52:21Z</dcterms:modified>
</cp:coreProperties>
</file>