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6" r:id="rId3"/>
    <p:sldId id="267" r:id="rId4"/>
    <p:sldId id="257" r:id="rId5"/>
    <p:sldId id="258" r:id="rId6"/>
    <p:sldId id="260" r:id="rId7"/>
    <p:sldId id="268" r:id="rId8"/>
    <p:sldId id="265" r:id="rId9"/>
    <p:sldId id="263" r:id="rId10"/>
    <p:sldId id="262" r:id="rId11"/>
    <p:sldId id="270" r:id="rId12"/>
    <p:sldId id="261" r:id="rId13"/>
    <p:sldId id="269" r:id="rId14"/>
    <p:sldId id="264" r:id="rId15"/>
    <p:sldId id="259" r:id="rId16"/>
    <p:sldId id="271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439" y="64031"/>
            <a:ext cx="821213" cy="81756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90" y="178182"/>
            <a:ext cx="959864" cy="70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12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3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58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848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98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86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298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7517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63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1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296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600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46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861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54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64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9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F2BEFD-5B28-4EAE-AB32-3D4A5C66D0D9}" type="datetimeFigureOut">
              <a:rPr lang="hr-HR" smtClean="0"/>
              <a:t>2.2.2017.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7329" y="22383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D46B01-B463-4874-9F45-9042CFD85554}" type="slidenum">
              <a:rPr lang="hr-HR" smtClean="0"/>
              <a:t>‹#›</a:t>
            </a:fld>
            <a:endParaRPr lang="hr-HR"/>
          </a:p>
        </p:txBody>
      </p:sp>
      <p:pic>
        <p:nvPicPr>
          <p:cNvPr id="14" name="Slika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803" y="103094"/>
            <a:ext cx="695616" cy="692525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8" y="232185"/>
            <a:ext cx="981574" cy="719322"/>
          </a:xfrm>
          <a:prstGeom prst="rect">
            <a:avLst/>
          </a:prstGeom>
        </p:spPr>
      </p:pic>
      <p:sp>
        <p:nvSpPr>
          <p:cNvPr id="16" name="Akcijski gumb: Natrag ili Prethodno 15">
            <a:hlinkClick r:id="" action="ppaction://hlinkshowjump?jump=previousslide" highlightClick="1"/>
          </p:cNvPr>
          <p:cNvSpPr/>
          <p:nvPr userDrawn="1"/>
        </p:nvSpPr>
        <p:spPr>
          <a:xfrm>
            <a:off x="328196" y="6190257"/>
            <a:ext cx="579135" cy="550182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Akcijski gumb: Polazni 16">
            <a:hlinkClick r:id="rId21" action="ppaction://hlinksldjump" highlightClick="1"/>
          </p:cNvPr>
          <p:cNvSpPr/>
          <p:nvPr userDrawn="1"/>
        </p:nvSpPr>
        <p:spPr>
          <a:xfrm>
            <a:off x="1036335" y="6190258"/>
            <a:ext cx="676577" cy="550182"/>
          </a:xfrm>
          <a:prstGeom prst="actionButtonHo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Akcijski gumb: Naprijed ili dalje 17">
            <a:hlinkClick r:id="" action="ppaction://hlinkshowjump?jump=nextslide" highlightClick="1"/>
          </p:cNvPr>
          <p:cNvSpPr/>
          <p:nvPr userDrawn="1"/>
        </p:nvSpPr>
        <p:spPr>
          <a:xfrm>
            <a:off x="1841916" y="6190257"/>
            <a:ext cx="635681" cy="550182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23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45707" y="1491049"/>
            <a:ext cx="8257315" cy="2505218"/>
          </a:xfrm>
        </p:spPr>
        <p:txBody>
          <a:bodyPr>
            <a:noAutofit/>
          </a:bodyPr>
          <a:lstStyle/>
          <a:p>
            <a:r>
              <a:rPr lang="hr-HR" sz="8000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Cyberbullying</a:t>
            </a:r>
            <a:r>
              <a:rPr lang="hr-HR" sz="8000" b="1" dirty="0" smtClean="0"/>
              <a:t/>
            </a:r>
            <a:br>
              <a:rPr lang="hr-HR" sz="8000" b="1" dirty="0" smtClean="0"/>
            </a:b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5271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430523" y="3636085"/>
            <a:ext cx="4895056" cy="2793731"/>
          </a:xfrm>
        </p:spPr>
        <p:txBody>
          <a:bodyPr anchor="t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Cyberbullying can take place on social media sites such as Facebook, Myspace, and Twitter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/>
              <a:t> By </a:t>
            </a:r>
            <a:r>
              <a:rPr lang="en-US" sz="2400" dirty="0"/>
              <a:t>2008, 93% of young people between the ages of 12 and 17 were </a:t>
            </a:r>
            <a:r>
              <a:rPr lang="en-US" sz="2400" dirty="0" smtClean="0"/>
              <a:t>online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430523" y="494854"/>
            <a:ext cx="4895056" cy="245586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In </a:t>
            </a:r>
            <a:r>
              <a:rPr lang="hr-HR" sz="2400" dirty="0" err="1" smtClean="0"/>
              <a:t>social</a:t>
            </a:r>
            <a:r>
              <a:rPr lang="hr-HR" sz="2400" dirty="0" smtClean="0"/>
              <a:t> </a:t>
            </a:r>
            <a:r>
              <a:rPr lang="hr-HR" sz="2400" dirty="0" err="1" smtClean="0"/>
              <a:t>media</a:t>
            </a:r>
            <a:endParaRPr lang="hr-HR" sz="24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661755" y="3627618"/>
            <a:ext cx="4895057" cy="2802198"/>
          </a:xfrm>
        </p:spPr>
        <p:txBody>
          <a:bodyPr anchor="t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Of those who reported having experienced online harassment in a Pew Research poll, 16% said the most recent incident occurred in an online </a:t>
            </a:r>
            <a:r>
              <a:rPr lang="en-US" sz="2400" dirty="0" smtClean="0"/>
              <a:t>game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661755" y="494854"/>
            <a:ext cx="4895056" cy="245586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In </a:t>
            </a:r>
            <a:r>
              <a:rPr lang="hr-HR" sz="2800" dirty="0" err="1" smtClean="0"/>
              <a:t>gaming</a:t>
            </a:r>
            <a:endParaRPr lang="hr-HR" sz="28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22" y="1228579"/>
            <a:ext cx="3102873" cy="206482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654" y="1228579"/>
            <a:ext cx="3721623" cy="206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385457" y="2432222"/>
            <a:ext cx="10018713" cy="1752599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</a:t>
            </a:r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prevent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cyberbullying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hr-HR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0" y="836406"/>
            <a:ext cx="3914636" cy="1371600"/>
          </a:xfrm>
        </p:spPr>
        <p:txBody>
          <a:bodyPr>
            <a:noAutofit/>
          </a:bodyPr>
          <a:lstStyle/>
          <a:p>
            <a:r>
              <a:rPr lang="hr-HR" sz="4000" dirty="0" err="1"/>
              <a:t>Law</a:t>
            </a:r>
            <a:r>
              <a:rPr lang="hr-HR" sz="4000" dirty="0"/>
              <a:t> </a:t>
            </a:r>
            <a:r>
              <a:rPr lang="hr-HR" sz="4000" dirty="0" err="1" smtClean="0"/>
              <a:t>enforcement</a:t>
            </a:r>
            <a:r>
              <a:rPr lang="hr-HR" sz="4000" dirty="0"/>
              <a:t/>
            </a:r>
            <a:br>
              <a:rPr lang="hr-HR" sz="4000" dirty="0"/>
            </a:br>
            <a:endParaRPr lang="hr-HR" sz="40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077" y="2208006"/>
            <a:ext cx="4926566" cy="234959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67068" y="2003611"/>
            <a:ext cx="3549121" cy="3378797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A majority of states have laws that explicitly include electronic forms of communication within stalking or harassment laws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82917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3340" y="1066799"/>
            <a:ext cx="5426158" cy="1371600"/>
          </a:xfrm>
        </p:spPr>
        <p:txBody>
          <a:bodyPr/>
          <a:lstStyle/>
          <a:p>
            <a:r>
              <a:rPr lang="hr-HR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School</a:t>
            </a:r>
            <a:endParaRPr lang="hr-HR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3340" y="2882899"/>
            <a:ext cx="5426158" cy="1828800"/>
          </a:xfrm>
        </p:spPr>
        <p:txBody>
          <a:bodyPr anchor="t">
            <a:normAutofit fontScale="2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8000" dirty="0"/>
              <a:t>The safety of schools is increasingly becoming a focus of state legislative action. </a:t>
            </a:r>
            <a:endParaRPr lang="hr-HR" sz="80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8000" dirty="0"/>
              <a:t>There was an increase in cyberbullying enacted legislation between 2006 and 2010. </a:t>
            </a:r>
            <a:endParaRPr lang="hr-HR" sz="80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8000" dirty="0"/>
              <a:t>Initiatives and </a:t>
            </a:r>
            <a:r>
              <a:rPr lang="en-US" sz="8000" dirty="0" smtClean="0"/>
              <a:t>curriculum </a:t>
            </a:r>
            <a:r>
              <a:rPr lang="en-US" sz="8000" dirty="0"/>
              <a:t>requirements also exist in the UK and </a:t>
            </a:r>
            <a:r>
              <a:rPr lang="en-US" sz="8000" dirty="0" smtClean="0"/>
              <a:t>Australia</a:t>
            </a:r>
            <a:r>
              <a:rPr lang="hr-HR" sz="8000" dirty="0" smtClean="0"/>
              <a:t>.</a:t>
            </a:r>
            <a:endParaRPr lang="hr-HR" sz="8000" dirty="0"/>
          </a:p>
          <a:p>
            <a:pPr algn="l"/>
            <a:endParaRPr lang="hr-HR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dirty="0"/>
          </a:p>
          <a:p>
            <a:pPr algn="l"/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899" y="1752599"/>
            <a:ext cx="326571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8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2896643" y="568786"/>
            <a:ext cx="4622537" cy="576262"/>
          </a:xfrm>
        </p:spPr>
        <p:txBody>
          <a:bodyPr/>
          <a:lstStyle/>
          <a:p>
            <a:r>
              <a:rPr lang="hr-HR" sz="3600" dirty="0" smtClean="0"/>
              <a:t>Protection</a:t>
            </a:r>
            <a:endParaRPr lang="hr-HR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760384" y="1658981"/>
            <a:ext cx="6332816" cy="2201819"/>
          </a:xfrm>
        </p:spPr>
        <p:txBody>
          <a:bodyPr>
            <a:normAutofit/>
          </a:bodyPr>
          <a:lstStyle/>
          <a:p>
            <a:r>
              <a:rPr lang="en-US" sz="2000" dirty="0"/>
              <a:t>There are laws that only address online harassment of children or focus on child predators as well as laws that protect adult cyberstalking victims, or victims of any age</a:t>
            </a:r>
            <a:r>
              <a:rPr lang="en-US" sz="2000" dirty="0" smtClean="0"/>
              <a:t>.</a:t>
            </a:r>
            <a:endParaRPr lang="hr-HR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Currently, there are 45 </a:t>
            </a:r>
            <a:r>
              <a:rPr lang="en-US" sz="2000" dirty="0" err="1" smtClean="0"/>
              <a:t>cyberstalkin</a:t>
            </a:r>
            <a:r>
              <a:rPr lang="hr-HR" sz="2000" dirty="0" smtClean="0"/>
              <a:t>g</a:t>
            </a:r>
            <a:r>
              <a:rPr lang="en-US" sz="2000" dirty="0" smtClean="0"/>
              <a:t> </a:t>
            </a:r>
            <a:r>
              <a:rPr lang="en-US" sz="2000" dirty="0"/>
              <a:t>laws on the </a:t>
            </a:r>
            <a:r>
              <a:rPr lang="en-US" sz="2000" dirty="0" smtClean="0"/>
              <a:t>books</a:t>
            </a:r>
            <a:r>
              <a:rPr lang="hr-HR" sz="2000" dirty="0" smtClean="0"/>
              <a:t>.</a:t>
            </a:r>
            <a:endParaRPr lang="hr-HR" sz="2000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75" y="4114843"/>
            <a:ext cx="28860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8" b="21088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489628" y="4720906"/>
            <a:ext cx="10018711" cy="493712"/>
          </a:xfrm>
        </p:spPr>
        <p:txBody>
          <a:bodyPr>
            <a:noAutofit/>
          </a:bodyPr>
          <a:lstStyle/>
          <a:p>
            <a:r>
              <a:rPr lang="hr-HR" sz="4800" dirty="0" err="1" smtClean="0">
                <a:solidFill>
                  <a:srgbClr val="FF0000"/>
                </a:solidFill>
              </a:rPr>
              <a:t>Cyberbullying</a:t>
            </a:r>
            <a:r>
              <a:rPr lang="hr-HR" sz="4800" dirty="0" smtClean="0">
                <a:solidFill>
                  <a:srgbClr val="FF0000"/>
                </a:solidFill>
              </a:rPr>
              <a:t> </a:t>
            </a:r>
            <a:r>
              <a:rPr lang="hr-HR" sz="4800" dirty="0" err="1" smtClean="0">
                <a:solidFill>
                  <a:srgbClr val="FF0000"/>
                </a:solidFill>
              </a:rPr>
              <a:t>is</a:t>
            </a:r>
            <a:r>
              <a:rPr lang="hr-HR" sz="4800" dirty="0" smtClean="0">
                <a:solidFill>
                  <a:srgbClr val="FF0000"/>
                </a:solidFill>
              </a:rPr>
              <a:t> </a:t>
            </a:r>
            <a:r>
              <a:rPr lang="hr-HR" sz="4800" dirty="0" err="1" smtClean="0">
                <a:solidFill>
                  <a:srgbClr val="FF0000"/>
                </a:solidFill>
              </a:rPr>
              <a:t>dangerous</a:t>
            </a:r>
            <a:r>
              <a:rPr lang="hr-HR" sz="4800" dirty="0" smtClean="0">
                <a:solidFill>
                  <a:srgbClr val="FF0000"/>
                </a:solidFill>
              </a:rPr>
              <a:t>!</a:t>
            </a:r>
            <a:endParaRPr lang="hr-H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1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64334" y="2963788"/>
            <a:ext cx="8574622" cy="2616199"/>
          </a:xfrm>
        </p:spPr>
        <p:txBody>
          <a:bodyPr>
            <a:normAutofit/>
          </a:bodyPr>
          <a:lstStyle/>
          <a:p>
            <a:r>
              <a:rPr lang="hr-HR" sz="1600" dirty="0" smtClean="0"/>
              <a:t>OŠ Vladimira Nazora </a:t>
            </a:r>
            <a:r>
              <a:rPr lang="hr-HR" sz="1600" dirty="0" err="1" smtClean="0"/>
              <a:t>Pribislavec</a:t>
            </a:r>
            <a:r>
              <a:rPr lang="hr-HR" sz="1600" dirty="0" smtClean="0"/>
              <a:t>, Croatia</a:t>
            </a:r>
            <a:br>
              <a:rPr lang="hr-HR" sz="1600" dirty="0" smtClean="0"/>
            </a:br>
            <a:r>
              <a:rPr lang="hr-HR" sz="1600" dirty="0" err="1" smtClean="0"/>
              <a:t>eTwinning</a:t>
            </a:r>
            <a:r>
              <a:rPr lang="hr-HR" sz="1600" dirty="0" smtClean="0"/>
              <a:t> </a:t>
            </a:r>
            <a:r>
              <a:rPr lang="hr-HR" sz="1600" dirty="0" err="1" smtClean="0"/>
              <a:t>project</a:t>
            </a:r>
            <a:r>
              <a:rPr lang="hr-HR" sz="1600" dirty="0" smtClean="0"/>
              <a:t> Digital </a:t>
            </a:r>
            <a:r>
              <a:rPr lang="hr-HR" sz="1600" dirty="0" err="1" smtClean="0"/>
              <a:t>Citizenship</a:t>
            </a: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err="1" smtClean="0"/>
              <a:t>January</a:t>
            </a:r>
            <a:r>
              <a:rPr lang="hr-HR" sz="1600" dirty="0" smtClean="0"/>
              <a:t> – </a:t>
            </a:r>
            <a:r>
              <a:rPr lang="hr-HR" sz="1600" dirty="0" err="1" smtClean="0"/>
              <a:t>February</a:t>
            </a:r>
            <a:r>
              <a:rPr lang="hr-HR" sz="1600" dirty="0" smtClean="0"/>
              <a:t> 2017</a:t>
            </a:r>
            <a:endParaRPr lang="hr-HR" sz="1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65368" y="2971914"/>
            <a:ext cx="6987645" cy="138853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Petar N.</a:t>
            </a:r>
          </a:p>
          <a:p>
            <a:r>
              <a:rPr lang="hr-HR" dirty="0" smtClean="0"/>
              <a:t>Patrik K.</a:t>
            </a:r>
          </a:p>
          <a:p>
            <a:r>
              <a:rPr lang="hr-HR" dirty="0" smtClean="0"/>
              <a:t>Matija P. </a:t>
            </a:r>
          </a:p>
          <a:p>
            <a:r>
              <a:rPr lang="hr-HR" dirty="0" smtClean="0"/>
              <a:t>8th grade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368" y="1515600"/>
            <a:ext cx="2286000" cy="12858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668" y="1491788"/>
            <a:ext cx="1333500" cy="133350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6789880" y="5718487"/>
            <a:ext cx="364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https://www.stopbullying.gov/cyberbullying/what-is-it/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6789880" y="6087819"/>
            <a:ext cx="2907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https://en.wikipedia.org/wiki/Cyberbullying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789585" y="567232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Sources</a:t>
            </a:r>
            <a:r>
              <a:rPr lang="hr-HR" dirty="0" smtClean="0"/>
              <a:t>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8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niOkvir 6"/>
          <p:cNvSpPr txBox="1"/>
          <p:nvPr/>
        </p:nvSpPr>
        <p:spPr>
          <a:xfrm>
            <a:off x="2932670" y="774357"/>
            <a:ext cx="4942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 err="1" smtClean="0">
                <a:hlinkClick r:id="rId2" action="ppaction://hlinksldjump"/>
              </a:rPr>
              <a:t>What</a:t>
            </a:r>
            <a:r>
              <a:rPr lang="hr-HR" sz="4000" dirty="0" smtClean="0">
                <a:hlinkClick r:id="rId2" action="ppaction://hlinksldjump"/>
              </a:rPr>
              <a:t> </a:t>
            </a:r>
            <a:r>
              <a:rPr lang="hr-HR" sz="4000" dirty="0" err="1" smtClean="0">
                <a:hlinkClick r:id="rId2" action="ppaction://hlinksldjump"/>
              </a:rPr>
              <a:t>is</a:t>
            </a:r>
            <a:r>
              <a:rPr lang="hr-HR" sz="4000" dirty="0" smtClean="0">
                <a:hlinkClick r:id="rId2" action="ppaction://hlinksldjump"/>
              </a:rPr>
              <a:t> </a:t>
            </a:r>
            <a:r>
              <a:rPr lang="hr-HR" sz="4000" dirty="0" err="1" smtClean="0">
                <a:hlinkClick r:id="rId2" action="ppaction://hlinksldjump"/>
              </a:rPr>
              <a:t>cyberbullying</a:t>
            </a:r>
            <a:r>
              <a:rPr lang="hr-HR" sz="4000" dirty="0" smtClean="0">
                <a:hlinkClick r:id="rId2" action="ppaction://hlinksldjump"/>
              </a:rPr>
              <a:t>?</a:t>
            </a:r>
            <a:endParaRPr lang="hr-HR" sz="40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2932670" y="2187146"/>
            <a:ext cx="5864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 err="1" smtClean="0">
                <a:hlinkClick r:id="rId3" action="ppaction://hlinksldjump"/>
              </a:rPr>
              <a:t>Examples</a:t>
            </a:r>
            <a:r>
              <a:rPr lang="hr-HR" sz="4000" dirty="0" smtClean="0">
                <a:hlinkClick r:id="rId3" action="ppaction://hlinksldjump"/>
              </a:rPr>
              <a:t> </a:t>
            </a:r>
            <a:r>
              <a:rPr lang="hr-HR" sz="4000" dirty="0" err="1" smtClean="0">
                <a:hlinkClick r:id="rId3" action="ppaction://hlinksldjump"/>
              </a:rPr>
              <a:t>of</a:t>
            </a:r>
            <a:r>
              <a:rPr lang="hr-HR" sz="4000" dirty="0" smtClean="0">
                <a:hlinkClick r:id="rId3" action="ppaction://hlinksldjump"/>
              </a:rPr>
              <a:t> </a:t>
            </a:r>
            <a:r>
              <a:rPr lang="hr-HR" sz="4000" dirty="0" err="1" smtClean="0">
                <a:hlinkClick r:id="rId3" action="ppaction://hlinksldjump"/>
              </a:rPr>
              <a:t>cyberbullying</a:t>
            </a:r>
            <a:endParaRPr lang="hr-HR" sz="40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2932670" y="3599935"/>
            <a:ext cx="663745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 smtClean="0">
                <a:hlinkClick r:id="rId4" action="ppaction://hlinksldjump"/>
              </a:rPr>
              <a:t>How to </a:t>
            </a:r>
            <a:r>
              <a:rPr lang="hr-HR" sz="4000" dirty="0" err="1" smtClean="0">
                <a:hlinkClick r:id="rId4" action="ppaction://hlinksldjump"/>
              </a:rPr>
              <a:t>prevent</a:t>
            </a:r>
            <a:r>
              <a:rPr lang="hr-HR" sz="4000" dirty="0" smtClean="0">
                <a:hlinkClick r:id="rId4" action="ppaction://hlinksldjump"/>
              </a:rPr>
              <a:t> </a:t>
            </a:r>
            <a:r>
              <a:rPr lang="hr-HR" sz="4000" dirty="0" err="1" smtClean="0">
                <a:hlinkClick r:id="rId4" action="ppaction://hlinksldjump"/>
              </a:rPr>
              <a:t>cyberbullying</a:t>
            </a:r>
            <a:r>
              <a:rPr lang="hr-HR" sz="4000" dirty="0" smtClean="0">
                <a:hlinkClick r:id="rId4" action="ppaction://hlinksldjump"/>
              </a:rPr>
              <a:t>?</a:t>
            </a:r>
            <a:endParaRPr lang="hr-HR" sz="40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20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7663" y="2250990"/>
            <a:ext cx="10018713" cy="1752599"/>
          </a:xfrm>
        </p:spPr>
        <p:txBody>
          <a:bodyPr>
            <a:noAutofit/>
          </a:bodyPr>
          <a:lstStyle/>
          <a:p>
            <a:r>
              <a:rPr lang="hr-HR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hr-HR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hr-HR" sz="6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What</a:t>
            </a:r>
            <a:r>
              <a:rPr lang="hr-HR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6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hr-HR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6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cyberbullying</a:t>
            </a:r>
            <a:r>
              <a:rPr lang="hr-HR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99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zervirano mjesto sadržaja 1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10" y="1960603"/>
            <a:ext cx="3445141" cy="2263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zervirano mjesto sadržaja 3"/>
          <p:cNvSpPr>
            <a:spLocks noGrp="1"/>
          </p:cNvSpPr>
          <p:nvPr>
            <p:ph type="body" idx="1"/>
          </p:nvPr>
        </p:nvSpPr>
        <p:spPr>
          <a:xfrm>
            <a:off x="1986362" y="1469547"/>
            <a:ext cx="4686287" cy="3245708"/>
          </a:xfrm>
        </p:spPr>
        <p:txBody>
          <a:bodyPr/>
          <a:lstStyle/>
          <a:p>
            <a:r>
              <a:rPr lang="en-US" sz="2400" b="1" dirty="0"/>
              <a:t>Cyberbullying</a:t>
            </a:r>
            <a:r>
              <a:rPr lang="en-US" sz="2400" dirty="0"/>
              <a:t> or </a:t>
            </a:r>
            <a:r>
              <a:rPr lang="en-US" sz="2400" b="1" dirty="0" err="1" smtClean="0"/>
              <a:t>cyberharassmen</a:t>
            </a:r>
            <a:r>
              <a:rPr lang="hr-HR" sz="2400" b="1" dirty="0" smtClean="0"/>
              <a:t>t </a:t>
            </a:r>
            <a:r>
              <a:rPr lang="en-US" sz="2400" dirty="0" smtClean="0"/>
              <a:t>is </a:t>
            </a:r>
            <a:r>
              <a:rPr lang="en-US" sz="2400" dirty="0"/>
              <a:t>a </a:t>
            </a:r>
            <a:r>
              <a:rPr lang="en-US" sz="2400" dirty="0" smtClean="0"/>
              <a:t>form</a:t>
            </a:r>
            <a:r>
              <a:rPr lang="hr-HR" sz="2400" dirty="0"/>
              <a:t> </a:t>
            </a:r>
            <a:r>
              <a:rPr lang="en-US" sz="2400" dirty="0" smtClean="0"/>
              <a:t>of</a:t>
            </a:r>
            <a:r>
              <a:rPr lang="en-US" sz="2400" dirty="0"/>
              <a:t> bullying or harassment </a:t>
            </a:r>
            <a:r>
              <a:rPr lang="en-US" sz="2400" dirty="0" err="1" smtClean="0"/>
              <a:t>usi</a:t>
            </a:r>
            <a:r>
              <a:rPr lang="hr-HR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/>
              <a:t>electronic forms of contact. Cyberbullying has become increasingly common, especially among </a:t>
            </a:r>
            <a:r>
              <a:rPr lang="en-US" sz="2400" dirty="0" smtClean="0"/>
              <a:t>teenagers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253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0285" y="309282"/>
            <a:ext cx="9892738" cy="1013908"/>
          </a:xfrm>
        </p:spPr>
        <p:txBody>
          <a:bodyPr anchor="t">
            <a:normAutofit/>
          </a:bodyPr>
          <a:lstStyle/>
          <a:p>
            <a:pPr algn="l"/>
            <a:r>
              <a:rPr lang="hr-HR" sz="4800" dirty="0" err="1" smtClean="0"/>
              <a:t>Definitions</a:t>
            </a:r>
            <a:endParaRPr lang="hr-HR" sz="4800" dirty="0"/>
          </a:p>
        </p:txBody>
      </p:sp>
      <p:pic>
        <p:nvPicPr>
          <p:cNvPr id="14" name="Rezervirano mjesto sadržaja 1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896" y="1811758"/>
            <a:ext cx="3265852" cy="3265852"/>
          </a:xfrm>
        </p:spPr>
      </p:pic>
      <p:sp>
        <p:nvSpPr>
          <p:cNvPr id="13" name="Rezervirano mjesto teksta 4"/>
          <p:cNvSpPr>
            <a:spLocks noGrp="1"/>
          </p:cNvSpPr>
          <p:nvPr>
            <p:ph type="body" idx="1"/>
          </p:nvPr>
        </p:nvSpPr>
        <p:spPr>
          <a:xfrm>
            <a:off x="1610285" y="2464230"/>
            <a:ext cx="4446588" cy="3452812"/>
          </a:xfrm>
        </p:spPr>
        <p:txBody>
          <a:bodyPr/>
          <a:lstStyle/>
          <a:p>
            <a:r>
              <a:rPr lang="en-US" dirty="0"/>
              <a:t>A frequently used definition of cyberbullying is "an aggressive, intentional act or behavior that is carried out by a group or an individual, using electronic forms of contact, repeatedly and over time against a victim who cannot easily defend him or herself</a:t>
            </a:r>
            <a:r>
              <a:rPr lang="en-US" dirty="0" smtClean="0"/>
              <a:t>."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045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16210" y="719865"/>
            <a:ext cx="5576765" cy="829236"/>
          </a:xfrm>
        </p:spPr>
        <p:txBody>
          <a:bodyPr anchor="t">
            <a:normAutofit/>
          </a:bodyPr>
          <a:lstStyle/>
          <a:p>
            <a:pPr algn="l"/>
            <a:r>
              <a:rPr lang="hr-HR" sz="4400" dirty="0" err="1" smtClean="0"/>
              <a:t>Methods</a:t>
            </a:r>
            <a:endParaRPr lang="hr-HR" sz="44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237143" y="2161388"/>
            <a:ext cx="5778687" cy="2361304"/>
          </a:xfrm>
        </p:spPr>
        <p:txBody>
          <a:bodyPr anchor="t">
            <a:normAutofit lnSpcReduction="10000"/>
          </a:bodyPr>
          <a:lstStyle/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Cyberbullying involves repeated</a:t>
            </a:r>
            <a:r>
              <a:rPr lang="hr-HR" sz="2400" dirty="0"/>
              <a:t> </a:t>
            </a:r>
            <a:r>
              <a:rPr lang="en-US" sz="2400" dirty="0"/>
              <a:t>behavior with intent to</a:t>
            </a:r>
            <a:r>
              <a:rPr lang="hr-HR" sz="2400" dirty="0"/>
              <a:t> </a:t>
            </a:r>
            <a:r>
              <a:rPr lang="en-US" sz="2400" dirty="0"/>
              <a:t>harm.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400" dirty="0"/>
              <a:t>Cyberbullying is perpetrated through harassment, cyberstalking, denigration</a:t>
            </a:r>
            <a:r>
              <a:rPr lang="hr-HR" sz="2400" dirty="0"/>
              <a:t>, </a:t>
            </a:r>
            <a:r>
              <a:rPr lang="en-US" sz="2400" dirty="0"/>
              <a:t>impersonation, and </a:t>
            </a:r>
            <a:r>
              <a:rPr lang="en-US" sz="2400" dirty="0" smtClean="0"/>
              <a:t>exclusion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algn="l"/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287" y="2474787"/>
            <a:ext cx="3151224" cy="214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4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1352505" y="2473411"/>
            <a:ext cx="10018713" cy="1752599"/>
          </a:xfrm>
        </p:spPr>
        <p:txBody>
          <a:bodyPr>
            <a:normAutofit/>
          </a:bodyPr>
          <a:lstStyle/>
          <a:p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Examples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</a:t>
            </a:r>
            <a:r>
              <a:rPr lang="hr-H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cyberbullying</a:t>
            </a:r>
            <a:endParaRPr lang="hr-HR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4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878805" y="1308780"/>
            <a:ext cx="4607188" cy="576262"/>
          </a:xfrm>
        </p:spPr>
        <p:txBody>
          <a:bodyPr/>
          <a:lstStyle/>
          <a:p>
            <a:r>
              <a:rPr lang="hr-HR" b="1" dirty="0" smtClean="0"/>
              <a:t>Age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484311" y="2130260"/>
            <a:ext cx="4895056" cy="2455862"/>
          </a:xfrm>
        </p:spPr>
        <p:txBody>
          <a:bodyPr/>
          <a:lstStyle/>
          <a:p>
            <a:r>
              <a:rPr lang="en-US" dirty="0"/>
              <a:t>Children report negative online behaviors occurring from the second grade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According </a:t>
            </a:r>
            <a:r>
              <a:rPr lang="en-US" dirty="0"/>
              <a:t>to research, boys initiate negative online activity earlier than girls do.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880486" y="1273968"/>
            <a:ext cx="4622537" cy="576262"/>
          </a:xfrm>
        </p:spPr>
        <p:txBody>
          <a:bodyPr/>
          <a:lstStyle/>
          <a:p>
            <a:r>
              <a:rPr lang="hr-HR" b="1" dirty="0" err="1" smtClean="0"/>
              <a:t>Adults</a:t>
            </a:r>
            <a:endParaRPr lang="hr-HR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589594" y="2130260"/>
            <a:ext cx="4895056" cy="2455862"/>
          </a:xfrm>
        </p:spPr>
        <p:txBody>
          <a:bodyPr/>
          <a:lstStyle/>
          <a:p>
            <a:r>
              <a:rPr lang="en-US" dirty="0"/>
              <a:t>Stalking online has criminal consequences just as physical stalking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A </a:t>
            </a:r>
            <a:r>
              <a:rPr lang="en-US" dirty="0"/>
              <a:t>target's understanding of why cyberstalking is happening is helpful to remedy and take protective action to restore remedy.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422" y="3953814"/>
            <a:ext cx="4456090" cy="22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1885" y="190948"/>
            <a:ext cx="10018713" cy="1752599"/>
          </a:xfrm>
        </p:spPr>
        <p:txBody>
          <a:bodyPr/>
          <a:lstStyle/>
          <a:p>
            <a:r>
              <a:rPr lang="hr-HR" dirty="0" err="1" smtClean="0"/>
              <a:t>Trolling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91885" y="1067247"/>
            <a:ext cx="10018713" cy="3124201"/>
          </a:xfrm>
        </p:spPr>
        <p:txBody>
          <a:bodyPr/>
          <a:lstStyle/>
          <a:p>
            <a:r>
              <a:rPr lang="en-US" dirty="0"/>
              <a:t>Internet trolls intentionally try to provoke or offend others in order to elicit a reaction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hr-HR" dirty="0" smtClean="0"/>
          </a:p>
          <a:p>
            <a:r>
              <a:rPr lang="en-US" dirty="0" smtClean="0"/>
              <a:t>Trolls </a:t>
            </a:r>
            <a:r>
              <a:rPr lang="en-US" dirty="0"/>
              <a:t>and cyberbullies do not always have the same goals: while some trolls engage in cyberbullying, others may be engaged in comparatively harmless mischief.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66" y="4191448"/>
            <a:ext cx="2188149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129</TotalTime>
  <Words>350</Words>
  <Application>Microsoft Office PowerPoint</Application>
  <PresentationFormat>Široki zaslon</PresentationFormat>
  <Paragraphs>47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Algerian</vt:lpstr>
      <vt:lpstr>Arial</vt:lpstr>
      <vt:lpstr>Corbel</vt:lpstr>
      <vt:lpstr>Wingdings</vt:lpstr>
      <vt:lpstr>Paralaksa</vt:lpstr>
      <vt:lpstr>Cyberbullying </vt:lpstr>
      <vt:lpstr>PowerPointova prezentacija</vt:lpstr>
      <vt:lpstr> What is cyberbullying?</vt:lpstr>
      <vt:lpstr>PowerPointova prezentacija</vt:lpstr>
      <vt:lpstr>Definitions</vt:lpstr>
      <vt:lpstr>Methods</vt:lpstr>
      <vt:lpstr>Examples of cyberbullying</vt:lpstr>
      <vt:lpstr>PowerPointova prezentacija</vt:lpstr>
      <vt:lpstr>Trolling</vt:lpstr>
      <vt:lpstr>PowerPointova prezentacija</vt:lpstr>
      <vt:lpstr>How to prevent cyberbullying?</vt:lpstr>
      <vt:lpstr>Law enforcement </vt:lpstr>
      <vt:lpstr>School</vt:lpstr>
      <vt:lpstr>PowerPointova prezentacija</vt:lpstr>
      <vt:lpstr>PowerPointova prezentacija</vt:lpstr>
      <vt:lpstr>OŠ Vladimira Nazora Pribislavec, Croatia eTwinning project Digital Citizenship January – February 2017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</dc:title>
  <dc:creator>ucenik</dc:creator>
  <cp:lastModifiedBy>II. OŠ ČAKOVEC</cp:lastModifiedBy>
  <cp:revision>24</cp:revision>
  <dcterms:created xsi:type="dcterms:W3CDTF">2017-01-26T14:43:06Z</dcterms:created>
  <dcterms:modified xsi:type="dcterms:W3CDTF">2017-02-02T13:27:22Z</dcterms:modified>
</cp:coreProperties>
</file>