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EB1FF6-9149-4A81-9489-7E13A9B7787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E471579-0087-4157-A7E0-3A2F8C4BDD7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8069" y="1005990"/>
            <a:ext cx="11074400" cy="1063617"/>
          </a:xfrm>
        </p:spPr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Rosalia De Castro’s poems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 descr="http://www.los-poetas.com/k/ROSAL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5545" y="3111063"/>
            <a:ext cx="2984938" cy="297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https://alenarterevista.files.wordpress.com/2013/04/padrn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345" y="3090040"/>
            <a:ext cx="2283959" cy="302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8321041" y="6283234"/>
            <a:ext cx="30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Rosalia De Castro’s statue</a:t>
            </a:r>
            <a:endParaRPr lang="es-ES" dirty="0"/>
          </a:p>
        </p:txBody>
      </p:sp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57048" y="945930"/>
            <a:ext cx="11246069" cy="59120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>
                <a:latin typeface="Georgia" pitchFamily="18" charset="0"/>
              </a:rPr>
              <a:t>Rosalia De Castro was a Galician romantic writer and poetress, who wrote in the Spanish and Galician  languages.  </a:t>
            </a:r>
          </a:p>
          <a:p>
            <a:pPr>
              <a:buNone/>
            </a:pPr>
            <a:r>
              <a:rPr lang="es-ES" sz="2000" dirty="0" smtClean="0">
                <a:latin typeface="Georgia" pitchFamily="18" charset="0"/>
              </a:rPr>
              <a:t>This is the list of her works: </a:t>
            </a:r>
          </a:p>
          <a:p>
            <a:pPr lvl="0"/>
            <a:r>
              <a:rPr lang="es-ES" sz="2000" b="1" dirty="0" smtClean="0"/>
              <a:t>Galician poetry:</a:t>
            </a:r>
            <a:r>
              <a:rPr lang="es-ES" sz="2000" i="1" dirty="0" smtClean="0"/>
              <a:t> Cantares gallegos </a:t>
            </a:r>
            <a:r>
              <a:rPr lang="es-ES" sz="2000" dirty="0" smtClean="0"/>
              <a:t>(1863) and </a:t>
            </a:r>
            <a:r>
              <a:rPr lang="es-ES" sz="2000" i="1" dirty="0" smtClean="0"/>
              <a:t>Follas novas</a:t>
            </a:r>
            <a:r>
              <a:rPr lang="es-ES" sz="2000" dirty="0" smtClean="0"/>
              <a:t>  (1880). </a:t>
            </a:r>
          </a:p>
          <a:p>
            <a:pPr lvl="0"/>
            <a:r>
              <a:rPr lang="es-ES" sz="2000" b="1" dirty="0" smtClean="0"/>
              <a:t>Galician prose: </a:t>
            </a:r>
            <a:r>
              <a:rPr lang="es-ES" sz="2000" i="1" dirty="0" smtClean="0"/>
              <a:t>Contos da miña terra I</a:t>
            </a:r>
            <a:r>
              <a:rPr lang="es-ES" sz="2000" dirty="0" smtClean="0"/>
              <a:t>  (1864). </a:t>
            </a:r>
          </a:p>
          <a:p>
            <a:pPr lvl="0"/>
            <a:r>
              <a:rPr lang="es-ES" sz="2000" b="1" dirty="0" smtClean="0"/>
              <a:t>Spanish poetry: </a:t>
            </a:r>
            <a:r>
              <a:rPr lang="es-ES" sz="2000" i="1" dirty="0" smtClean="0"/>
              <a:t>La Flor</a:t>
            </a:r>
            <a:r>
              <a:rPr lang="es-ES" sz="2000" dirty="0" smtClean="0"/>
              <a:t>  (1857) , </a:t>
            </a:r>
            <a:r>
              <a:rPr lang="es-ES" sz="2000" i="1" dirty="0" smtClean="0"/>
              <a:t>A mi madre</a:t>
            </a:r>
            <a:r>
              <a:rPr lang="es-ES" sz="2000" dirty="0" smtClean="0"/>
              <a:t>  (1863), </a:t>
            </a:r>
            <a:r>
              <a:rPr lang="es-ES" sz="2000" i="1" dirty="0" smtClean="0"/>
              <a:t> En las orillas del Sar</a:t>
            </a:r>
            <a:r>
              <a:rPr lang="es-ES" sz="2000" dirty="0" smtClean="0"/>
              <a:t>  (1884). </a:t>
            </a:r>
          </a:p>
          <a:p>
            <a:pPr lvl="0"/>
            <a:r>
              <a:rPr lang="es-ES" sz="2000" b="1" dirty="0" smtClean="0"/>
              <a:t>Spanish prose: </a:t>
            </a:r>
            <a:r>
              <a:rPr lang="es-ES" sz="2000" i="1" dirty="0" smtClean="0"/>
              <a:t>La hija del mar</a:t>
            </a:r>
            <a:r>
              <a:rPr lang="es-ES" sz="2000" dirty="0" smtClean="0"/>
              <a:t>  (1859), </a:t>
            </a:r>
            <a:r>
              <a:rPr lang="es-ES" sz="2000" i="1" dirty="0" smtClean="0"/>
              <a:t>Flavio</a:t>
            </a:r>
            <a:r>
              <a:rPr lang="es-ES" sz="2000" dirty="0" smtClean="0"/>
              <a:t>  (1861), </a:t>
            </a:r>
            <a:r>
              <a:rPr lang="es-ES" sz="2000" i="1" dirty="0" smtClean="0"/>
              <a:t>El cadiceño</a:t>
            </a:r>
            <a:r>
              <a:rPr lang="es-ES" sz="2000" dirty="0" smtClean="0"/>
              <a:t>  (1863),</a:t>
            </a:r>
            <a:r>
              <a:rPr lang="es-ES" sz="2000" i="1" dirty="0" smtClean="0"/>
              <a:t>Ruinas</a:t>
            </a:r>
            <a:r>
              <a:rPr lang="es-ES" sz="2000" dirty="0" smtClean="0"/>
              <a:t>  (1866), </a:t>
            </a:r>
            <a:r>
              <a:rPr lang="es-ES" sz="2000" i="1" dirty="0" smtClean="0"/>
              <a:t>Las literatas</a:t>
            </a:r>
            <a:r>
              <a:rPr lang="es-ES" sz="2000" dirty="0" smtClean="0"/>
              <a:t>  (1866), </a:t>
            </a:r>
            <a:r>
              <a:rPr lang="es-ES" sz="2000" i="1" dirty="0" smtClean="0"/>
              <a:t>El caballero de las botas azules</a:t>
            </a:r>
            <a:r>
              <a:rPr lang="es-ES" sz="2000" dirty="0" smtClean="0"/>
              <a:t>  (1867) , </a:t>
            </a:r>
            <a:r>
              <a:rPr lang="es-ES" sz="2000" i="1" dirty="0" smtClean="0"/>
              <a:t>El primer loco</a:t>
            </a:r>
            <a:r>
              <a:rPr lang="es-ES" sz="2000" dirty="0" smtClean="0"/>
              <a:t> (1881) , </a:t>
            </a:r>
            <a:r>
              <a:rPr lang="es-ES" sz="2000" i="1" dirty="0" smtClean="0"/>
              <a:t>El domingo de Ramos</a:t>
            </a:r>
            <a:r>
              <a:rPr lang="es-ES" sz="2000" dirty="0" smtClean="0"/>
              <a:t>  (1881) , </a:t>
            </a:r>
            <a:r>
              <a:rPr lang="es-ES" sz="2000" i="1" dirty="0" smtClean="0"/>
              <a:t>Padrón y las inundaciones</a:t>
            </a:r>
            <a:r>
              <a:rPr lang="es-ES" sz="2000" dirty="0" smtClean="0"/>
              <a:t>  (1881). </a:t>
            </a:r>
            <a:endParaRPr lang="es-ES" sz="2000" dirty="0" smtClean="0">
              <a:latin typeface="Georgia" pitchFamily="18" charset="0"/>
            </a:endParaRPr>
          </a:p>
          <a:p>
            <a:pPr>
              <a:buNone/>
            </a:pPr>
            <a:endParaRPr lang="it-IT" sz="2000" dirty="0">
              <a:latin typeface="Georgia" pitchFamily="18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670560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Rosalia De Castro’s  works</a:t>
            </a:r>
            <a:endParaRPr lang="es-ES" sz="2800" b="1" dirty="0">
              <a:solidFill>
                <a:srgbClr val="FF0000"/>
              </a:solidFill>
            </a:endParaRPr>
          </a:p>
        </p:txBody>
      </p:sp>
      <p:pic>
        <p:nvPicPr>
          <p:cNvPr id="4" name="Immagin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3295" y="4288222"/>
            <a:ext cx="4091526" cy="2291254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6869" y="1246632"/>
            <a:ext cx="6316717" cy="4922940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378823"/>
            <a:ext cx="5413248" cy="620485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ES" sz="3200" b="1" dirty="0" smtClean="0">
                <a:solidFill>
                  <a:srgbClr val="FF0000"/>
                </a:solidFill>
              </a:rPr>
              <a:t>Negra sombra </a:t>
            </a:r>
            <a:br>
              <a:rPr lang="es-ES" sz="3200" b="1" dirty="0" smtClean="0">
                <a:solidFill>
                  <a:srgbClr val="FF0000"/>
                </a:solidFill>
              </a:rPr>
            </a:br>
            <a:r>
              <a:rPr lang="es-ES" sz="3200" b="1" dirty="0" smtClean="0">
                <a:solidFill>
                  <a:srgbClr val="FF0000"/>
                </a:solidFill>
              </a:rPr>
              <a:t>(llevadas de “Follas novas”)</a:t>
            </a:r>
            <a:r>
              <a:rPr lang="es-ES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/>
            </a:r>
            <a:br>
              <a:rPr lang="es-ES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</a:br>
            <a:endParaRPr lang="es-ES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buNone/>
            </a:pPr>
            <a:r>
              <a:rPr lang="es-ES" sz="2800" dirty="0" smtClean="0">
                <a:latin typeface="Georgia" panose="02040502050405020303" pitchFamily="18" charset="0"/>
              </a:rPr>
              <a:t>     </a:t>
            </a:r>
            <a:r>
              <a:rPr lang="es-ES" sz="2800" dirty="0" smtClean="0"/>
              <a:t>Cando penso que te fuches,</a:t>
            </a:r>
            <a:br>
              <a:rPr lang="es-ES" sz="2800" dirty="0" smtClean="0"/>
            </a:br>
            <a:r>
              <a:rPr lang="es-ES" sz="2800" dirty="0" smtClean="0"/>
              <a:t>negra sombra que me asombras,</a:t>
            </a:r>
            <a:br>
              <a:rPr lang="es-ES" sz="2800" dirty="0" smtClean="0"/>
            </a:br>
            <a:r>
              <a:rPr lang="es-ES" sz="2800" dirty="0" smtClean="0"/>
              <a:t>ó pé dos meus cabezales</a:t>
            </a:r>
            <a:br>
              <a:rPr lang="es-ES" sz="2800" dirty="0" smtClean="0"/>
            </a:br>
            <a:r>
              <a:rPr lang="es-ES" sz="2800" dirty="0" smtClean="0"/>
              <a:t>tornas facéndome mofa.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    Cando maxino que es ida,</a:t>
            </a:r>
            <a:br>
              <a:rPr lang="es-ES" sz="2800" dirty="0" smtClean="0"/>
            </a:br>
            <a:r>
              <a:rPr lang="es-ES" sz="2800" dirty="0" smtClean="0"/>
              <a:t>no mesmo sol te me amostras,</a:t>
            </a:r>
            <a:br>
              <a:rPr lang="es-ES" sz="2800" dirty="0" smtClean="0"/>
            </a:br>
            <a:r>
              <a:rPr lang="es-ES" sz="2800" dirty="0" smtClean="0"/>
              <a:t>i eres a estrela que brila,</a:t>
            </a:r>
            <a:br>
              <a:rPr lang="es-ES" sz="2800" dirty="0" smtClean="0"/>
            </a:br>
            <a:r>
              <a:rPr lang="es-ES" sz="2800" dirty="0" smtClean="0"/>
              <a:t>i eres o vento que zoa.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     Si cantan, es ti que cantas,</a:t>
            </a:r>
            <a:br>
              <a:rPr lang="es-ES" sz="2800" dirty="0" smtClean="0"/>
            </a:br>
            <a:r>
              <a:rPr lang="es-ES" sz="2800" dirty="0" smtClean="0"/>
              <a:t>si choran, es ti que choras,</a:t>
            </a:r>
            <a:br>
              <a:rPr lang="es-ES" sz="2800" dirty="0" smtClean="0"/>
            </a:br>
            <a:r>
              <a:rPr lang="es-ES" sz="2800" dirty="0" smtClean="0"/>
              <a:t>i es o marmurio do río</a:t>
            </a:r>
            <a:br>
              <a:rPr lang="es-ES" sz="2800" dirty="0" smtClean="0"/>
            </a:br>
            <a:r>
              <a:rPr lang="es-ES" sz="2800" dirty="0" smtClean="0"/>
              <a:t>i es a noite i es a aurora.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     En todo estás e ti es todo,</a:t>
            </a:r>
            <a:br>
              <a:rPr lang="es-ES" sz="2800" dirty="0" smtClean="0"/>
            </a:br>
            <a:r>
              <a:rPr lang="es-ES" sz="2800" dirty="0" smtClean="0"/>
              <a:t>pra min i en min mesma moras,</a:t>
            </a:r>
            <a:br>
              <a:rPr lang="es-ES" sz="2800" dirty="0" smtClean="0"/>
            </a:br>
            <a:r>
              <a:rPr lang="es-ES" sz="2800" dirty="0" smtClean="0"/>
              <a:t>nin me dexarás nunca,</a:t>
            </a:r>
            <a:br>
              <a:rPr lang="es-ES" sz="2800" dirty="0" smtClean="0"/>
            </a:br>
            <a:r>
              <a:rPr lang="es-ES" sz="2800" dirty="0" smtClean="0"/>
              <a:t>sombra que sempre me asombras.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404949"/>
            <a:ext cx="5413248" cy="613954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ES" sz="3200" b="1" dirty="0" smtClean="0">
                <a:solidFill>
                  <a:srgbClr val="FF0000"/>
                </a:solidFill>
              </a:rPr>
              <a:t>Black shadow </a:t>
            </a:r>
            <a:br>
              <a:rPr lang="es-ES" sz="3200" b="1" dirty="0" smtClean="0">
                <a:solidFill>
                  <a:srgbClr val="FF0000"/>
                </a:solidFill>
              </a:rPr>
            </a:br>
            <a:r>
              <a:rPr lang="es-ES" sz="3200" b="1" dirty="0" smtClean="0">
                <a:solidFill>
                  <a:srgbClr val="FF0000"/>
                </a:solidFill>
              </a:rPr>
              <a:t>(from “Follas novas”)</a:t>
            </a:r>
          </a:p>
          <a:p>
            <a:pPr>
              <a:buNone/>
            </a:pPr>
            <a:endParaRPr lang="es-ES" sz="2800" dirty="0" smtClean="0">
              <a:latin typeface="Georgia" pitchFamily="18" charset="0"/>
            </a:endParaRPr>
          </a:p>
          <a:p>
            <a:pPr>
              <a:buNone/>
            </a:pPr>
            <a:r>
              <a:rPr lang="es-ES" sz="2800" dirty="0" smtClean="0"/>
              <a:t>    When I think you have run away,</a:t>
            </a:r>
            <a:br>
              <a:rPr lang="es-ES" sz="2800" dirty="0" smtClean="0"/>
            </a:br>
            <a:r>
              <a:rPr lang="es-ES" sz="2800" dirty="0" smtClean="0"/>
              <a:t>your dark shadow startles me,</a:t>
            </a:r>
            <a:br>
              <a:rPr lang="es-ES" sz="2800" dirty="0" smtClean="0"/>
            </a:br>
            <a:r>
              <a:rPr lang="es-ES" sz="2800" dirty="0" smtClean="0"/>
              <a:t>and you come back on foot at my bedside</a:t>
            </a:r>
            <a:br>
              <a:rPr lang="es-ES" sz="2800" dirty="0" smtClean="0"/>
            </a:br>
            <a:r>
              <a:rPr lang="es-ES" sz="2800" dirty="0" smtClean="0"/>
              <a:t> surprising me.</a:t>
            </a:r>
          </a:p>
          <a:p>
            <a:pPr>
              <a:buNone/>
            </a:pP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When I imagine you have gone away,</a:t>
            </a:r>
            <a:br>
              <a:rPr lang="es-ES" sz="2800" dirty="0" smtClean="0"/>
            </a:br>
            <a:r>
              <a:rPr lang="es-ES" sz="2800" dirty="0" smtClean="0"/>
              <a:t>you appear in the sun itself, </a:t>
            </a:r>
            <a:br>
              <a:rPr lang="es-ES" sz="2800" dirty="0" smtClean="0"/>
            </a:br>
            <a:r>
              <a:rPr lang="es-ES" sz="2800" dirty="0" smtClean="0"/>
              <a:t>you’re the star shining,</a:t>
            </a:r>
            <a:br>
              <a:rPr lang="es-ES" sz="2800" dirty="0" smtClean="0"/>
            </a:br>
            <a:r>
              <a:rPr lang="es-ES" sz="2800" dirty="0" smtClean="0"/>
              <a:t>the wind whistling.</a:t>
            </a:r>
          </a:p>
          <a:p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     If they sing it’s you who is  singing,</a:t>
            </a:r>
            <a:br>
              <a:rPr lang="es-ES" sz="2800" dirty="0" smtClean="0"/>
            </a:br>
            <a:r>
              <a:rPr lang="es-ES" sz="2800" dirty="0" smtClean="0"/>
              <a:t>if they cry you are the one who cries,</a:t>
            </a:r>
            <a:br>
              <a:rPr lang="es-ES" sz="2800" dirty="0" smtClean="0"/>
            </a:br>
            <a:r>
              <a:rPr lang="es-ES" sz="2800" dirty="0" smtClean="0"/>
              <a:t>you’re the murmur of the river,</a:t>
            </a:r>
            <a:br>
              <a:rPr lang="es-ES" sz="2800" dirty="0" smtClean="0"/>
            </a:br>
            <a:r>
              <a:rPr lang="es-ES" sz="2800" dirty="0" smtClean="0"/>
              <a:t>you’re the night and the sunrise.</a:t>
            </a:r>
          </a:p>
          <a:p>
            <a:pPr>
              <a:buNone/>
            </a:pPr>
            <a:r>
              <a:rPr lang="es-ES" sz="2800" dirty="0" smtClean="0"/>
              <a:t>    </a:t>
            </a:r>
          </a:p>
          <a:p>
            <a:pPr>
              <a:buNone/>
            </a:pPr>
            <a:r>
              <a:rPr lang="es-ES" sz="2800" dirty="0" smtClean="0"/>
              <a:t>    You’re in everything and you’re all for me.</a:t>
            </a:r>
            <a:br>
              <a:rPr lang="es-ES" sz="2800" dirty="0" smtClean="0"/>
            </a:br>
            <a:r>
              <a:rPr lang="es-ES" sz="2800" dirty="0" smtClean="0"/>
              <a:t>you live in me. Never leave me, </a:t>
            </a:r>
            <a:br>
              <a:rPr lang="es-ES" sz="2800" dirty="0" smtClean="0"/>
            </a:br>
            <a:r>
              <a:rPr lang="es-ES" sz="2800" dirty="0" smtClean="0"/>
              <a:t>shadow that always startles me. </a:t>
            </a:r>
          </a:p>
        </p:txBody>
      </p:sp>
    </p:spTree>
  </p:cSld>
  <p:clrMapOvr>
    <a:masterClrMapping/>
  </p:clrMapOvr>
  <p:transition spd="med" advClick="0" advTm="18000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0628" y="966952"/>
            <a:ext cx="6053303" cy="5276193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229726"/>
            <a:ext cx="5852160" cy="643998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La canción que oyó en</a:t>
            </a:r>
            <a:br>
              <a:rPr lang="es-ES" sz="2200" b="1" dirty="0" smtClean="0">
                <a:solidFill>
                  <a:srgbClr val="FF0000"/>
                </a:solidFill>
              </a:rPr>
            </a:br>
            <a:r>
              <a:rPr lang="es-ES" sz="2200" b="1" dirty="0" smtClean="0">
                <a:solidFill>
                  <a:srgbClr val="FF0000"/>
                </a:solidFill>
              </a:rPr>
              <a:t> sueños el viejo</a:t>
            </a:r>
          </a:p>
          <a:p>
            <a:pPr>
              <a:buNone/>
            </a:pPr>
            <a:endParaRPr lang="es-ES" sz="2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2200" dirty="0" smtClean="0"/>
              <a:t>    A la luz de esa aurora primaveral, tu pecho</a:t>
            </a:r>
            <a:br>
              <a:rPr lang="es-ES" sz="2200" dirty="0" smtClean="0"/>
            </a:br>
            <a:r>
              <a:rPr lang="es-ES" sz="2200" dirty="0" smtClean="0"/>
              <a:t>vuelve a agitarse ansioso de glorias y de amor.</a:t>
            </a:r>
            <a:br>
              <a:rPr lang="es-ES" sz="2200" dirty="0" smtClean="0"/>
            </a:br>
            <a:r>
              <a:rPr lang="es-ES" sz="2200" dirty="0" smtClean="0"/>
              <a:t>¡Loco...!, corre a esconderte en el asilo oscuro</a:t>
            </a:r>
            <a:br>
              <a:rPr lang="es-ES" sz="2200" dirty="0" smtClean="0"/>
            </a:br>
            <a:r>
              <a:rPr lang="es-ES" sz="2200" dirty="0" smtClean="0"/>
              <a:t>donde ya no penetra la viva luz del sol.</a:t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Aquí tu sangre torna a circular activa,</a:t>
            </a:r>
            <a:br>
              <a:rPr lang="es-ES" sz="2200" dirty="0" smtClean="0"/>
            </a:br>
            <a:r>
              <a:rPr lang="es-ES" sz="2200" dirty="0" smtClean="0"/>
              <a:t>y tus pasiones tornan a rejuvenecer...</a:t>
            </a:r>
            <a:br>
              <a:rPr lang="es-ES" sz="2200" dirty="0" smtClean="0"/>
            </a:br>
            <a:r>
              <a:rPr lang="es-ES" sz="2200" dirty="0" smtClean="0"/>
              <a:t>huye hacia el antro en donde aguarda resignada</a:t>
            </a:r>
            <a:br>
              <a:rPr lang="es-ES" sz="2200" dirty="0" smtClean="0"/>
            </a:br>
            <a:r>
              <a:rPr lang="es-ES" sz="2200" dirty="0" smtClean="0"/>
              <a:t>por la infalible muerte la implacable vejez.</a:t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Sonrisa en labio enjuto hiela y repele a un tiempo;</a:t>
            </a:r>
            <a:br>
              <a:rPr lang="es-ES" sz="2200" dirty="0" smtClean="0"/>
            </a:br>
            <a:r>
              <a:rPr lang="es-ES" sz="2200" dirty="0" smtClean="0"/>
              <a:t>flores sobre un cadáver causan al alma espanto;</a:t>
            </a:r>
            <a:br>
              <a:rPr lang="es-ES" sz="2200" dirty="0" smtClean="0"/>
            </a:br>
            <a:r>
              <a:rPr lang="es-ES" sz="2200" dirty="0" smtClean="0"/>
              <a:t>ni flores, ni sonrisas, ni sol de primavera</a:t>
            </a:r>
            <a:br>
              <a:rPr lang="es-ES" sz="2200" dirty="0" smtClean="0"/>
            </a:br>
            <a:r>
              <a:rPr lang="es-ES" sz="2200" dirty="0" smtClean="0"/>
              <a:t>buscaron cuando tu vida llegó triste a su ocaso</a:t>
            </a:r>
            <a:r>
              <a:rPr lang="es-ES" sz="2000" dirty="0" smtClean="0"/>
              <a:t>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1794" y="261257"/>
            <a:ext cx="6000206" cy="617873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The song which the old man </a:t>
            </a:r>
          </a:p>
          <a:p>
            <a:pPr algn="ctr"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heard in his dreams </a:t>
            </a:r>
          </a:p>
          <a:p>
            <a:pPr algn="ctr">
              <a:buNone/>
            </a:pPr>
            <a:endParaRPr lang="es-ES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200" dirty="0">
                <a:solidFill>
                  <a:schemeClr val="bg1"/>
                </a:solidFill>
              </a:rPr>
              <a:t>In the light of this </a:t>
            </a:r>
            <a:r>
              <a:rPr lang="es-ES" sz="2200" dirty="0" smtClean="0">
                <a:solidFill>
                  <a:schemeClr val="bg1"/>
                </a:solidFill>
              </a:rPr>
              <a:t>spring </a:t>
            </a:r>
            <a:r>
              <a:rPr lang="es-ES" sz="2200" dirty="0">
                <a:solidFill>
                  <a:schemeClr val="bg1"/>
                </a:solidFill>
              </a:rPr>
              <a:t>sunrise, your </a:t>
            </a:r>
            <a:r>
              <a:rPr lang="es-ES" sz="2200" dirty="0" smtClean="0">
                <a:solidFill>
                  <a:schemeClr val="bg1"/>
                </a:solidFill>
              </a:rPr>
              <a:t>breast </a:t>
            </a:r>
          </a:p>
          <a:p>
            <a:pPr marL="0" indent="0">
              <a:buNone/>
            </a:pPr>
            <a:r>
              <a:rPr lang="es-ES" sz="2200" dirty="0" smtClean="0">
                <a:solidFill>
                  <a:schemeClr val="bg1"/>
                </a:solidFill>
              </a:rPr>
              <a:t>starts longing for </a:t>
            </a:r>
            <a:r>
              <a:rPr lang="es-ES" sz="2200" dirty="0">
                <a:solidFill>
                  <a:schemeClr val="bg1"/>
                </a:solidFill>
              </a:rPr>
              <a:t>glories and for love.</a:t>
            </a:r>
            <a:br>
              <a:rPr lang="es-ES" sz="2200" dirty="0">
                <a:solidFill>
                  <a:schemeClr val="bg1"/>
                </a:solidFill>
              </a:rPr>
            </a:br>
            <a:r>
              <a:rPr lang="es-ES" sz="2200" dirty="0">
                <a:solidFill>
                  <a:schemeClr val="bg1"/>
                </a:solidFill>
              </a:rPr>
              <a:t>Crazy ...! Run </a:t>
            </a:r>
            <a:r>
              <a:rPr lang="es-ES" sz="2200" dirty="0" smtClean="0">
                <a:solidFill>
                  <a:schemeClr val="bg1"/>
                </a:solidFill>
              </a:rPr>
              <a:t>and </a:t>
            </a:r>
            <a:r>
              <a:rPr lang="es-ES" sz="2200" dirty="0">
                <a:solidFill>
                  <a:schemeClr val="bg1"/>
                </a:solidFill>
              </a:rPr>
              <a:t>hide yourself in the dark nursery school where the alive sunlight doesn’t arrive yet.</a:t>
            </a:r>
            <a:endParaRPr lang="it-IT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2200" dirty="0">
                <a:solidFill>
                  <a:schemeClr val="bg1"/>
                </a:solidFill>
              </a:rPr>
              <a:t> </a:t>
            </a:r>
            <a:r>
              <a:rPr lang="it-IT" sz="2200" dirty="0" smtClean="0">
                <a:solidFill>
                  <a:schemeClr val="bg1"/>
                </a:solidFill>
              </a:rPr>
              <a:t/>
            </a:r>
            <a:br>
              <a:rPr lang="it-IT" sz="2200" dirty="0" smtClean="0">
                <a:solidFill>
                  <a:schemeClr val="bg1"/>
                </a:solidFill>
              </a:rPr>
            </a:br>
            <a:r>
              <a:rPr lang="es-ES" sz="2200" dirty="0" smtClean="0">
                <a:solidFill>
                  <a:schemeClr val="bg1"/>
                </a:solidFill>
              </a:rPr>
              <a:t>Here </a:t>
            </a:r>
            <a:r>
              <a:rPr lang="es-ES" sz="2200" dirty="0">
                <a:solidFill>
                  <a:schemeClr val="bg1"/>
                </a:solidFill>
              </a:rPr>
              <a:t>your blood </a:t>
            </a:r>
            <a:r>
              <a:rPr lang="es-ES" sz="2200" dirty="0" smtClean="0">
                <a:solidFill>
                  <a:schemeClr val="bg1"/>
                </a:solidFill>
              </a:rPr>
              <a:t>circulates actively again,</a:t>
            </a:r>
            <a:r>
              <a:rPr lang="es-ES" sz="2200" dirty="0">
                <a:solidFill>
                  <a:schemeClr val="bg1"/>
                </a:solidFill>
              </a:rPr>
              <a:t/>
            </a:r>
            <a:br>
              <a:rPr lang="es-ES" sz="2200" dirty="0">
                <a:solidFill>
                  <a:schemeClr val="bg1"/>
                </a:solidFill>
              </a:rPr>
            </a:br>
            <a:r>
              <a:rPr lang="es-ES" sz="2200" dirty="0">
                <a:solidFill>
                  <a:schemeClr val="bg1"/>
                </a:solidFill>
              </a:rPr>
              <a:t>and your passions </a:t>
            </a:r>
            <a:r>
              <a:rPr lang="es-ES" sz="2200" dirty="0" smtClean="0">
                <a:solidFill>
                  <a:schemeClr val="bg1"/>
                </a:solidFill>
              </a:rPr>
              <a:t>are young again...</a:t>
            </a:r>
            <a:r>
              <a:rPr lang="es-ES" sz="2200" dirty="0">
                <a:solidFill>
                  <a:schemeClr val="bg1"/>
                </a:solidFill>
              </a:rPr>
              <a:t/>
            </a:r>
            <a:br>
              <a:rPr lang="es-ES" sz="2200" dirty="0">
                <a:solidFill>
                  <a:schemeClr val="bg1"/>
                </a:solidFill>
              </a:rPr>
            </a:br>
            <a:r>
              <a:rPr lang="es-ES" sz="2200" dirty="0">
                <a:solidFill>
                  <a:schemeClr val="bg1"/>
                </a:solidFill>
              </a:rPr>
              <a:t>It goes away to the cavern where </a:t>
            </a:r>
            <a:endParaRPr lang="es-ES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2200" dirty="0" smtClean="0">
                <a:solidFill>
                  <a:schemeClr val="bg1"/>
                </a:solidFill>
              </a:rPr>
              <a:t>the implacable old age </a:t>
            </a:r>
          </a:p>
          <a:p>
            <a:pPr marL="0" indent="0">
              <a:buNone/>
            </a:pPr>
            <a:r>
              <a:rPr lang="es-ES" sz="2200" dirty="0" smtClean="0">
                <a:solidFill>
                  <a:schemeClr val="bg1"/>
                </a:solidFill>
              </a:rPr>
              <a:t>awaits the infallible death .</a:t>
            </a:r>
            <a:r>
              <a:rPr lang="es-ES" sz="2200" dirty="0">
                <a:solidFill>
                  <a:schemeClr val="bg1"/>
                </a:solidFill>
              </a:rPr>
              <a:t/>
            </a:r>
            <a:br>
              <a:rPr lang="es-ES" sz="2200" dirty="0">
                <a:solidFill>
                  <a:schemeClr val="bg1"/>
                </a:solidFill>
              </a:rPr>
            </a:br>
            <a:r>
              <a:rPr lang="es-ES" sz="2200" dirty="0">
                <a:solidFill>
                  <a:schemeClr val="bg1"/>
                </a:solidFill>
              </a:rPr>
              <a:t> </a:t>
            </a:r>
            <a:endParaRPr lang="it-IT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2200" dirty="0">
                <a:solidFill>
                  <a:schemeClr val="bg1"/>
                </a:solidFill>
              </a:rPr>
              <a:t>Smile </a:t>
            </a:r>
            <a:r>
              <a:rPr lang="es-ES" sz="2200" dirty="0" smtClean="0">
                <a:solidFill>
                  <a:schemeClr val="bg1"/>
                </a:solidFill>
              </a:rPr>
              <a:t>freezes  and shows up at the same time</a:t>
            </a:r>
          </a:p>
          <a:p>
            <a:pPr marL="0" indent="0">
              <a:buNone/>
            </a:pPr>
            <a: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  <a:t> on </a:t>
            </a:r>
            <a:r>
              <a:rPr lang="es-ES" sz="2200" dirty="0">
                <a:solidFill>
                  <a:schemeClr val="tx1">
                    <a:lumMod val="85000"/>
                  </a:schemeClr>
                </a:solidFill>
              </a:rPr>
              <a:t>your dry </a:t>
            </a:r>
            <a: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  <a:t>lip ;</a:t>
            </a:r>
            <a:r>
              <a:rPr lang="es-ES" sz="2200" dirty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es-ES" sz="2200" dirty="0">
                <a:solidFill>
                  <a:schemeClr val="tx1">
                    <a:lumMod val="8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85000"/>
                  </a:schemeClr>
                </a:solidFill>
              </a:rPr>
              <a:t>flowers on a corpse cause </a:t>
            </a:r>
            <a: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  <a:t>the soul to be scared;</a:t>
            </a:r>
            <a:b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  <a:t>no flowers, no smiles, no spring sun</a:t>
            </a:r>
            <a:b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  <a:t>searched when your life arrived sad  to his sunset.</a:t>
            </a:r>
            <a:r>
              <a:rPr lang="es-ES" sz="2200" dirty="0" smtClean="0">
                <a:solidFill>
                  <a:schemeClr val="bg1"/>
                </a:solidFill>
              </a:rPr>
              <a:t/>
            </a:r>
            <a:br>
              <a:rPr lang="es-ES" sz="2200" dirty="0" smtClean="0">
                <a:solidFill>
                  <a:schemeClr val="bg1"/>
                </a:solidFill>
              </a:rPr>
            </a:br>
            <a:endParaRPr lang="es-ES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/>
          </a:p>
        </p:txBody>
      </p:sp>
      <p:pic>
        <p:nvPicPr>
          <p:cNvPr id="5" name="Immagine 4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6587" y="4459999"/>
            <a:ext cx="3057854" cy="1977412"/>
          </a:xfrm>
          <a:prstGeom prst="rect">
            <a:avLst/>
          </a:prstGeom>
        </p:spPr>
      </p:pic>
    </p:spTree>
  </p:cSld>
  <p:clrMapOvr>
    <a:masterClrMapping/>
  </p:clrMapOvr>
  <p:transition spd="med" advClick="0" advTm="18000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5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5490" y="966950"/>
            <a:ext cx="5055476" cy="1569983"/>
          </a:xfrm>
          <a:prstGeom prst="rect">
            <a:avLst/>
          </a:prstGeom>
        </p:spPr>
      </p:pic>
      <p:pic>
        <p:nvPicPr>
          <p:cNvPr id="6" name="Immagine 5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048" y="2375337"/>
            <a:ext cx="4813737" cy="1694301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7383" y="222070"/>
            <a:ext cx="5735465" cy="6230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  <a:latin typeface="+mj-lt"/>
              </a:rPr>
              <a:t>HORA TRAS HORA, DÍA TRAS DÍA</a:t>
            </a:r>
            <a:endParaRPr lang="it-IT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s-ES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es-ES" dirty="0" smtClean="0"/>
              <a:t>    </a:t>
            </a:r>
            <a:r>
              <a:rPr lang="es-ES" sz="2300" dirty="0" smtClean="0"/>
              <a:t>Hora tras hora, día tras día,</a:t>
            </a:r>
            <a:br>
              <a:rPr lang="es-ES" sz="2300" dirty="0" smtClean="0"/>
            </a:br>
            <a:r>
              <a:rPr lang="es-ES" sz="2300" dirty="0" smtClean="0"/>
              <a:t>Entre el cielo y la tierra que quedan</a:t>
            </a:r>
            <a:br>
              <a:rPr lang="es-ES" sz="2300" dirty="0" smtClean="0"/>
            </a:br>
            <a:r>
              <a:rPr lang="es-ES" sz="2300" dirty="0" smtClean="0"/>
              <a:t>Eternos vigías,</a:t>
            </a:r>
            <a:br>
              <a:rPr lang="es-ES" sz="2300" dirty="0" smtClean="0"/>
            </a:br>
            <a:r>
              <a:rPr lang="es-ES" sz="2300" dirty="0" smtClean="0"/>
              <a:t>Como torrente que se despeña</a:t>
            </a:r>
            <a:br>
              <a:rPr lang="es-ES" sz="2300" dirty="0" smtClean="0"/>
            </a:br>
            <a:r>
              <a:rPr lang="es-ES" sz="2300" dirty="0" smtClean="0"/>
              <a:t>Pasa la vida.</a:t>
            </a:r>
            <a:br>
              <a:rPr lang="es-ES" sz="2300" dirty="0" smtClean="0"/>
            </a:b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300" dirty="0" smtClean="0"/>
              <a:t>Devolvedle a la flor su perfume</a:t>
            </a:r>
            <a:br>
              <a:rPr lang="es-ES" sz="2300" dirty="0" smtClean="0"/>
            </a:br>
            <a:r>
              <a:rPr lang="es-ES" sz="2300" dirty="0" smtClean="0"/>
              <a:t>Después de marchita;</a:t>
            </a:r>
            <a:br>
              <a:rPr lang="es-ES" sz="2300" dirty="0" smtClean="0"/>
            </a:br>
            <a:r>
              <a:rPr lang="es-ES" sz="2300" dirty="0" smtClean="0"/>
              <a:t>De las ondas que besan la playa</a:t>
            </a:r>
            <a:br>
              <a:rPr lang="es-ES" sz="2300" dirty="0" smtClean="0"/>
            </a:br>
            <a:r>
              <a:rPr lang="es-ES" sz="2300" dirty="0" smtClean="0">
                <a:solidFill>
                  <a:schemeClr val="bg1"/>
                </a:solidFill>
              </a:rPr>
              <a:t>Y que una tras otra besándola expiran</a:t>
            </a: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300" dirty="0" smtClean="0"/>
              <a:t>Recoged los rumores, las quejas,</a:t>
            </a:r>
            <a:br>
              <a:rPr lang="es-ES" sz="2300" dirty="0" smtClean="0"/>
            </a:br>
            <a:r>
              <a:rPr lang="es-ES" sz="2300" dirty="0" smtClean="0"/>
              <a:t>Y en planchas de bronce grabad su armonía.</a:t>
            </a:r>
            <a:br>
              <a:rPr lang="es-ES" sz="2300" dirty="0" smtClean="0"/>
            </a:br>
            <a:r>
              <a:rPr lang="es-ES" sz="2300" dirty="0" smtClean="0"/>
              <a:t/>
            </a:r>
            <a:br>
              <a:rPr lang="es-ES" sz="2300" dirty="0" smtClean="0"/>
            </a:br>
            <a:r>
              <a:rPr lang="es-ES" sz="2300" dirty="0" smtClean="0"/>
              <a:t>Tiempos que fueron, llantos y risas,</a:t>
            </a:r>
            <a:br>
              <a:rPr lang="es-ES" sz="2300" dirty="0" smtClean="0"/>
            </a:br>
            <a:r>
              <a:rPr lang="es-ES" sz="2300" dirty="0" smtClean="0"/>
              <a:t>Negros tormentos, dulces mentiras,</a:t>
            </a:r>
            <a:br>
              <a:rPr lang="es-ES" sz="2300" dirty="0" smtClean="0"/>
            </a:br>
            <a:r>
              <a:rPr lang="es-ES" sz="2300" dirty="0" smtClean="0"/>
              <a:t>¡Ay!, ¿en dónde su rastro dejaron,</a:t>
            </a:r>
            <a:br>
              <a:rPr lang="es-ES" sz="2300" dirty="0" smtClean="0"/>
            </a:br>
            <a:r>
              <a:rPr lang="es-ES" sz="2300" dirty="0" smtClean="0"/>
              <a:t>En dónde, alma mía?</a:t>
            </a:r>
            <a:endParaRPr lang="it-IT" sz="23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es-ES" dirty="0" smtClean="0"/>
              <a:t>    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022847" y="222070"/>
            <a:ext cx="599314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HOUR AFTER HOUR, DAY AFTER DAY </a:t>
            </a:r>
          </a:p>
          <a:p>
            <a:endParaRPr lang="it-IT" sz="2000" dirty="0"/>
          </a:p>
          <a:p>
            <a:r>
              <a:rPr lang="en-US" sz="2000" dirty="0" smtClean="0"/>
              <a:t>Hour after hour, day after day,</a:t>
            </a:r>
            <a:br>
              <a:rPr lang="en-US" sz="2000" dirty="0" smtClean="0"/>
            </a:br>
            <a:r>
              <a:rPr lang="en-US" sz="2000" dirty="0" smtClean="0"/>
              <a:t>Between the sky and the Earth that remains</a:t>
            </a:r>
            <a:br>
              <a:rPr lang="en-US" sz="2000" dirty="0" smtClean="0"/>
            </a:br>
            <a:r>
              <a:rPr lang="en-US" sz="2000" dirty="0" smtClean="0"/>
              <a:t>Eternal sentries,</a:t>
            </a:r>
            <a:br>
              <a:rPr lang="en-US" sz="2000" dirty="0" smtClean="0"/>
            </a:br>
            <a:r>
              <a:rPr lang="en-US" sz="2000" dirty="0" smtClean="0"/>
              <a:t>Like a stream which </a:t>
            </a:r>
            <a:r>
              <a:rPr lang="en-US" sz="2000" dirty="0" smtClean="0">
                <a:solidFill>
                  <a:schemeClr val="bg1"/>
                </a:solidFill>
              </a:rPr>
              <a:t>flows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passes life.</a:t>
            </a:r>
          </a:p>
          <a:p>
            <a:endParaRPr lang="en-US" sz="2000" dirty="0" smtClean="0"/>
          </a:p>
          <a:p>
            <a:r>
              <a:rPr lang="en-US" sz="2000" dirty="0" smtClean="0"/>
              <a:t>Give the flower its perfume</a:t>
            </a:r>
            <a:br>
              <a:rPr lang="en-US" sz="2000" dirty="0" smtClean="0"/>
            </a:br>
            <a:r>
              <a:rPr lang="en-US" sz="2000" dirty="0" smtClean="0"/>
              <a:t>After it has withered;</a:t>
            </a:r>
            <a:br>
              <a:rPr lang="en-US" sz="2000" dirty="0" smtClean="0"/>
            </a:br>
            <a:r>
              <a:rPr lang="en-US" sz="2000" dirty="0" smtClean="0"/>
              <a:t>From the waves which kiss the sand</a:t>
            </a:r>
            <a:br>
              <a:rPr lang="en-US" sz="2000" dirty="0" smtClean="0"/>
            </a:br>
            <a:r>
              <a:rPr lang="en-US" sz="2000" dirty="0" smtClean="0"/>
              <a:t>And one after the other, kissing it, breathe</a:t>
            </a:r>
            <a:br>
              <a:rPr lang="en-US" sz="2000" dirty="0" smtClean="0"/>
            </a:br>
            <a:r>
              <a:rPr lang="en-US" sz="2000" dirty="0" smtClean="0"/>
              <a:t>Pick up the noises, the pains,</a:t>
            </a:r>
            <a:br>
              <a:rPr lang="en-US" sz="2000" dirty="0" smtClean="0"/>
            </a:br>
            <a:r>
              <a:rPr lang="en-US" sz="2000" dirty="0" smtClean="0"/>
              <a:t>And into the iron record its melody.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Past  times, tears and smiles, </a:t>
            </a:r>
            <a:br>
              <a:rPr lang="en-US" sz="2000" dirty="0" smtClean="0"/>
            </a:br>
            <a:r>
              <a:rPr lang="en-US" sz="2000" dirty="0" smtClean="0"/>
              <a:t>Black pains, sweet lies,</a:t>
            </a:r>
            <a:br>
              <a:rPr lang="en-US" sz="2000" dirty="0" smtClean="0"/>
            </a:br>
            <a:r>
              <a:rPr lang="en-US" sz="2000" dirty="0" smtClean="0"/>
              <a:t>Ahi! Where did they leave their rakes,</a:t>
            </a:r>
            <a:br>
              <a:rPr lang="en-US" sz="2000" dirty="0" smtClean="0"/>
            </a:br>
            <a:r>
              <a:rPr lang="en-US" sz="2000" dirty="0" smtClean="0"/>
              <a:t>Where, my soul?</a:t>
            </a:r>
            <a:endParaRPr lang="en-US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ransition spd="med" advClick="0" advTm="18000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202</TotalTime>
  <Words>110</Words>
  <Application>Microsoft Office PowerPoint</Application>
  <PresentationFormat>Personalizzato</PresentationFormat>
  <Paragraphs>51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Carta</vt:lpstr>
      <vt:lpstr>Rosalia De Castro’s poems</vt:lpstr>
      <vt:lpstr>Rosalia De Castro’s  works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Admin</cp:lastModifiedBy>
  <cp:revision>39</cp:revision>
  <dcterms:created xsi:type="dcterms:W3CDTF">2015-01-21T11:11:48Z</dcterms:created>
  <dcterms:modified xsi:type="dcterms:W3CDTF">2015-03-20T14:23:07Z</dcterms:modified>
</cp:coreProperties>
</file>